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4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7ECBF0A-42A1-4112-90B0-863A2F617511}" type="datetimeFigureOut">
              <a:rPr lang="en-US"/>
              <a:pPr/>
              <a:t>5/7/2009</a:t>
            </a:fld>
            <a:endParaRPr lang="en-US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AC94801-1AC9-4196-B8A7-86B58F6321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BA11-8990-4C13-AA4B-75E09267353C}" type="datetimeFigureOut">
              <a:rPr lang="en-US"/>
              <a:pPr>
                <a:defRPr/>
              </a:pPr>
              <a:t>5/7/2009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115F-F9F2-441C-9EC2-8A4FB855E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6E6A-A69B-46A4-B4B7-90C6E767119A}" type="datetimeFigureOut">
              <a:rPr lang="en-US"/>
              <a:pPr>
                <a:defRPr/>
              </a:pPr>
              <a:t>5/7/2009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16412-991D-496A-BC25-F2ACAAADC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7D7F9-660D-4F61-9041-34001DD0F929}" type="datetimeFigureOut">
              <a:rPr lang="en-US"/>
              <a:pPr>
                <a:defRPr/>
              </a:pPr>
              <a:t>5/7/2009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4DC9-D59D-46EC-8411-FB54BA465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B868-92B5-4DCB-8EAC-B5EF2D1EEC25}" type="datetimeFigureOut">
              <a:rPr lang="en-US"/>
              <a:pPr>
                <a:defRPr/>
              </a:pPr>
              <a:t>5/7/2009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DC52-F5D2-4D15-A4C8-304A41B36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A1B51-7F83-4FF0-A2E9-3F591F52B61C}" type="datetimeFigureOut">
              <a:rPr lang="en-US"/>
              <a:pPr>
                <a:defRPr/>
              </a:pPr>
              <a:t>5/7/2009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4D90D-E845-4498-A0AA-C8A693469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0568F-3276-4A2B-B288-24C353E8A4B7}" type="datetimeFigureOut">
              <a:rPr lang="en-US"/>
              <a:pPr>
                <a:defRPr/>
              </a:pPr>
              <a:t>5/7/2009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DF612-DD06-4DFB-BAE1-75E0DF282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C0C01-77E5-4233-88C2-9452703C2BAC}" type="datetimeFigureOut">
              <a:rPr lang="en-US"/>
              <a:pPr>
                <a:defRPr/>
              </a:pPr>
              <a:t>5/7/2009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2372-2F2D-4BAA-B7CD-F068877E1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F3C05-D590-4033-BE2C-8F032105DD85}" type="datetimeFigureOut">
              <a:rPr lang="en-US"/>
              <a:pPr>
                <a:defRPr/>
              </a:pPr>
              <a:t>5/7/2009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9A4F-28DB-439B-AA02-072DE0AEC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BBF60-BE6B-42D5-92FE-1D5971DF9EF3}" type="datetimeFigureOut">
              <a:rPr lang="en-US"/>
              <a:pPr>
                <a:defRPr/>
              </a:pPr>
              <a:t>5/7/2009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A05C-0022-4B5B-8925-19C52CB37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71EE-1B51-4B04-8306-370B684DB2BE}" type="datetimeFigureOut">
              <a:rPr lang="en-US"/>
              <a:pPr>
                <a:defRPr/>
              </a:pPr>
              <a:t>5/7/2009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94F2C-32EC-447C-98D1-2B5FBF754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648A-FCC8-462D-9909-15F69E0B0EA6}" type="datetimeFigureOut">
              <a:rPr lang="en-US"/>
              <a:pPr>
                <a:defRPr/>
              </a:pPr>
              <a:t>5/7/2009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0FD7-829C-430A-B87D-164ED70CD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3FC17E-8A93-4653-A68C-E6B051C2C519}" type="datetimeFigureOut">
              <a:rPr lang="en-US"/>
              <a:pPr>
                <a:defRPr/>
              </a:pPr>
              <a:t>5/7/2009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1833D8-DEB1-43A4-BABD-8FBDF463A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0" descr="shareit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143000"/>
            <a:ext cx="3810000" cy="1076325"/>
          </a:xfrm>
          <a:prstGeom prst="rect">
            <a:avLst/>
          </a:prstGeom>
          <a:noFill/>
        </p:spPr>
      </p:pic>
      <p:pic>
        <p:nvPicPr>
          <p:cNvPr id="57348" name="Picture 1" descr="IPFW.pn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3962400" y="3429000"/>
            <a:ext cx="1905000" cy="1905000"/>
          </a:xfrm>
          <a:prstGeom prst="rect">
            <a:avLst/>
          </a:prstGeom>
          <a:noFill/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819400" y="2447925"/>
            <a:ext cx="41814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Verdana" pitchFamily="34" charset="0"/>
              </a:rPr>
              <a:t>ACS 567: Software Project Management</a:t>
            </a:r>
            <a:endParaRPr lang="en-US" sz="600"/>
          </a:p>
          <a:p>
            <a:pPr algn="ctr" eaLnBrk="0" hangingPunct="0"/>
            <a:r>
              <a:rPr lang="en-US" sz="1400" b="1">
                <a:latin typeface="Verdana" pitchFamily="34" charset="0"/>
              </a:rPr>
              <a:t>Spring 2009</a:t>
            </a:r>
            <a:endParaRPr lang="en-US" sz="600"/>
          </a:p>
          <a:p>
            <a:pPr algn="ctr" eaLnBrk="0" hangingPunct="0"/>
            <a:r>
              <a:rPr lang="en-US" sz="1400" b="1">
                <a:latin typeface="Verdana" pitchFamily="34" charset="0"/>
              </a:rPr>
              <a:t>Instructor: Dr. John Tanik</a:t>
            </a:r>
            <a:endParaRPr lang="en-US" sz="600"/>
          </a:p>
          <a:p>
            <a:pPr algn="ctr" eaLnBrk="0" hangingPunct="0"/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020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smtClean="0"/>
              <a:t>Work Plan – Gantt Chart ( Phase I - Zoomed)</a:t>
            </a:r>
            <a:endParaRPr lang="en-US" sz="3800" dirty="0"/>
          </a:p>
        </p:txBody>
      </p:sp>
      <p:pic>
        <p:nvPicPr>
          <p:cNvPr id="21506" name="Content Placeholder 3" descr="Schedule_PhaseI.jpg"/>
          <p:cNvPicPr>
            <a:picLocks noGrp="1" noChangeAspect="1"/>
          </p:cNvPicPr>
          <p:nvPr>
            <p:ph idx="1"/>
          </p:nvPr>
        </p:nvPicPr>
        <p:blipFill>
          <a:blip r:embed="rId3"/>
          <a:srcRect l="23148"/>
          <a:stretch>
            <a:fillRect/>
          </a:stretch>
        </p:blipFill>
        <p:spPr>
          <a:xfrm>
            <a:off x="381000" y="1295400"/>
            <a:ext cx="8458200" cy="5110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mtClean="0"/>
              <a:t>Work Plan – Budget Allocation</a:t>
            </a:r>
          </a:p>
        </p:txBody>
      </p:sp>
      <p:pic>
        <p:nvPicPr>
          <p:cNvPr id="22530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26097" t="4843" r="25012" b="11111"/>
          <a:stretch>
            <a:fillRect/>
          </a:stretch>
        </p:blipFill>
        <p:spPr>
          <a:xfrm>
            <a:off x="1752600" y="990600"/>
            <a:ext cx="54102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Project Control Plan - Requirements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5029200"/>
          </a:xfrm>
        </p:spPr>
        <p:txBody>
          <a:bodyPr/>
          <a:lstStyle/>
          <a:p>
            <a:r>
              <a:rPr lang="en-US" smtClean="0"/>
              <a:t>Control plan to manage the requirements process and procedures</a:t>
            </a:r>
          </a:p>
          <a:p>
            <a:pPr lvl="1"/>
            <a:r>
              <a:rPr lang="en-US" smtClean="0"/>
              <a:t>Identification of Requirements</a:t>
            </a:r>
          </a:p>
          <a:p>
            <a:pPr lvl="2"/>
            <a:r>
              <a:rPr lang="en-US" smtClean="0"/>
              <a:t>Identify structure, functionality and performance issue of the project.</a:t>
            </a:r>
          </a:p>
          <a:p>
            <a:pPr lvl="1"/>
            <a:r>
              <a:rPr lang="en-US" smtClean="0"/>
              <a:t>Recording </a:t>
            </a:r>
          </a:p>
          <a:p>
            <a:pPr lvl="2"/>
            <a:r>
              <a:rPr lang="en-US" smtClean="0"/>
              <a:t>Requirements tracking matrix</a:t>
            </a:r>
          </a:p>
          <a:p>
            <a:pPr lvl="1"/>
            <a:r>
              <a:rPr lang="en-US" smtClean="0"/>
              <a:t>Modification of Requirements</a:t>
            </a:r>
          </a:p>
          <a:p>
            <a:pPr lvl="2"/>
            <a:r>
              <a:rPr lang="en-US" smtClean="0"/>
              <a:t>Requires consent and approval of the design team under the authority of the project manager.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Control Plan -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Earned Value Management System (EVMS)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Schedule Variance (SV), SPI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Microsoft Project Tools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Critical Path Method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Control activities most crucial to completion of the project.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Milestones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Major milestone at the end of each phase.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Weekly examination against the baseline project schedule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Control Plan - Budget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Set aside 15% of development cost as reserve.</a:t>
            </a:r>
          </a:p>
          <a:p>
            <a:r>
              <a:rPr lang="en-US" smtClean="0"/>
              <a:t>Considering the size and complexity of the project extensive budget plan not required.</a:t>
            </a:r>
          </a:p>
          <a:p>
            <a:r>
              <a:rPr lang="en-US" smtClean="0"/>
              <a:t>Earned Value Management System (EVMS)</a:t>
            </a:r>
          </a:p>
          <a:p>
            <a:pPr lvl="1"/>
            <a:r>
              <a:rPr lang="en-US" smtClean="0"/>
              <a:t>Cost Variance (CV), CPI</a:t>
            </a:r>
          </a:p>
          <a:p>
            <a:pPr lvl="1"/>
            <a:r>
              <a:rPr lang="en-US" smtClean="0"/>
              <a:t>Microsoft Project Tools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Management Plan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 l="23985" t="35738" r="10643" b="25223"/>
          <a:stretch>
            <a:fillRect/>
          </a:stretch>
        </p:blipFill>
        <p:spPr bwMode="auto">
          <a:xfrm>
            <a:off x="457200" y="1981200"/>
            <a:ext cx="82216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981200" y="5105400"/>
            <a:ext cx="5867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Calibri" pitchFamily="34" charset="0"/>
              </a:rPr>
              <a:t>Risk Management Process for ‘ShareIT.com’</a:t>
            </a:r>
          </a:p>
          <a:p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smtClean="0"/>
              <a:t>Risk Management Plan – Risk Register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Risk ID Number (24 Project risks identified)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Risk Description and Consequences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Project Risk, Product Risk, Business Risk &amp; External Risk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Risk probability and severity (Scale 1-5)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Risk Response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Mitigate, Transfer, Avoid and Accept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Risk Trigger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Residual Risk probability and severity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Secondary Risk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Register – Shareit.com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 l="3500" t="4443" r="5000" b="8444"/>
          <a:stretch>
            <a:fillRect/>
          </a:stretch>
        </p:blipFill>
        <p:spPr bwMode="auto">
          <a:xfrm>
            <a:off x="0" y="12192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066800" y="63246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*For complete table of risk register refer to our Project Web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Technical Process – Project Test Plan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Test Plan major elements:</a:t>
            </a:r>
          </a:p>
          <a:p>
            <a:pPr lvl="1"/>
            <a:r>
              <a:rPr lang="en-US" smtClean="0"/>
              <a:t>List of all faults and failures modes</a:t>
            </a:r>
          </a:p>
          <a:p>
            <a:pPr lvl="1"/>
            <a:r>
              <a:rPr lang="en-US" smtClean="0"/>
              <a:t>Test selection criteria</a:t>
            </a:r>
          </a:p>
          <a:p>
            <a:pPr lvl="1"/>
            <a:r>
              <a:rPr lang="en-US" smtClean="0"/>
              <a:t>Testing effectiveness and objectives</a:t>
            </a:r>
          </a:p>
          <a:p>
            <a:pPr lvl="1"/>
            <a:r>
              <a:rPr lang="en-US" smtClean="0"/>
              <a:t>Theoretical and practical limitations</a:t>
            </a:r>
          </a:p>
          <a:p>
            <a:r>
              <a:rPr lang="en-US" smtClean="0"/>
              <a:t>Use of standardized method</a:t>
            </a:r>
          </a:p>
          <a:p>
            <a:r>
              <a:rPr lang="en-US" smtClean="0"/>
              <a:t>Testing will be conducted on multiple stages</a:t>
            </a:r>
          </a:p>
          <a:p>
            <a:r>
              <a:rPr lang="en-US" smtClean="0"/>
              <a:t>Alpha and Beta testing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Technical Process – Web Security Plan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r>
              <a:rPr lang="en-US" smtClean="0"/>
              <a:t>Site security features:</a:t>
            </a:r>
          </a:p>
          <a:p>
            <a:r>
              <a:rPr lang="en-US" smtClean="0"/>
              <a:t>Security questions – 3 security questions</a:t>
            </a:r>
          </a:p>
          <a:p>
            <a:r>
              <a:rPr lang="en-US" smtClean="0"/>
              <a:t>CAPTCHA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r>
              <a:rPr lang="en-US" smtClean="0"/>
              <a:t>Expiring passwords</a:t>
            </a:r>
          </a:p>
          <a:p>
            <a:r>
              <a:rPr lang="en-US" smtClean="0"/>
              <a:t>User Categories – user controls the items they want to share</a:t>
            </a:r>
          </a:p>
          <a:p>
            <a:r>
              <a:rPr lang="en-US" smtClean="0"/>
              <a:t>SSL encryption – encrypted user sessions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33400" y="3429000"/>
            <a:ext cx="2647950" cy="504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5334000" y="3200400"/>
            <a:ext cx="2647950" cy="733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Assumptions and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05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Project </a:t>
            </a:r>
            <a:r>
              <a:rPr lang="en-US" dirty="0"/>
              <a:t>is completed on an academic </a:t>
            </a:r>
            <a:r>
              <a:rPr lang="en-US" dirty="0" smtClean="0"/>
              <a:t>level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Only best estimate (not accurate) of the </a:t>
            </a:r>
            <a:r>
              <a:rPr lang="en-US" dirty="0"/>
              <a:t>schedule and </a:t>
            </a:r>
            <a:r>
              <a:rPr lang="en-US" dirty="0" smtClean="0"/>
              <a:t>cost </a:t>
            </a:r>
            <a:r>
              <a:rPr lang="en-US" dirty="0"/>
              <a:t>required </a:t>
            </a:r>
            <a:r>
              <a:rPr lang="en-US" dirty="0" smtClean="0"/>
              <a:t> 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 coding is required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Project will not be implemented into the production phase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Project supposed to follow guidelines specified by the instructor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 the deliverables are supposed to be completed before the semester end date.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Technical Process -</a:t>
            </a:r>
            <a:br>
              <a:rPr lang="en-US" dirty="0" smtClean="0"/>
            </a:br>
            <a:r>
              <a:rPr lang="en-US" dirty="0" smtClean="0"/>
              <a:t> Verification and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Formal verification and validation will be performed on following work products: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Web design requirements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Web design architecture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Web design interface design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Database design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Implemented web site interface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Verification and Validation activities includes: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Inspections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Review by the design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Technical Process – Quality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Quality assurance model based on ISO 9000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Major quality focus area: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Usability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Browser and OS compatibility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Functionality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Internal Standards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Performance / Load handling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Content and Security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Bug free site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QA activities performed throughout the lifecycle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8768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/>
              <a:t>Educational References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/>
              <a:t>Web Redesign: 2.0 Workflow that Works</a:t>
            </a:r>
            <a:r>
              <a:rPr lang="en-US" dirty="0" smtClean="0"/>
              <a:t>, 1st Edition, Kelly Goto and Emily Cotler. Berkeley, CA: Peachpit Press, 2004.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/>
              <a:t>Real Web Project Management: Case Studies and Best Practices</a:t>
            </a:r>
            <a:r>
              <a:rPr lang="en-US" dirty="0" smtClean="0"/>
              <a:t>, 1st Edition, Thomas Shelford and Gregory Remillard. Boston: Addison Wesley Professional, 2002.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/>
              <a:t>Software Engineering</a:t>
            </a:r>
            <a:r>
              <a:rPr lang="en-US" dirty="0" smtClean="0"/>
              <a:t>, 8th Edition, Ian Sommerville. Boston: Addison Wesley Professional, 2006.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/>
              <a:t>A Guide to the Project Management Body of Knowledge</a:t>
            </a:r>
            <a:r>
              <a:rPr lang="en-US" dirty="0" smtClean="0"/>
              <a:t>. 3rd Edition, ANSI/PMI 99-001-2004. Newton Square, PA: Project Management Institute, 2004.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/>
              <a:t>Guide to the Software Engineering Body of Knowledge.</a:t>
            </a:r>
            <a:r>
              <a:rPr lang="en-US" dirty="0" smtClean="0"/>
              <a:t> 2004 Version. IEEE Computer Society. Los Alamitos, CA. 2004.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/>
              <a:t>Advisor Reference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Dr. John Tanik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5257800"/>
          </a:xfrm>
        </p:spPr>
        <p:txBody>
          <a:bodyPr/>
          <a:lstStyle/>
          <a:p>
            <a:r>
              <a:rPr lang="en-US" smtClean="0"/>
              <a:t>A statement of what our project is</a:t>
            </a:r>
          </a:p>
          <a:p>
            <a:r>
              <a:rPr lang="en-US" smtClean="0"/>
              <a:t>The project organization.</a:t>
            </a:r>
          </a:p>
          <a:p>
            <a:r>
              <a:rPr lang="en-US" smtClean="0"/>
              <a:t>The project management, estimation and control procedures.</a:t>
            </a:r>
          </a:p>
          <a:p>
            <a:r>
              <a:rPr lang="en-US" smtClean="0"/>
              <a:t>The activities, schedule, and budget.</a:t>
            </a:r>
          </a:p>
          <a:p>
            <a:r>
              <a:rPr lang="en-US" smtClean="0"/>
              <a:t>The risk management plan.</a:t>
            </a:r>
          </a:p>
          <a:p>
            <a:r>
              <a:rPr lang="en-US" smtClean="0"/>
              <a:t>The test plan and web security plan.</a:t>
            </a:r>
          </a:p>
          <a:p>
            <a:r>
              <a:rPr lang="en-US" smtClean="0"/>
              <a:t>The Quality assurance and verification and validation plan.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mtClean="0"/>
              <a:t>Project Organization</a:t>
            </a: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815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4114800"/>
          <a:ext cx="7924800" cy="226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667000"/>
                <a:gridCol w="2819400"/>
              </a:tblGrid>
              <a:tr h="397648">
                <a:tc>
                  <a:txBody>
                    <a:bodyPr/>
                    <a:lstStyle/>
                    <a:p>
                      <a:r>
                        <a:rPr lang="en-US" dirty="0" smtClean="0"/>
                        <a:t>Kal Govindu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Deep Rauniyar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Tyson Maxwell </a:t>
                      </a:r>
                      <a:endParaRPr lang="en-US" dirty="0"/>
                    </a:p>
                  </a:txBody>
                  <a:tcPr/>
                </a:tc>
              </a:tr>
              <a:tr h="1862952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Project Manager </a:t>
                      </a:r>
                    </a:p>
                    <a:p>
                      <a:r>
                        <a:rPr lang="en-US" dirty="0" smtClean="0"/>
                        <a:t>- Programmer / Backend Engineer</a:t>
                      </a:r>
                    </a:p>
                    <a:p>
                      <a:r>
                        <a:rPr lang="en-US" dirty="0" smtClean="0"/>
                        <a:t> - Art Director/ Visual Designer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Assistant Project Manager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Quality Assurance Lead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 Usability Lead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- Production Lead / Production Designer </a:t>
                      </a:r>
                    </a:p>
                    <a:p>
                      <a:r>
                        <a:rPr lang="en-US" dirty="0" smtClean="0"/>
                        <a:t>- Content Manager </a:t>
                      </a:r>
                    </a:p>
                    <a:p>
                      <a:r>
                        <a:rPr lang="en-US" dirty="0" smtClean="0"/>
                        <a:t>- Information Designer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77" name="TextBox 6"/>
          <p:cNvSpPr txBox="1">
            <a:spLocks noChangeArrowheads="1"/>
          </p:cNvSpPr>
          <p:nvPr/>
        </p:nvSpPr>
        <p:spPr bwMode="auto">
          <a:xfrm>
            <a:off x="1752600" y="6324600"/>
            <a:ext cx="4821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**Responsibilities details are outlined in our PMP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Estimation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Effort Estimation</a:t>
            </a:r>
          </a:p>
          <a:p>
            <a:pPr lvl="1"/>
            <a:r>
              <a:rPr lang="en-US" smtClean="0"/>
              <a:t>Based on initial architecture, requirements, constraints and scope of the web project</a:t>
            </a:r>
          </a:p>
          <a:p>
            <a:pPr lvl="1"/>
            <a:r>
              <a:rPr lang="en-US" smtClean="0"/>
              <a:t>Outlined in Work Breakdown Structure</a:t>
            </a:r>
          </a:p>
          <a:p>
            <a:r>
              <a:rPr lang="en-US" smtClean="0"/>
              <a:t>Cost Estimation</a:t>
            </a:r>
          </a:p>
          <a:p>
            <a:pPr lvl="1"/>
            <a:r>
              <a:rPr lang="en-US" smtClean="0"/>
              <a:t>Research into similar project of same size and complexity</a:t>
            </a:r>
          </a:p>
          <a:p>
            <a:pPr lvl="1"/>
            <a:r>
              <a:rPr lang="en-US" smtClean="0"/>
              <a:t>Major Cost Drivers: Employee salary, Services Utilized, Materials and Administrative Expenses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 lvl="1">
              <a:buFont typeface="Arial" charset="0"/>
              <a:buNone/>
            </a:pPr>
            <a:endParaRPr lang="en-US" smtClean="0"/>
          </a:p>
          <a:p>
            <a:pPr lvl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Estimation (Continued …)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Schedule Estimation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Based on research into similar project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Assumes the project will be taken into production phase and will be commercially launched.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PERT estimation technique(Microsoft Office Tools)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Resource Estimation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Staff members and Materials</a:t>
            </a:r>
            <a:endParaRPr lang="en-US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 l="27271" t="37041" r="32953" b="56226"/>
          <a:stretch>
            <a:fillRect/>
          </a:stretch>
        </p:blipFill>
        <p:spPr bwMode="auto">
          <a:xfrm>
            <a:off x="1219200" y="41148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 Plan - WBS</a:t>
            </a:r>
          </a:p>
        </p:txBody>
      </p:sp>
      <p:sp>
        <p:nvSpPr>
          <p:cNvPr id="18434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685800"/>
          </a:xfrm>
        </p:spPr>
        <p:txBody>
          <a:bodyPr/>
          <a:lstStyle/>
          <a:p>
            <a:r>
              <a:rPr lang="en-US" smtClean="0"/>
              <a:t>WBS – Defines the Scope of work</a:t>
            </a:r>
          </a:p>
        </p:txBody>
      </p:sp>
      <p:pic>
        <p:nvPicPr>
          <p:cNvPr id="18435" name="Content Placeholder 3" descr="WBS_sharei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1219200" y="6248400"/>
            <a:ext cx="698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Next Step : WBS Dictionary and RAM ( Responsibility Assignment Matrix)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Work Plan – Schedule Dependencies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25500" t="16888" r="26500" b="7556"/>
          <a:stretch>
            <a:fillRect/>
          </a:stretch>
        </p:blipFill>
        <p:spPr bwMode="auto">
          <a:xfrm>
            <a:off x="609600" y="1447800"/>
            <a:ext cx="769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04800" y="6324600"/>
            <a:ext cx="8385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Detailed Schedule Dependencies is included in our PMP or Refer to our Project Web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mtClean="0"/>
              <a:t>Work Plan – Gantt Chart</a:t>
            </a:r>
          </a:p>
        </p:txBody>
      </p:sp>
      <p:pic>
        <p:nvPicPr>
          <p:cNvPr id="20482" name="Content Placeholder 3" descr="PjCopyPic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143000"/>
            <a:ext cx="8686800" cy="5105400"/>
          </a:xfrm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066800" y="63246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*For detail view &amp; the Microsoft Office file refer to our Project Web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743</Words>
  <Application>Microsoft Office PowerPoint</Application>
  <PresentationFormat>On-screen Show (4:3)</PresentationFormat>
  <Paragraphs>143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Arial</vt:lpstr>
      <vt:lpstr>Verdana</vt:lpstr>
      <vt:lpstr>Office Theme</vt:lpstr>
      <vt:lpstr>Slide 1</vt:lpstr>
      <vt:lpstr>Assumptions and Constraints</vt:lpstr>
      <vt:lpstr>Contents</vt:lpstr>
      <vt:lpstr>Project Organization</vt:lpstr>
      <vt:lpstr>Project Estimation</vt:lpstr>
      <vt:lpstr>Project Estimation (Continued …)</vt:lpstr>
      <vt:lpstr>Work Plan - WBS</vt:lpstr>
      <vt:lpstr>Work Plan – Schedule Dependencies</vt:lpstr>
      <vt:lpstr>Work Plan – Gantt Chart</vt:lpstr>
      <vt:lpstr>Work Plan – Gantt Chart ( Phase I - Zoomed)</vt:lpstr>
      <vt:lpstr>Work Plan – Budget Allocation</vt:lpstr>
      <vt:lpstr>Project Control Plan - Requirements</vt:lpstr>
      <vt:lpstr>Project Control Plan - Schedule</vt:lpstr>
      <vt:lpstr>Project Control Plan - Budget</vt:lpstr>
      <vt:lpstr>Risk Management Plan</vt:lpstr>
      <vt:lpstr>Risk Management Plan – Risk Register Elements</vt:lpstr>
      <vt:lpstr>Risk Register – Shareit.com</vt:lpstr>
      <vt:lpstr>Technical Process – Project Test Plan</vt:lpstr>
      <vt:lpstr>Technical Process – Web Security Plan</vt:lpstr>
      <vt:lpstr>Technical Process -  Verification and Validation</vt:lpstr>
      <vt:lpstr>Technical Process – Quality Assurance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DEEP</dc:creator>
  <cp:lastModifiedBy>tsmaxw</cp:lastModifiedBy>
  <cp:revision>19</cp:revision>
  <dcterms:created xsi:type="dcterms:W3CDTF">2009-05-02T18:42:14Z</dcterms:created>
  <dcterms:modified xsi:type="dcterms:W3CDTF">2009-05-07T14:57:08Z</dcterms:modified>
</cp:coreProperties>
</file>