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81" r:id="rId3"/>
    <p:sldId id="256" r:id="rId4"/>
    <p:sldId id="258" r:id="rId5"/>
    <p:sldId id="264" r:id="rId6"/>
    <p:sldId id="260" r:id="rId7"/>
    <p:sldId id="280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57606-4FE8-40B5-BD5C-BD5FE2A3B4E1}" type="datetimeFigureOut">
              <a:rPr lang="it-IT" smtClean="0"/>
              <a:pPr/>
              <a:t>15/01/2010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A9A71-5FAE-4BD2-87CD-DBA4BA1547E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A9A71-5FAE-4BD2-87CD-DBA4BA1547EE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A9A71-5FAE-4BD2-87CD-DBA4BA1547EE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A9A71-5FAE-4BD2-87CD-DBA4BA1547EE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A9A71-5FAE-4BD2-87CD-DBA4BA1547EE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A9A71-5FAE-4BD2-87CD-DBA4BA1547EE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15/01/2010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15/01/2010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15/01/2010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15/01/2010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Immagine 4" descr="ester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103562" cy="2340086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0" y="2285992"/>
            <a:ext cx="9144000" cy="1571636"/>
          </a:xfrm>
          <a:prstGeom prst="rect">
            <a:avLst/>
          </a:prstGeom>
          <a:gradFill flip="none" rotWithShape="1">
            <a:gsLst>
              <a:gs pos="30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642910" y="2428868"/>
            <a:ext cx="57864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chemeClr val="bg1"/>
                </a:solidFill>
                <a:latin typeface="Monotype Corsiva" pitchFamily="66" charset="0"/>
              </a:rPr>
              <a:t>Ad opera di:</a:t>
            </a:r>
          </a:p>
          <a:p>
            <a:r>
              <a:rPr lang="it-IT" sz="3200" dirty="0" smtClean="0">
                <a:solidFill>
                  <a:schemeClr val="bg1"/>
                </a:solidFill>
                <a:latin typeface="Monotype Corsiva" pitchFamily="66" charset="0"/>
              </a:rPr>
              <a:t>Matteo </a:t>
            </a:r>
            <a:r>
              <a:rPr lang="it-IT" sz="3200" dirty="0" err="1" smtClean="0">
                <a:solidFill>
                  <a:schemeClr val="bg1"/>
                </a:solidFill>
                <a:latin typeface="Monotype Corsiva" pitchFamily="66" charset="0"/>
              </a:rPr>
              <a:t>Donatelli</a:t>
            </a:r>
            <a:r>
              <a:rPr lang="it-IT" sz="3200" dirty="0" smtClean="0">
                <a:solidFill>
                  <a:schemeClr val="bg1"/>
                </a:solidFill>
                <a:latin typeface="Monotype Corsiva" pitchFamily="66" charset="0"/>
              </a:rPr>
              <a:t> e Maurizio Di Paolo</a:t>
            </a:r>
            <a:endParaRPr lang="it-IT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071802" y="0"/>
            <a:ext cx="6072198" cy="2285992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 descr="logo_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45466" y="2000240"/>
            <a:ext cx="2298534" cy="2143140"/>
          </a:xfrm>
          <a:prstGeom prst="rect">
            <a:avLst/>
          </a:prstGeom>
        </p:spPr>
      </p:pic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2714612" y="428604"/>
            <a:ext cx="676275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4000" b="1" dirty="0" smtClean="0">
                <a:solidFill>
                  <a:schemeClr val="bg1"/>
                </a:solidFill>
                <a:latin typeface="Monotype Corsiva" pitchFamily="66" charset="0"/>
              </a:rPr>
              <a:t>Presentazione su </a:t>
            </a:r>
            <a:r>
              <a:rPr lang="it-IT" sz="4000" b="1" dirty="0" smtClean="0">
                <a:solidFill>
                  <a:schemeClr val="bg1"/>
                </a:solidFill>
                <a:latin typeface="Monotype Corsiva" pitchFamily="66" charset="0"/>
              </a:rPr>
              <a:t>i:</a:t>
            </a:r>
            <a:endParaRPr lang="it-IT" sz="4000" b="1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it-IT" sz="3600" b="1" dirty="0" smtClean="0">
                <a:solidFill>
                  <a:schemeClr val="bg1"/>
                </a:solidFill>
                <a:latin typeface="Monotype Corsiva" pitchFamily="66" charset="0"/>
              </a:rPr>
              <a:t>Parametri di un motore  </a:t>
            </a:r>
            <a:r>
              <a:rPr lang="it-IT" sz="3600" b="1" dirty="0" smtClean="0">
                <a:solidFill>
                  <a:schemeClr val="bg1"/>
                </a:solidFill>
                <a:latin typeface="Monotype Corsiva" pitchFamily="66" charset="0"/>
              </a:rPr>
              <a:t>passo-passo</a:t>
            </a:r>
            <a:endParaRPr lang="it-IT" sz="36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947055"/>
            <a:ext cx="2857488" cy="291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001024" y="6286520"/>
            <a:ext cx="1362075" cy="244475"/>
          </a:xfrm>
        </p:spPr>
        <p:txBody>
          <a:bodyPr/>
          <a:lstStyle/>
          <a:p>
            <a:fld id="{7B296D13-1E9E-43B3-9727-682E680B4833}" type="slidenum">
              <a:rPr lang="it-IT" sz="5400" b="1">
                <a:solidFill>
                  <a:schemeClr val="tx1"/>
                </a:solidFill>
                <a:latin typeface="Monotype Corsiva" pitchFamily="66" charset="0"/>
              </a:rPr>
              <a:pPr/>
              <a:t>1</a:t>
            </a:fld>
            <a:endParaRPr lang="it-IT" sz="5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28926" y="3929066"/>
            <a:ext cx="2895839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43636" y="4357694"/>
            <a:ext cx="2469960" cy="1803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9144000" cy="1752600"/>
          </a:xfrm>
        </p:spPr>
        <p:txBody>
          <a:bodyPr/>
          <a:lstStyle/>
          <a:p>
            <a:pPr algn="l"/>
            <a:r>
              <a:rPr lang="it-IT" sz="2000" dirty="0" smtClean="0">
                <a:solidFill>
                  <a:schemeClr val="tx1"/>
                </a:solidFill>
              </a:rPr>
              <a:t>© 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Matteo </a:t>
            </a:r>
            <a:r>
              <a:rPr lang="it-IT" sz="2000" dirty="0" err="1" smtClean="0">
                <a:solidFill>
                  <a:schemeClr val="tx1"/>
                </a:solidFill>
                <a:latin typeface="Monotype Corsiva" pitchFamily="66" charset="0"/>
              </a:rPr>
              <a:t>Donatelli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– Maurizio Di Paolo </a:t>
            </a:r>
            <a:r>
              <a:rPr lang="it-IT" sz="2000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B Elettronica A.S. 2009/2010           ITIS    Lanciano</a:t>
            </a:r>
            <a:endParaRPr lang="it-IT" sz="2000" dirty="0" smtClean="0">
              <a:solidFill>
                <a:schemeClr val="tx1"/>
              </a:solidFill>
            </a:endParaRPr>
          </a:p>
          <a:p>
            <a:endParaRPr lang="it-IT" dirty="0">
              <a:latin typeface="Monotype Corsiva" pitchFamily="66" charset="0"/>
            </a:endParaRPr>
          </a:p>
        </p:txBody>
      </p:sp>
      <p:pic>
        <p:nvPicPr>
          <p:cNvPr id="5" name="Immagine 4" descr="logo_new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5206" y="0"/>
            <a:ext cx="928694" cy="86590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0" y="6429396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 rot="5400000">
            <a:off x="6929466" y="6643698"/>
            <a:ext cx="35716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0" y="928670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 2"/>
          <p:cNvSpPr txBox="1">
            <a:spLocks noChangeAspect="1" noChangeArrowheads="1"/>
          </p:cNvSpPr>
          <p:nvPr/>
        </p:nvSpPr>
        <p:spPr>
          <a:xfrm>
            <a:off x="719138" y="34925"/>
            <a:ext cx="5943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  </a:t>
            </a: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Parametri di un motore passo-passo</a:t>
            </a: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10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215338" y="357166"/>
            <a:ext cx="1362075" cy="244475"/>
          </a:xfrm>
        </p:spPr>
        <p:txBody>
          <a:bodyPr/>
          <a:lstStyle/>
          <a:p>
            <a:fld id="{7B296D13-1E9E-43B3-9727-682E680B4833}" type="slidenum">
              <a:rPr lang="it-IT" sz="5400" b="1">
                <a:solidFill>
                  <a:schemeClr val="tx1"/>
                </a:solidFill>
                <a:latin typeface="Monotype Corsiva" pitchFamily="66" charset="0"/>
              </a:rPr>
              <a:pPr/>
              <a:t>2</a:t>
            </a:fld>
            <a:endParaRPr lang="it-IT" sz="5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8001024" y="0"/>
            <a:ext cx="114297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Indietro o precedente 11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928662" cy="428604"/>
          </a:xfrm>
          <a:prstGeom prst="actionButtonBackPrevious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Avanti o successivo 12">
            <a:hlinkClick r:id="" action="ppaction://hlinkshowjump?jump=nextslide" highlightClick="1"/>
          </p:cNvPr>
          <p:cNvSpPr/>
          <p:nvPr/>
        </p:nvSpPr>
        <p:spPr>
          <a:xfrm>
            <a:off x="0" y="500042"/>
            <a:ext cx="928662" cy="428628"/>
          </a:xfrm>
          <a:prstGeom prst="actionButtonForwardNex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0" y="1071546"/>
            <a:ext cx="9144000" cy="5286412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428596" y="1428736"/>
            <a:ext cx="8286808" cy="4572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8" name="Immagine 17" descr="Immagine1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071546"/>
            <a:ext cx="9144000" cy="52864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9144000" cy="1752600"/>
          </a:xfrm>
        </p:spPr>
        <p:txBody>
          <a:bodyPr/>
          <a:lstStyle/>
          <a:p>
            <a:pPr algn="l"/>
            <a:r>
              <a:rPr lang="it-IT" sz="2000" dirty="0" smtClean="0">
                <a:solidFill>
                  <a:schemeClr val="tx1"/>
                </a:solidFill>
              </a:rPr>
              <a:t>© 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Matteo </a:t>
            </a:r>
            <a:r>
              <a:rPr lang="it-IT" sz="2000" dirty="0" err="1" smtClean="0">
                <a:solidFill>
                  <a:schemeClr val="tx1"/>
                </a:solidFill>
                <a:latin typeface="Monotype Corsiva" pitchFamily="66" charset="0"/>
              </a:rPr>
              <a:t>Donatelli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– Maurizio Di Paolo </a:t>
            </a:r>
            <a:r>
              <a:rPr lang="it-IT" sz="2000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B Elettronica A.S. 2009/2010           ITIS    Lanciano</a:t>
            </a:r>
            <a:endParaRPr lang="it-IT" sz="2000" dirty="0" smtClean="0">
              <a:solidFill>
                <a:schemeClr val="tx1"/>
              </a:solidFill>
            </a:endParaRPr>
          </a:p>
          <a:p>
            <a:endParaRPr lang="it-IT" dirty="0">
              <a:latin typeface="Monotype Corsiva" pitchFamily="66" charset="0"/>
            </a:endParaRPr>
          </a:p>
        </p:txBody>
      </p:sp>
      <p:pic>
        <p:nvPicPr>
          <p:cNvPr id="5" name="Immagine 4" descr="logo_new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5206" y="0"/>
            <a:ext cx="928694" cy="86590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0" y="6429396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 rot="5400000">
            <a:off x="6929466" y="6643698"/>
            <a:ext cx="35716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0" y="928670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 2"/>
          <p:cNvSpPr txBox="1">
            <a:spLocks noChangeAspect="1" noChangeArrowheads="1"/>
          </p:cNvSpPr>
          <p:nvPr/>
        </p:nvSpPr>
        <p:spPr>
          <a:xfrm>
            <a:off x="719138" y="34925"/>
            <a:ext cx="5943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  </a:t>
            </a: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Parametri di un motore passo-passo: elettrici</a:t>
            </a: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10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215338" y="357166"/>
            <a:ext cx="1362075" cy="244475"/>
          </a:xfrm>
        </p:spPr>
        <p:txBody>
          <a:bodyPr/>
          <a:lstStyle/>
          <a:p>
            <a:fld id="{7B296D13-1E9E-43B3-9727-682E680B4833}" type="slidenum">
              <a:rPr lang="it-IT" sz="5400" b="1">
                <a:solidFill>
                  <a:schemeClr val="tx1"/>
                </a:solidFill>
                <a:latin typeface="Monotype Corsiva" pitchFamily="66" charset="0"/>
              </a:rPr>
              <a:pPr/>
              <a:t>3</a:t>
            </a:fld>
            <a:endParaRPr lang="it-IT" sz="5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8001024" y="0"/>
            <a:ext cx="114297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Indietro o precedente 11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928662" cy="428604"/>
          </a:xfrm>
          <a:prstGeom prst="actionButtonBackPrevious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Avanti o successivo 12">
            <a:hlinkClick r:id="" action="ppaction://hlinkshowjump?jump=nextslide" highlightClick="1"/>
          </p:cNvPr>
          <p:cNvSpPr/>
          <p:nvPr/>
        </p:nvSpPr>
        <p:spPr>
          <a:xfrm>
            <a:off x="0" y="500042"/>
            <a:ext cx="928662" cy="428628"/>
          </a:xfrm>
          <a:prstGeom prst="actionButtonForwardNex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0" y="1071546"/>
            <a:ext cx="9144000" cy="5286412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428596" y="1428736"/>
            <a:ext cx="8286808" cy="4572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428596" y="1714488"/>
            <a:ext cx="8286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I parametri forniti dal costruttore che consentono di conoscere le prestazioni del motore passo-passo</a:t>
            </a:r>
          </a:p>
          <a:p>
            <a:r>
              <a:rPr lang="it-IT" dirty="0" smtClean="0"/>
              <a:t>sono sia di tipo elettrico, sia di tipo meccanico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I parametri elettrici sono:</a:t>
            </a:r>
          </a:p>
          <a:p>
            <a:pPr>
              <a:buFontTx/>
              <a:buChar char="-"/>
            </a:pPr>
            <a:r>
              <a:rPr lang="it-IT" b="1" dirty="0" smtClean="0"/>
              <a:t>La </a:t>
            </a:r>
            <a:r>
              <a:rPr lang="it-IT" b="1" dirty="0" smtClean="0"/>
              <a:t>tensione massima di alimentazione (</a:t>
            </a:r>
            <a:r>
              <a:rPr lang="it-IT" b="1" i="1" dirty="0" err="1" smtClean="0"/>
              <a:t>rated</a:t>
            </a:r>
            <a:r>
              <a:rPr lang="it-IT" b="1" i="1" dirty="0" smtClean="0"/>
              <a:t> </a:t>
            </a:r>
            <a:r>
              <a:rPr lang="it-IT" b="1" i="1" dirty="0" err="1" smtClean="0"/>
              <a:t>voltage</a:t>
            </a:r>
            <a:r>
              <a:rPr lang="it-IT" b="1" i="1" dirty="0" smtClean="0"/>
              <a:t>)</a:t>
            </a:r>
          </a:p>
          <a:p>
            <a:pPr>
              <a:buFontTx/>
              <a:buChar char="-"/>
            </a:pPr>
            <a:r>
              <a:rPr lang="it-IT" dirty="0" smtClean="0"/>
              <a:t> </a:t>
            </a:r>
            <a:r>
              <a:rPr lang="it-IT" b="1" dirty="0" smtClean="0"/>
              <a:t>La massima corrente di fase </a:t>
            </a:r>
            <a:r>
              <a:rPr lang="it-IT" b="1" i="1" dirty="0" smtClean="0"/>
              <a:t>(</a:t>
            </a:r>
            <a:r>
              <a:rPr lang="it-IT" b="1" i="1" dirty="0" err="1" smtClean="0"/>
              <a:t>rated</a:t>
            </a:r>
            <a:r>
              <a:rPr lang="it-IT" b="1" i="1" dirty="0" smtClean="0"/>
              <a:t> </a:t>
            </a:r>
            <a:r>
              <a:rPr lang="it-IT" b="1" i="1" dirty="0" err="1" smtClean="0"/>
              <a:t>phase</a:t>
            </a:r>
            <a:r>
              <a:rPr lang="it-IT" b="1" i="1" dirty="0" smtClean="0"/>
              <a:t> </a:t>
            </a:r>
            <a:r>
              <a:rPr lang="it-IT" b="1" i="1" dirty="0" err="1" smtClean="0"/>
              <a:t>current</a:t>
            </a:r>
            <a:r>
              <a:rPr lang="it-IT" b="1" i="1" dirty="0" smtClean="0"/>
              <a:t> </a:t>
            </a:r>
            <a:r>
              <a:rPr lang="it-IT" b="1" i="1" dirty="0" err="1" smtClean="0"/>
              <a:t>voltage</a:t>
            </a:r>
            <a:r>
              <a:rPr lang="it-IT" b="1" i="1" dirty="0" smtClean="0"/>
              <a:t>)3</a:t>
            </a:r>
          </a:p>
          <a:p>
            <a:r>
              <a:rPr lang="it-IT" dirty="0" smtClean="0"/>
              <a:t>- </a:t>
            </a:r>
            <a:r>
              <a:rPr lang="it-IT" b="1" dirty="0" smtClean="0"/>
              <a:t>La resistenza e la reattanza di fase, che consentono di determinare il valore della costante di</a:t>
            </a:r>
          </a:p>
          <a:p>
            <a:r>
              <a:rPr lang="it-IT" dirty="0" smtClean="0"/>
              <a:t>tempo elettrica del motore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9144000" cy="1752600"/>
          </a:xfrm>
        </p:spPr>
        <p:txBody>
          <a:bodyPr/>
          <a:lstStyle/>
          <a:p>
            <a:pPr algn="l"/>
            <a:r>
              <a:rPr lang="it-IT" sz="2000" dirty="0" smtClean="0">
                <a:solidFill>
                  <a:schemeClr val="tx1"/>
                </a:solidFill>
              </a:rPr>
              <a:t>© 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Matteo </a:t>
            </a:r>
            <a:r>
              <a:rPr lang="it-IT" sz="2000" dirty="0" err="1" smtClean="0">
                <a:solidFill>
                  <a:schemeClr val="tx1"/>
                </a:solidFill>
                <a:latin typeface="Monotype Corsiva" pitchFamily="66" charset="0"/>
              </a:rPr>
              <a:t>Donatelli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– Maurizio Di Paolo </a:t>
            </a:r>
            <a:r>
              <a:rPr lang="it-IT" sz="2000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B Elettronica A.S. 2009/2010           ITIS    Lanciano</a:t>
            </a:r>
            <a:endParaRPr lang="it-IT" sz="2000" dirty="0" smtClean="0">
              <a:solidFill>
                <a:schemeClr val="tx1"/>
              </a:solidFill>
            </a:endParaRPr>
          </a:p>
          <a:p>
            <a:endParaRPr lang="it-IT" dirty="0">
              <a:latin typeface="Monotype Corsiva" pitchFamily="66" charset="0"/>
            </a:endParaRPr>
          </a:p>
        </p:txBody>
      </p:sp>
      <p:pic>
        <p:nvPicPr>
          <p:cNvPr id="5" name="Immagine 4" descr="logo_new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5206" y="0"/>
            <a:ext cx="928694" cy="86590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0" y="6429396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 rot="5400000">
            <a:off x="6929466" y="6643698"/>
            <a:ext cx="35716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0" y="928670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 2"/>
          <p:cNvSpPr txBox="1">
            <a:spLocks noChangeAspect="1" noChangeArrowheads="1"/>
          </p:cNvSpPr>
          <p:nvPr/>
        </p:nvSpPr>
        <p:spPr>
          <a:xfrm>
            <a:off x="719138" y="34925"/>
            <a:ext cx="5943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it-IT" sz="4400" dirty="0" smtClean="0">
                <a:latin typeface="Monotype Corsiva" pitchFamily="66" charset="0"/>
              </a:rPr>
              <a:t>Parametri di un motore passo-passo: </a:t>
            </a:r>
            <a:r>
              <a:rPr lang="it-IT" sz="4400" dirty="0" smtClean="0">
                <a:latin typeface="Monotype Corsiva" pitchFamily="66" charset="0"/>
              </a:rPr>
              <a:t>meccanici</a:t>
            </a: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10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215338" y="357166"/>
            <a:ext cx="1362075" cy="244475"/>
          </a:xfrm>
        </p:spPr>
        <p:txBody>
          <a:bodyPr/>
          <a:lstStyle/>
          <a:p>
            <a:fld id="{7B296D13-1E9E-43B3-9727-682E680B4833}" type="slidenum">
              <a:rPr lang="it-IT" sz="5400" b="1">
                <a:solidFill>
                  <a:schemeClr val="tx1"/>
                </a:solidFill>
                <a:latin typeface="Monotype Corsiva" pitchFamily="66" charset="0"/>
              </a:rPr>
              <a:pPr/>
              <a:t>4</a:t>
            </a:fld>
            <a:endParaRPr lang="it-IT" sz="5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8001024" y="0"/>
            <a:ext cx="114297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Indietro o precedente 11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928662" cy="428604"/>
          </a:xfrm>
          <a:prstGeom prst="actionButtonBackPrevious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Avanti o successivo 12">
            <a:hlinkClick r:id="" action="ppaction://hlinkshowjump?jump=nextslide" highlightClick="1"/>
          </p:cNvPr>
          <p:cNvSpPr/>
          <p:nvPr/>
        </p:nvSpPr>
        <p:spPr>
          <a:xfrm>
            <a:off x="0" y="500042"/>
            <a:ext cx="928662" cy="428628"/>
          </a:xfrm>
          <a:prstGeom prst="actionButtonForwardNex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0" y="1071546"/>
            <a:ext cx="9144000" cy="5286412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428596" y="1428736"/>
            <a:ext cx="8286808" cy="4572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8" name="Rectangle 2"/>
          <p:cNvSpPr txBox="1">
            <a:spLocks noChangeAspect="1" noChangeArrowheads="1"/>
          </p:cNvSpPr>
          <p:nvPr/>
        </p:nvSpPr>
        <p:spPr>
          <a:xfrm>
            <a:off x="428596" y="3071810"/>
            <a:ext cx="8286808" cy="11686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z="1400" dirty="0" smtClean="0"/>
              <a:t>I parametri meccanici sono:</a:t>
            </a:r>
          </a:p>
          <a:p>
            <a:r>
              <a:rPr lang="it-IT" sz="1400" dirty="0" smtClean="0"/>
              <a:t>- </a:t>
            </a:r>
            <a:r>
              <a:rPr lang="it-IT" sz="1400" b="1" dirty="0" smtClean="0"/>
              <a:t>L’ angolo di passo</a:t>
            </a:r>
            <a:r>
              <a:rPr lang="it-IT" sz="1400" b="1" i="1" dirty="0" smtClean="0"/>
              <a:t>(</a:t>
            </a:r>
            <a:r>
              <a:rPr lang="it-IT" sz="1400" b="1" i="1" dirty="0" err="1" smtClean="0"/>
              <a:t>step</a:t>
            </a:r>
            <a:r>
              <a:rPr lang="it-IT" sz="1400" b="1" i="1" dirty="0" smtClean="0"/>
              <a:t> angle): è questo l'angolo di cui si sposta il rotore quando, non </a:t>
            </a:r>
            <a:r>
              <a:rPr lang="it-IT" sz="1400" b="1" i="1" dirty="0" smtClean="0"/>
              <a:t>soggetto </a:t>
            </a:r>
            <a:r>
              <a:rPr lang="it-IT" sz="1400" dirty="0" smtClean="0"/>
              <a:t>ad </a:t>
            </a:r>
            <a:r>
              <a:rPr lang="it-IT" sz="1400" dirty="0" smtClean="0"/>
              <a:t>alcun carico, viene eccitato con un impulso. E' possibile definirlo anche come numero </a:t>
            </a:r>
            <a:r>
              <a:rPr lang="it-IT" sz="1400" dirty="0" smtClean="0"/>
              <a:t>di passi </a:t>
            </a:r>
            <a:r>
              <a:rPr lang="it-IT" sz="1400" dirty="0" smtClean="0"/>
              <a:t>per rotazione. Il valore dell'angolo può essere compreso tra 0,72° e 90°.</a:t>
            </a:r>
          </a:p>
          <a:p>
            <a:r>
              <a:rPr lang="it-IT" sz="1400" dirty="0" smtClean="0"/>
              <a:t>- </a:t>
            </a:r>
            <a:r>
              <a:rPr lang="it-IT" sz="1400" b="1" dirty="0" smtClean="0"/>
              <a:t>Precisione del passo: è l'errore commesso nel posizionarsi rispetto al valore nominale, </a:t>
            </a:r>
            <a:r>
              <a:rPr lang="it-IT" sz="1400" b="1" dirty="0" smtClean="0"/>
              <a:t>dovuto </a:t>
            </a:r>
            <a:r>
              <a:rPr lang="it-IT" sz="1400" dirty="0" smtClean="0"/>
              <a:t>ad </a:t>
            </a:r>
            <a:r>
              <a:rPr lang="it-IT" sz="1400" dirty="0" smtClean="0"/>
              <a:t>imperfezioni di costruzione: è dato in percentuale dell'angolo di passo. Valori possibili </a:t>
            </a:r>
            <a:r>
              <a:rPr lang="it-IT" sz="1400" dirty="0" smtClean="0"/>
              <a:t>sono compresi </a:t>
            </a:r>
            <a:r>
              <a:rPr lang="it-IT" sz="1400" dirty="0" smtClean="0"/>
              <a:t>tra 5% e 30%. Non è un errore cumulativo.</a:t>
            </a:r>
          </a:p>
          <a:p>
            <a:r>
              <a:rPr lang="it-IT" sz="1400" dirty="0" smtClean="0"/>
              <a:t>- </a:t>
            </a:r>
            <a:r>
              <a:rPr lang="it-IT" sz="1400" b="1" dirty="0" smtClean="0"/>
              <a:t>Il numero di passi per giro (</a:t>
            </a:r>
            <a:r>
              <a:rPr lang="it-IT" sz="1400" b="1" i="1" dirty="0" err="1" smtClean="0"/>
              <a:t>step</a:t>
            </a:r>
            <a:r>
              <a:rPr lang="it-IT" sz="1400" b="1" i="1" dirty="0" smtClean="0"/>
              <a:t> </a:t>
            </a:r>
            <a:r>
              <a:rPr lang="it-IT" sz="1400" b="1" i="1" dirty="0" err="1" smtClean="0"/>
              <a:t>for</a:t>
            </a:r>
            <a:r>
              <a:rPr lang="it-IT" sz="1400" b="1" i="1" dirty="0" smtClean="0"/>
              <a:t> </a:t>
            </a:r>
            <a:r>
              <a:rPr lang="it-IT" sz="1400" b="1" i="1" dirty="0" err="1" smtClean="0"/>
              <a:t>revolution</a:t>
            </a:r>
            <a:r>
              <a:rPr lang="it-IT" sz="1400" b="1" i="1" dirty="0" smtClean="0"/>
              <a:t>)</a:t>
            </a:r>
          </a:p>
          <a:p>
            <a:r>
              <a:rPr lang="it-IT" sz="1400" dirty="0" smtClean="0"/>
              <a:t>- </a:t>
            </a:r>
            <a:r>
              <a:rPr lang="it-IT" sz="1400" b="1" dirty="0" smtClean="0"/>
              <a:t>La tolleranza del passo </a:t>
            </a:r>
            <a:r>
              <a:rPr lang="it-IT" sz="1400" b="1" i="1" dirty="0" smtClean="0"/>
              <a:t>(</a:t>
            </a:r>
            <a:r>
              <a:rPr lang="it-IT" sz="1400" b="1" i="1" dirty="0" err="1" smtClean="0"/>
              <a:t>step</a:t>
            </a:r>
            <a:r>
              <a:rPr lang="it-IT" sz="1400" b="1" i="1" dirty="0" smtClean="0"/>
              <a:t> angle </a:t>
            </a:r>
            <a:r>
              <a:rPr lang="it-IT" sz="1400" b="1" i="1" dirty="0" err="1" smtClean="0"/>
              <a:t>accuracy</a:t>
            </a:r>
            <a:r>
              <a:rPr lang="it-IT" sz="1400" b="1" i="1" dirty="0" smtClean="0"/>
              <a:t>) che definisce la precisione con la quale </a:t>
            </a:r>
            <a:r>
              <a:rPr lang="it-IT" sz="1400" b="1" i="1" dirty="0" smtClean="0"/>
              <a:t>viene </a:t>
            </a:r>
            <a:r>
              <a:rPr lang="it-IT" sz="1400" dirty="0" smtClean="0"/>
              <a:t>compiuto </a:t>
            </a:r>
            <a:r>
              <a:rPr lang="it-IT" sz="1400" dirty="0" smtClean="0"/>
              <a:t>un passo. In generale tale parametro è espresso in percentuale rispetto al valore </a:t>
            </a:r>
            <a:r>
              <a:rPr lang="it-IT" sz="1400" dirty="0" smtClean="0"/>
              <a:t>di passo.</a:t>
            </a:r>
            <a:endParaRPr lang="it-IT" sz="1400" dirty="0" smtClean="0"/>
          </a:p>
          <a:p>
            <a:r>
              <a:rPr lang="it-IT" sz="1400" dirty="0" smtClean="0"/>
              <a:t>- </a:t>
            </a:r>
            <a:r>
              <a:rPr lang="it-IT" sz="1400" b="1" dirty="0" smtClean="0"/>
              <a:t>Coppia statica (o di ritenuta o ancora di mantenimento) ( </a:t>
            </a:r>
            <a:r>
              <a:rPr lang="it-IT" sz="1400" b="1" i="1" dirty="0" smtClean="0"/>
              <a:t>holding </a:t>
            </a:r>
            <a:r>
              <a:rPr lang="it-IT" sz="1400" b="1" i="1" dirty="0" err="1" smtClean="0"/>
              <a:t>torque</a:t>
            </a:r>
            <a:r>
              <a:rPr lang="it-IT" sz="1400" b="1" i="1" dirty="0" smtClean="0"/>
              <a:t>): è la </a:t>
            </a:r>
            <a:r>
              <a:rPr lang="it-IT" sz="1400" b="1" i="1" dirty="0" smtClean="0"/>
              <a:t>massima </a:t>
            </a:r>
            <a:r>
              <a:rPr lang="it-IT" sz="1400" dirty="0" smtClean="0"/>
              <a:t>coppia </a:t>
            </a:r>
            <a:r>
              <a:rPr lang="it-IT" sz="1400" dirty="0" smtClean="0"/>
              <a:t>all'albero di macchina quando lo statore è alimentato a corrente nominale, che </a:t>
            </a:r>
            <a:r>
              <a:rPr lang="it-IT" sz="1400" dirty="0" smtClean="0"/>
              <a:t>non provochi </a:t>
            </a:r>
            <a:r>
              <a:rPr lang="it-IT" sz="1400" dirty="0" smtClean="0"/>
              <a:t>la rotazione di passo.</a:t>
            </a:r>
          </a:p>
          <a:p>
            <a:r>
              <a:rPr lang="it-IT" sz="1400" dirty="0" smtClean="0"/>
              <a:t>- </a:t>
            </a:r>
            <a:r>
              <a:rPr lang="it-IT" sz="1400" b="1" dirty="0" smtClean="0"/>
              <a:t>Coppia residua </a:t>
            </a:r>
            <a:r>
              <a:rPr lang="it-IT" sz="1400" b="1" i="1" dirty="0" smtClean="0"/>
              <a:t>(</a:t>
            </a:r>
            <a:r>
              <a:rPr lang="it-IT" sz="1400" b="1" i="1" dirty="0" err="1" smtClean="0"/>
              <a:t>detent</a:t>
            </a:r>
            <a:r>
              <a:rPr lang="it-IT" sz="1400" b="1" i="1" dirty="0" smtClean="0"/>
              <a:t> </a:t>
            </a:r>
            <a:r>
              <a:rPr lang="it-IT" sz="1400" b="1" i="1" dirty="0" err="1" smtClean="0"/>
              <a:t>torque</a:t>
            </a:r>
            <a:r>
              <a:rPr lang="it-IT" sz="1400" b="1" i="1" dirty="0" smtClean="0"/>
              <a:t>): è la massima coppia presente all'albero quando nessuna </a:t>
            </a:r>
            <a:r>
              <a:rPr lang="it-IT" sz="1400" b="1" i="1" dirty="0" smtClean="0"/>
              <a:t>fase </a:t>
            </a:r>
            <a:r>
              <a:rPr lang="it-IT" sz="1400" dirty="0" smtClean="0"/>
              <a:t>di </a:t>
            </a:r>
            <a:r>
              <a:rPr lang="it-IT" sz="1400" dirty="0" smtClean="0"/>
              <a:t>statore è alimentata (nel motore a riluttanza variabile la coppia residua è nulla).</a:t>
            </a:r>
          </a:p>
          <a:p>
            <a:r>
              <a:rPr lang="it-IT" sz="1400" dirty="0" smtClean="0"/>
              <a:t>- </a:t>
            </a:r>
            <a:r>
              <a:rPr lang="it-IT" sz="1400" b="1" dirty="0" smtClean="0"/>
              <a:t>Coppia sincrona (</a:t>
            </a:r>
            <a:r>
              <a:rPr lang="it-IT" sz="1400" b="1" i="1" dirty="0" smtClean="0"/>
              <a:t>pull out </a:t>
            </a:r>
            <a:r>
              <a:rPr lang="it-IT" sz="1400" b="1" i="1" dirty="0" err="1" smtClean="0"/>
              <a:t>torque</a:t>
            </a:r>
            <a:r>
              <a:rPr lang="it-IT" sz="1400" b="1" i="1" dirty="0" smtClean="0"/>
              <a:t>): è la massima coppia resistente che può essere applicata </a:t>
            </a:r>
            <a:r>
              <a:rPr lang="it-IT" sz="1400" b="1" i="1" dirty="0" smtClean="0"/>
              <a:t>al </a:t>
            </a:r>
            <a:r>
              <a:rPr lang="it-IT" sz="1400" dirty="0" smtClean="0"/>
              <a:t>motore </a:t>
            </a:r>
            <a:r>
              <a:rPr lang="it-IT" sz="1400" dirty="0" smtClean="0"/>
              <a:t>che ruota con una determinata velocità, senza che si determini la perdita del passo.</a:t>
            </a:r>
          </a:p>
          <a:p>
            <a:r>
              <a:rPr lang="it-IT" sz="1400" dirty="0" smtClean="0"/>
              <a:t>- </a:t>
            </a:r>
            <a:r>
              <a:rPr lang="it-IT" sz="1400" b="1" dirty="0" smtClean="0"/>
              <a:t>Coppia </a:t>
            </a:r>
            <a:r>
              <a:rPr lang="it-IT" sz="1400" b="1" dirty="0" smtClean="0"/>
              <a:t>sincronizzante (pull in </a:t>
            </a:r>
            <a:r>
              <a:rPr lang="it-IT" sz="1400" b="1" dirty="0" err="1" smtClean="0"/>
              <a:t>torque</a:t>
            </a:r>
            <a:r>
              <a:rPr lang="it-IT" sz="1400" b="1" dirty="0" smtClean="0"/>
              <a:t>): è il valore massimo della coppia di carico con la </a:t>
            </a:r>
            <a:r>
              <a:rPr lang="it-IT" sz="1400" b="1" dirty="0" smtClean="0"/>
              <a:t>quale </a:t>
            </a:r>
            <a:r>
              <a:rPr lang="it-IT" sz="1400" dirty="0" smtClean="0"/>
              <a:t>il </a:t>
            </a:r>
            <a:r>
              <a:rPr lang="it-IT" sz="1400" dirty="0" smtClean="0"/>
              <a:t>motore può essere avviato, mantenuto a regime e </a:t>
            </a:r>
            <a:r>
              <a:rPr lang="it-IT" sz="1400" dirty="0" smtClean="0"/>
              <a:t>fermato. Per </a:t>
            </a:r>
            <a:r>
              <a:rPr lang="it-IT" sz="1400" dirty="0" smtClean="0"/>
              <a:t>determinare i valori di queste coppie e individuare quindi le condizioni di corretto </a:t>
            </a:r>
            <a:r>
              <a:rPr lang="it-IT" sz="1400" dirty="0" smtClean="0"/>
              <a:t>funzionamento del </a:t>
            </a:r>
            <a:r>
              <a:rPr lang="it-IT" sz="1400" dirty="0" smtClean="0"/>
              <a:t>motore risultano molto utili le curve delle prestazioni meccaniche fornite dal costruttore.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9144000" cy="1752600"/>
          </a:xfrm>
        </p:spPr>
        <p:txBody>
          <a:bodyPr/>
          <a:lstStyle/>
          <a:p>
            <a:pPr algn="l"/>
            <a:r>
              <a:rPr lang="it-IT" sz="2000" dirty="0" smtClean="0">
                <a:solidFill>
                  <a:schemeClr val="tx1"/>
                </a:solidFill>
              </a:rPr>
              <a:t>© 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Matteo </a:t>
            </a:r>
            <a:r>
              <a:rPr lang="it-IT" sz="2000" dirty="0" err="1" smtClean="0">
                <a:solidFill>
                  <a:schemeClr val="tx1"/>
                </a:solidFill>
                <a:latin typeface="Monotype Corsiva" pitchFamily="66" charset="0"/>
              </a:rPr>
              <a:t>Donatelli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– Maurizio Di Paolo </a:t>
            </a:r>
            <a:r>
              <a:rPr lang="it-IT" sz="2000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B Elettronica A.S. 2009/2010           ITIS    Lanciano</a:t>
            </a:r>
            <a:endParaRPr lang="it-IT" sz="2000" dirty="0" smtClean="0">
              <a:solidFill>
                <a:schemeClr val="tx1"/>
              </a:solidFill>
            </a:endParaRPr>
          </a:p>
          <a:p>
            <a:endParaRPr lang="it-IT" dirty="0">
              <a:latin typeface="Monotype Corsiva" pitchFamily="66" charset="0"/>
            </a:endParaRPr>
          </a:p>
        </p:txBody>
      </p:sp>
      <p:pic>
        <p:nvPicPr>
          <p:cNvPr id="5" name="Immagine 4" descr="logo_new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5206" y="0"/>
            <a:ext cx="928694" cy="86590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0" y="6429396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 rot="5400000">
            <a:off x="6929466" y="6643698"/>
            <a:ext cx="35716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0" y="928670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 2"/>
          <p:cNvSpPr txBox="1">
            <a:spLocks noChangeAspect="1" noChangeArrowheads="1"/>
          </p:cNvSpPr>
          <p:nvPr/>
        </p:nvSpPr>
        <p:spPr>
          <a:xfrm>
            <a:off x="571472" y="-214338"/>
            <a:ext cx="6858048" cy="12459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  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Confronto dei parametri di tre principali motori passo</a:t>
            </a:r>
            <a:r>
              <a:rPr kumimoji="0" lang="it-IT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</a:t>
            </a:r>
            <a:r>
              <a:rPr kumimoji="0" lang="it-IT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passo</a:t>
            </a: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10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215338" y="357166"/>
            <a:ext cx="1362075" cy="244475"/>
          </a:xfrm>
        </p:spPr>
        <p:txBody>
          <a:bodyPr/>
          <a:lstStyle/>
          <a:p>
            <a:fld id="{7B296D13-1E9E-43B3-9727-682E680B4833}" type="slidenum">
              <a:rPr lang="it-IT" sz="5400" b="1">
                <a:solidFill>
                  <a:schemeClr val="tx1"/>
                </a:solidFill>
                <a:latin typeface="Monotype Corsiva" pitchFamily="66" charset="0"/>
              </a:rPr>
              <a:pPr/>
              <a:t>5</a:t>
            </a:fld>
            <a:endParaRPr lang="it-IT" sz="5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8001024" y="0"/>
            <a:ext cx="114297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Indietro o precedente 11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928662" cy="428604"/>
          </a:xfrm>
          <a:prstGeom prst="actionButtonBackPrevious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Avanti o successivo 12">
            <a:hlinkClick r:id="" action="ppaction://hlinkshowjump?jump=nextslide" highlightClick="1"/>
          </p:cNvPr>
          <p:cNvSpPr/>
          <p:nvPr/>
        </p:nvSpPr>
        <p:spPr>
          <a:xfrm>
            <a:off x="0" y="500042"/>
            <a:ext cx="928662" cy="428628"/>
          </a:xfrm>
          <a:prstGeom prst="actionButtonForwardNex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0" y="1071546"/>
            <a:ext cx="9144000" cy="5286412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428596" y="1428736"/>
            <a:ext cx="8286808" cy="4572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8" name="Rectangle 2"/>
          <p:cNvSpPr txBox="1">
            <a:spLocks noChangeAspect="1" noChangeArrowheads="1"/>
          </p:cNvSpPr>
          <p:nvPr/>
        </p:nvSpPr>
        <p:spPr>
          <a:xfrm>
            <a:off x="428596" y="1428736"/>
            <a:ext cx="8286808" cy="11686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kumimoji="0" lang="it-IT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19" name="Rectangle 2"/>
          <p:cNvSpPr txBox="1">
            <a:spLocks noChangeAspect="1" noChangeArrowheads="1"/>
          </p:cNvSpPr>
          <p:nvPr/>
        </p:nvSpPr>
        <p:spPr>
          <a:xfrm>
            <a:off x="428596" y="3143248"/>
            <a:ext cx="8286808" cy="2928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buFontTx/>
              <a:buChar char="•"/>
            </a:pPr>
            <a:r>
              <a:rPr lang="it-IT" dirty="0" smtClean="0"/>
              <a:t>Per ciascuna delle configurazioni il principio di funzionamento è il medesimo. Quando le bobine sono alimentate, si generano nello statore dei poli magnetici, e il rotore si allinea in accordo con la direzione del campo magnetico generato nello statore.</a:t>
            </a:r>
          </a:p>
          <a:p>
            <a:pPr algn="just">
              <a:buFontTx/>
              <a:buChar char="•"/>
            </a:pPr>
            <a:r>
              <a:rPr lang="it-IT" dirty="0" smtClean="0"/>
              <a:t>Inoltre la presenza di più poli e più fasi rende possibile l’allineamento in una tra un numero finito di posizioni. </a:t>
            </a:r>
          </a:p>
          <a:p>
            <a:pPr algn="just">
              <a:buFontTx/>
              <a:buChar char="•"/>
            </a:pPr>
            <a:r>
              <a:rPr lang="it-IT" dirty="0" smtClean="0"/>
              <a:t>Ad esempio, in questo caso se </a:t>
            </a:r>
            <a:r>
              <a:rPr lang="it-IT" i="1" dirty="0" smtClean="0"/>
              <a:t>i</a:t>
            </a:r>
            <a:r>
              <a:rPr lang="it-IT" baseline="-25000" dirty="0" smtClean="0"/>
              <a:t>1</a:t>
            </a:r>
            <a:r>
              <a:rPr lang="it-IT" dirty="0" smtClean="0"/>
              <a:t>=0 e </a:t>
            </a:r>
            <a:r>
              <a:rPr lang="it-IT" i="1" dirty="0" smtClean="0"/>
              <a:t>i</a:t>
            </a:r>
            <a:r>
              <a:rPr lang="it-IT" baseline="-25000" dirty="0" smtClean="0"/>
              <a:t>2</a:t>
            </a:r>
            <a:r>
              <a:rPr lang="it-IT" dirty="0" smtClean="0"/>
              <a:t>&gt;0 il rotore girerà di 90° in senso orario.</a:t>
            </a:r>
          </a:p>
          <a:p>
            <a:pPr algn="just">
              <a:buFontTx/>
              <a:buChar char="•"/>
            </a:pPr>
            <a:r>
              <a:rPr lang="it-IT" dirty="0" smtClean="0"/>
              <a:t>Se entrambe le correnti sono diverse da zero è possibile far allineare il rotore tra i poli dello statore, a 45°. Complessivamente, è possibile ottenere incrementi di 45°. Una risoluzione ancora più fine richiederebbe un aumento del numero di avvolgimenti e di denti nello statore.</a:t>
            </a:r>
            <a:endParaRPr kumimoji="0" lang="it-IT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04" y="1500174"/>
            <a:ext cx="58388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9144000" cy="1752600"/>
          </a:xfrm>
        </p:spPr>
        <p:txBody>
          <a:bodyPr/>
          <a:lstStyle/>
          <a:p>
            <a:pPr algn="l"/>
            <a:r>
              <a:rPr lang="it-IT" sz="2000" dirty="0" smtClean="0">
                <a:solidFill>
                  <a:schemeClr val="tx1"/>
                </a:solidFill>
              </a:rPr>
              <a:t>© 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Matteo </a:t>
            </a:r>
            <a:r>
              <a:rPr lang="it-IT" sz="2000" dirty="0" err="1" smtClean="0">
                <a:solidFill>
                  <a:schemeClr val="tx1"/>
                </a:solidFill>
                <a:latin typeface="Monotype Corsiva" pitchFamily="66" charset="0"/>
              </a:rPr>
              <a:t>Donatelli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– Maurizio Di Paolo </a:t>
            </a:r>
            <a:r>
              <a:rPr lang="it-IT" sz="2000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it-IT" sz="2000" dirty="0" smtClean="0">
                <a:solidFill>
                  <a:schemeClr val="tx1"/>
                </a:solidFill>
                <a:latin typeface="Monotype Corsiva" pitchFamily="66" charset="0"/>
              </a:rPr>
              <a:t> B Elettronica A.S. 2009/2010           ITIS    Lanciano</a:t>
            </a:r>
            <a:endParaRPr lang="it-IT" sz="2000" dirty="0" smtClean="0">
              <a:solidFill>
                <a:schemeClr val="tx1"/>
              </a:solidFill>
            </a:endParaRPr>
          </a:p>
          <a:p>
            <a:endParaRPr lang="it-IT" dirty="0">
              <a:latin typeface="Monotype Corsiva" pitchFamily="66" charset="0"/>
            </a:endParaRPr>
          </a:p>
        </p:txBody>
      </p:sp>
      <p:pic>
        <p:nvPicPr>
          <p:cNvPr id="5" name="Immagine 4" descr="logo_new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5206" y="0"/>
            <a:ext cx="928694" cy="86590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0" y="6429396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 rot="5400000">
            <a:off x="6929466" y="6643698"/>
            <a:ext cx="35716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0" y="928670"/>
            <a:ext cx="9144000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 2"/>
          <p:cNvSpPr txBox="1">
            <a:spLocks noChangeAspect="1" noChangeArrowheads="1"/>
          </p:cNvSpPr>
          <p:nvPr/>
        </p:nvSpPr>
        <p:spPr>
          <a:xfrm>
            <a:off x="571472" y="-214338"/>
            <a:ext cx="6858048" cy="12459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  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Motori passo-passo: 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pregi e difetti</a:t>
            </a: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10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215338" y="357166"/>
            <a:ext cx="1362075" cy="244475"/>
          </a:xfrm>
        </p:spPr>
        <p:txBody>
          <a:bodyPr/>
          <a:lstStyle/>
          <a:p>
            <a:fld id="{7B296D13-1E9E-43B3-9727-682E680B4833}" type="slidenum">
              <a:rPr lang="it-IT" sz="5400" b="1">
                <a:solidFill>
                  <a:schemeClr val="tx1"/>
                </a:solidFill>
                <a:latin typeface="Monotype Corsiva" pitchFamily="66" charset="0"/>
              </a:rPr>
              <a:pPr/>
              <a:t>6</a:t>
            </a:fld>
            <a:endParaRPr lang="it-IT" sz="5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8001024" y="0"/>
            <a:ext cx="1142976" cy="71438"/>
          </a:xfrm>
          <a:prstGeom prst="rect">
            <a:avLst/>
          </a:prstGeom>
          <a:gradFill flip="none" rotWithShape="1">
            <a:gsLst>
              <a:gs pos="22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Indietro o precedente 11">
            <a:hlinkClick r:id="" action="ppaction://hlinkshowjump?jump=previousslide" highlightClick="1"/>
          </p:cNvPr>
          <p:cNvSpPr/>
          <p:nvPr/>
        </p:nvSpPr>
        <p:spPr>
          <a:xfrm>
            <a:off x="0" y="0"/>
            <a:ext cx="928662" cy="428604"/>
          </a:xfrm>
          <a:prstGeom prst="actionButtonBackPrevious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Avanti o successivo 12">
            <a:hlinkClick r:id="" action="ppaction://hlinkshowjump?jump=nextslide" highlightClick="1"/>
          </p:cNvPr>
          <p:cNvSpPr/>
          <p:nvPr/>
        </p:nvSpPr>
        <p:spPr>
          <a:xfrm>
            <a:off x="0" y="500042"/>
            <a:ext cx="928662" cy="428628"/>
          </a:xfrm>
          <a:prstGeom prst="actionButtonForwardNex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0" y="1071546"/>
            <a:ext cx="9144000" cy="5286412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428596" y="1428736"/>
            <a:ext cx="8286808" cy="4572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8" name="Rectangle 2"/>
          <p:cNvSpPr txBox="1">
            <a:spLocks noChangeAspect="1" noChangeArrowheads="1"/>
          </p:cNvSpPr>
          <p:nvPr/>
        </p:nvSpPr>
        <p:spPr>
          <a:xfrm>
            <a:off x="428596" y="1428736"/>
            <a:ext cx="8286808" cy="11686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kumimoji="0" lang="it-IT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19" name="Rectangle 2"/>
          <p:cNvSpPr txBox="1">
            <a:spLocks noChangeAspect="1" noChangeArrowheads="1"/>
          </p:cNvSpPr>
          <p:nvPr/>
        </p:nvSpPr>
        <p:spPr>
          <a:xfrm>
            <a:off x="428596" y="1571612"/>
            <a:ext cx="8501122" cy="3929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b="1" dirty="0" smtClean="0"/>
              <a:t>Pregi </a:t>
            </a:r>
          </a:p>
          <a:p>
            <a:r>
              <a:rPr lang="it-IT" dirty="0" smtClean="0"/>
              <a:t>Le piccole dimensioni, la buona robustezza meccanica ed elettrica e l’assenza di elementi striscianti. </a:t>
            </a:r>
          </a:p>
          <a:p>
            <a:r>
              <a:rPr lang="it-IT" dirty="0" smtClean="0"/>
              <a:t>La possibilità di controllarne la posizione e la velocità ad anello aperto anche attraverso un computer. </a:t>
            </a:r>
          </a:p>
          <a:p>
            <a:r>
              <a:rPr lang="it-IT" dirty="0" smtClean="0"/>
              <a:t>L’alto numero di giri raggiungibile, la capacità di compiere piccole rotazioni, la buona precisione di posizionamento, la possibilità di rimanere bloccato “in coppia”, di ruotare a bassi numeri di giri senza impiego quindi di riduttori meccanici fanno di questo motore l’ideale per molte applicazioni. </a:t>
            </a:r>
          </a:p>
          <a:p>
            <a:r>
              <a:rPr lang="it-IT" b="1" dirty="0" smtClean="0"/>
              <a:t>Difetti </a:t>
            </a:r>
          </a:p>
          <a:p>
            <a:r>
              <a:rPr lang="it-IT" dirty="0" smtClean="0"/>
              <a:t>I valori coppia non elevati, l’impossibilità di eseguire rapide accelerazioni e decelerazioni a causa di una possibile perdita di passo, l’incertezza sul posizionamento effettivamente raggiunto nell’anello aperto, la necessità dell’azionamento attraverso una scheda di controllo, il funzionamento a scatti a basse velocità e la bassa potenza meccanica rappresentano alcuni limiti di questo motore.</a:t>
            </a:r>
            <a:endParaRPr kumimoji="0" lang="it-IT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Immagine 4" descr="ester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103562" cy="2340086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0" y="2285992"/>
            <a:ext cx="9144000" cy="1571636"/>
          </a:xfrm>
          <a:prstGeom prst="rect">
            <a:avLst/>
          </a:prstGeom>
          <a:gradFill flip="none" rotWithShape="1">
            <a:gsLst>
              <a:gs pos="3000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642910" y="2428868"/>
            <a:ext cx="57864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chemeClr val="bg1"/>
                </a:solidFill>
                <a:latin typeface="Monotype Corsiva" pitchFamily="66" charset="0"/>
              </a:rPr>
              <a:t>Ad opera di:</a:t>
            </a:r>
          </a:p>
          <a:p>
            <a:r>
              <a:rPr lang="it-IT" sz="3200" dirty="0" smtClean="0">
                <a:solidFill>
                  <a:schemeClr val="bg1"/>
                </a:solidFill>
                <a:latin typeface="Monotype Corsiva" pitchFamily="66" charset="0"/>
              </a:rPr>
              <a:t>Matteo </a:t>
            </a:r>
            <a:r>
              <a:rPr lang="it-IT" sz="3200" dirty="0" err="1" smtClean="0">
                <a:solidFill>
                  <a:schemeClr val="bg1"/>
                </a:solidFill>
                <a:latin typeface="Monotype Corsiva" pitchFamily="66" charset="0"/>
              </a:rPr>
              <a:t>Donatelli</a:t>
            </a:r>
            <a:r>
              <a:rPr lang="it-IT" sz="3200" dirty="0" smtClean="0">
                <a:solidFill>
                  <a:schemeClr val="bg1"/>
                </a:solidFill>
                <a:latin typeface="Monotype Corsiva" pitchFamily="66" charset="0"/>
              </a:rPr>
              <a:t> e Maurizio Di Paolo</a:t>
            </a:r>
            <a:endParaRPr lang="it-IT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071802" y="0"/>
            <a:ext cx="6072198" cy="2285992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 descr="logo_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45466" y="2000240"/>
            <a:ext cx="2298534" cy="2143140"/>
          </a:xfrm>
          <a:prstGeom prst="rect">
            <a:avLst/>
          </a:prstGeom>
        </p:spPr>
      </p:pic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2714612" y="428604"/>
            <a:ext cx="676275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4400" b="1" dirty="0" smtClean="0">
                <a:solidFill>
                  <a:schemeClr val="bg1"/>
                </a:solidFill>
                <a:latin typeface="Monotype Corsiva" pitchFamily="66" charset="0"/>
              </a:rPr>
              <a:t>Presentazione su i:</a:t>
            </a:r>
          </a:p>
          <a:p>
            <a:pPr algn="ctr">
              <a:spcBef>
                <a:spcPct val="50000"/>
              </a:spcBef>
            </a:pPr>
            <a:r>
              <a:rPr lang="it-IT" sz="3600" b="1" dirty="0" smtClean="0">
                <a:solidFill>
                  <a:schemeClr val="bg1"/>
                </a:solidFill>
                <a:latin typeface="Monotype Corsiva" pitchFamily="66" charset="0"/>
              </a:rPr>
              <a:t>Parametri di un motore  passo-passo</a:t>
            </a:r>
            <a:endParaRPr lang="it-IT" sz="36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947055"/>
            <a:ext cx="2857488" cy="291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8001024" y="6286520"/>
            <a:ext cx="1362075" cy="244475"/>
          </a:xfrm>
        </p:spPr>
        <p:txBody>
          <a:bodyPr/>
          <a:lstStyle/>
          <a:p>
            <a:fld id="{7B296D13-1E9E-43B3-9727-682E680B4833}" type="slidenum">
              <a:rPr lang="it-IT" sz="5400" b="1">
                <a:solidFill>
                  <a:schemeClr val="tx1"/>
                </a:solidFill>
                <a:latin typeface="Monotype Corsiva" pitchFamily="66" charset="0"/>
              </a:rPr>
              <a:pPr/>
              <a:t>7</a:t>
            </a:fld>
            <a:endParaRPr lang="it-IT" sz="5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28926" y="3929066"/>
            <a:ext cx="2895839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43636" y="4357694"/>
            <a:ext cx="2469960" cy="1803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 rot="20083564">
            <a:off x="3178164" y="1983676"/>
            <a:ext cx="32861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600" dirty="0" smtClean="0">
                <a:latin typeface="Monotype Corsiva" pitchFamily="66" charset="0"/>
              </a:rPr>
              <a:t>FINE</a:t>
            </a:r>
            <a:endParaRPr lang="it-IT" sz="96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decel="100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decel="100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decel="100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834</Words>
  <Application>Microsoft Office PowerPoint</Application>
  <PresentationFormat>Presentazione su schermo (4:3)</PresentationFormat>
  <Paragraphs>59</Paragraphs>
  <Slides>7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Matteo</dc:creator>
  <cp:lastModifiedBy>Matteo</cp:lastModifiedBy>
  <cp:revision>37</cp:revision>
  <dcterms:created xsi:type="dcterms:W3CDTF">2010-01-14T19:06:07Z</dcterms:created>
  <dcterms:modified xsi:type="dcterms:W3CDTF">2010-01-15T18:05:41Z</dcterms:modified>
</cp:coreProperties>
</file>