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A72C-66AD-4732-BDA0-A10EF8472FA7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A12D-A3DF-40A2-B82F-4FA4A5B274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A72C-66AD-4732-BDA0-A10EF8472FA7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A12D-A3DF-40A2-B82F-4FA4A5B274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A72C-66AD-4732-BDA0-A10EF8472FA7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A12D-A3DF-40A2-B82F-4FA4A5B274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A72C-66AD-4732-BDA0-A10EF8472FA7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A12D-A3DF-40A2-B82F-4FA4A5B274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A72C-66AD-4732-BDA0-A10EF8472FA7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A12D-A3DF-40A2-B82F-4FA4A5B274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A72C-66AD-4732-BDA0-A10EF8472FA7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A12D-A3DF-40A2-B82F-4FA4A5B274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A72C-66AD-4732-BDA0-A10EF8472FA7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A12D-A3DF-40A2-B82F-4FA4A5B274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A72C-66AD-4732-BDA0-A10EF8472FA7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A12D-A3DF-40A2-B82F-4FA4A5B274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A72C-66AD-4732-BDA0-A10EF8472FA7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A12D-A3DF-40A2-B82F-4FA4A5B274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A72C-66AD-4732-BDA0-A10EF8472FA7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A12D-A3DF-40A2-B82F-4FA4A5B274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A72C-66AD-4732-BDA0-A10EF8472FA7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A12D-A3DF-40A2-B82F-4FA4A5B274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3A72C-66AD-4732-BDA0-A10EF8472FA7}" type="datetimeFigureOut">
              <a:rPr lang="es-ES" smtClean="0"/>
              <a:pPr/>
              <a:t>16/04/2010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6A12D-A3DF-40A2-B82F-4FA4A5B274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594453" y="428604"/>
            <a:ext cx="24545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COSTOS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57290" y="1500174"/>
            <a:ext cx="69294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COSTOS DE PRODUCCION:  </a:t>
            </a:r>
            <a:r>
              <a:rPr lang="es-ES" dirty="0" smtClean="0"/>
              <a:t>SON LOS GASTOS NECESARIOS PARA  MANTENER UN PROYECTO.</a:t>
            </a:r>
          </a:p>
          <a:p>
            <a:r>
              <a:rPr lang="es-ES" b="1" dirty="0" smtClean="0"/>
              <a:t>COSTOS EXPLICITOS: </a:t>
            </a:r>
            <a:r>
              <a:rPr lang="es-ES" dirty="0" smtClean="0"/>
              <a:t>SON AQUELLOS QUE UNO PUEDO CUANTIFICAR NO SE VEN LOS COSTOS RETORNAN DE ALGUNA FORMA SINO RETORNAN SON GASTOS.</a:t>
            </a:r>
          </a:p>
          <a:p>
            <a:r>
              <a:rPr lang="es-ES" b="1" dirty="0" smtClean="0"/>
              <a:t>COSTOS IMPLICITOS: </a:t>
            </a:r>
            <a:r>
              <a:rPr lang="es-ES" dirty="0" smtClean="0"/>
              <a:t>CUANDO RENUNCIA A UNA ACCION ALTERNATIVA PERO NO HACE  UN PAGO.</a:t>
            </a:r>
          </a:p>
          <a:p>
            <a:r>
              <a:rPr lang="es-ES" b="1" dirty="0" smtClean="0"/>
              <a:t>COSTOS DE OPORTUNIDAD: </a:t>
            </a:r>
            <a:r>
              <a:rPr lang="es-ES" dirty="0" smtClean="0"/>
              <a:t>SON AQUELLAS SEGUNDAS ALTERNATIVAS QUE TENEMOS ANTE LA PRIMERA.</a:t>
            </a:r>
          </a:p>
          <a:p>
            <a:r>
              <a:rPr lang="es-ES" b="1" dirty="0" smtClean="0"/>
              <a:t>COSTOS TOTALES: </a:t>
            </a:r>
            <a:r>
              <a:rPr lang="es-ES" dirty="0" smtClean="0"/>
              <a:t>SON EQUIVALENTES A LA SUMA DE LOS COSTOS VARI: ABLES TOTALES MAS COSTOS  FIJOS TOTALES.</a:t>
            </a:r>
          </a:p>
          <a:p>
            <a:r>
              <a:rPr lang="es-ES" b="1" dirty="0" smtClean="0"/>
              <a:t>COSTOS FIJOS:</a:t>
            </a:r>
            <a:r>
              <a:rPr lang="es-ES" dirty="0" smtClean="0"/>
              <a:t>SON LOS COSTOS EN QUE INCURRE LA EMPRESA , HALLA O NO HALLA PRODUCCION.</a:t>
            </a:r>
          </a:p>
          <a:p>
            <a:r>
              <a:rPr lang="es-ES" b="1" dirty="0" smtClean="0"/>
              <a:t>COSTOS VARIABLES: </a:t>
            </a:r>
            <a:r>
              <a:rPr lang="es-ES" dirty="0" smtClean="0"/>
              <a:t>SON LOS COSTOS DE PRODUCCION QUE VARIAN AL CAMBIAR LA PRODUCCION.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85786" y="357166"/>
            <a:ext cx="650085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COMPORTAMIENTO DE LOS COSTOS </a:t>
            </a:r>
          </a:p>
          <a:p>
            <a:r>
              <a:rPr lang="es-ES" dirty="0" smtClean="0"/>
              <a:t>CONOCER COMO SE COMPORTAN LOS COSTOS PERMITE PREDECIR LAS UTILIIDADES CUANDO EL VOLUMEN DE VENTAS Y PRODUCCION  CAMBIA.</a:t>
            </a:r>
          </a:p>
          <a:p>
            <a:endParaRPr lang="es-ES" dirty="0"/>
          </a:p>
          <a:p>
            <a:r>
              <a:rPr lang="es-ES" b="1" dirty="0" smtClean="0"/>
              <a:t>COSTOS UNITARIOS: </a:t>
            </a:r>
            <a:r>
              <a:rPr lang="es-ES" b="1" dirty="0" smtClean="0"/>
              <a:t> </a:t>
            </a:r>
            <a:r>
              <a:rPr lang="es-ES" dirty="0" smtClean="0"/>
              <a:t>CONSISTE EN LA COTIZACION QUE SE SUELE HACER PARA ESTABLECER EL PRECIO DE VENTA DEL ARTICULO QUE SE PRODUCE.</a:t>
            </a:r>
            <a:r>
              <a:rPr lang="es-ES" b="1" dirty="0" smtClean="0"/>
              <a:t> </a:t>
            </a:r>
            <a:endParaRPr lang="es-ES" b="1" dirty="0" smtClean="0"/>
          </a:p>
          <a:p>
            <a:endParaRPr lang="es-ES" b="1" dirty="0" smtClean="0"/>
          </a:p>
          <a:p>
            <a:r>
              <a:rPr lang="es-ES" b="1" dirty="0" smtClean="0"/>
              <a:t>COSTO </a:t>
            </a:r>
            <a:r>
              <a:rPr lang="es-ES" b="1" dirty="0" smtClean="0"/>
              <a:t>TOTAL UNITARIO = COSTO FIJO UNITARIO + COSTO VARIABLE </a:t>
            </a:r>
            <a:r>
              <a:rPr lang="es-ES" b="1" dirty="0" smtClean="0"/>
              <a:t>UNITARIO.</a:t>
            </a:r>
          </a:p>
          <a:p>
            <a:endParaRPr lang="es-ES" b="1" dirty="0" smtClean="0"/>
          </a:p>
          <a:p>
            <a:r>
              <a:rPr lang="es-ES" b="1" dirty="0" smtClean="0"/>
              <a:t>COSTO MARGINAL: </a:t>
            </a:r>
            <a:r>
              <a:rPr lang="es-ES" dirty="0" smtClean="0"/>
              <a:t>SE DEFINE COMO EL AUMENTO DE COSTO TOTAL NECESARIO PARA PRODUCIR UNA UNIDAD ADICIONAL DEL BIEN.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ostos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28604"/>
            <a:ext cx="2589899" cy="5125559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786182" y="571480"/>
            <a:ext cx="47149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FORMA DE ESTA CURVA TIENE SU ORIGEN EN LA CURVA DEL PRODUCTO MARGINAL  DEL TRABAJO. PARA NIVELES DE PRODUCCION REDUCIDOS EL COSTO MARGINAL DISMINUYE CUANDO SE INCREMENTA LA PRODUCCION 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357430"/>
            <a:ext cx="28956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28662" y="285728"/>
            <a:ext cx="75724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PUNTO DE EQUILIBRIO:  </a:t>
            </a:r>
            <a:r>
              <a:rPr lang="es-ES" dirty="0" smtClean="0"/>
              <a:t>SIRVE PARA DETERMINAR EL VOLUMEN MINIMO DE VENTAS QUE LA EMPRESA DEBE REALIZAR, PARA NO PERDER NI </a:t>
            </a:r>
            <a:r>
              <a:rPr lang="es-ES" dirty="0" smtClean="0"/>
              <a:t>GANAR. </a:t>
            </a:r>
            <a:r>
              <a:rPr lang="es-ES" dirty="0" smtClean="0"/>
              <a:t>VENTAS EN PUNTO DE EQUILIBRIO= COSTOS FIJOS X</a:t>
            </a:r>
            <a:r>
              <a:rPr lang="es-ES" dirty="0" smtClean="0"/>
              <a:t>    </a:t>
            </a:r>
            <a:r>
              <a:rPr lang="es-ES" u="sng" dirty="0" smtClean="0"/>
              <a:t>                 1                   </a:t>
            </a:r>
            <a:endParaRPr lang="es-ES" dirty="0" smtClean="0"/>
          </a:p>
          <a:p>
            <a:r>
              <a:rPr lang="es-ES" dirty="0" smtClean="0"/>
              <a:t>                                                                </a:t>
            </a:r>
            <a:r>
              <a:rPr lang="es-ES" dirty="0" smtClean="0"/>
              <a:t>              </a:t>
            </a:r>
            <a:r>
              <a:rPr lang="es-ES" dirty="0" smtClean="0"/>
              <a:t>      </a:t>
            </a:r>
            <a:r>
              <a:rPr lang="es-ES" dirty="0" smtClean="0"/>
              <a:t>   </a:t>
            </a:r>
            <a:r>
              <a:rPr lang="es-ES" dirty="0" smtClean="0"/>
              <a:t>  1  -  </a:t>
            </a:r>
            <a:r>
              <a:rPr lang="es-ES" u="sng" dirty="0" smtClean="0"/>
              <a:t>   Costos variables</a:t>
            </a:r>
            <a:endParaRPr lang="es-ES" dirty="0" smtClean="0"/>
          </a:p>
          <a:p>
            <a:r>
              <a:rPr lang="es-ES" dirty="0" smtClean="0"/>
              <a:t>                                                                </a:t>
            </a:r>
            <a:r>
              <a:rPr lang="es-ES" dirty="0" smtClean="0"/>
              <a:t>      </a:t>
            </a:r>
            <a:r>
              <a:rPr lang="es-ES" dirty="0" smtClean="0"/>
              <a:t>                   </a:t>
            </a:r>
            <a:r>
              <a:rPr lang="es-ES" dirty="0" smtClean="0"/>
              <a:t>         Ventas</a:t>
            </a:r>
          </a:p>
          <a:p>
            <a:r>
              <a:rPr lang="es-ES" b="1" dirty="0" smtClean="0"/>
              <a:t>P </a:t>
            </a:r>
            <a:r>
              <a:rPr lang="es-ES" b="1" dirty="0" smtClean="0"/>
              <a:t>= </a:t>
            </a:r>
            <a:r>
              <a:rPr lang="es-ES" b="1" dirty="0" smtClean="0"/>
              <a:t>CTM</a:t>
            </a:r>
            <a:r>
              <a:rPr lang="en-US" b="1" dirty="0" smtClean="0"/>
              <a:t>P </a:t>
            </a:r>
            <a:endParaRPr lang="en-US" b="1" dirty="0" smtClean="0"/>
          </a:p>
          <a:p>
            <a:r>
              <a:rPr lang="en-US" b="1" dirty="0" smtClean="0"/>
              <a:t>x </a:t>
            </a:r>
            <a:r>
              <a:rPr lang="en-US" b="1" dirty="0" smtClean="0"/>
              <a:t>Q = CTM x Q </a:t>
            </a:r>
            <a:br>
              <a:rPr lang="en-US" b="1" dirty="0" smtClean="0"/>
            </a:br>
            <a:r>
              <a:rPr lang="en-US" b="1" dirty="0" smtClean="0"/>
              <a:t>P x Q = IT (</a:t>
            </a:r>
            <a:r>
              <a:rPr lang="en-US" b="1" dirty="0" err="1" smtClean="0"/>
              <a:t>Ingreso</a:t>
            </a:r>
            <a:r>
              <a:rPr lang="en-US" b="1" dirty="0" smtClean="0"/>
              <a:t> Total</a:t>
            </a:r>
            <a:r>
              <a:rPr lang="en-US" b="1" dirty="0" smtClean="0"/>
              <a:t>)</a:t>
            </a:r>
            <a:r>
              <a:rPr lang="es-ES" b="1" dirty="0" smtClean="0"/>
              <a:t> </a:t>
            </a:r>
            <a:endParaRPr lang="es-ES" b="1" dirty="0" smtClean="0"/>
          </a:p>
          <a:p>
            <a:r>
              <a:rPr lang="es-ES" b="1" dirty="0" smtClean="0"/>
              <a:t>CTM </a:t>
            </a:r>
            <a:r>
              <a:rPr lang="es-ES" b="1" dirty="0" smtClean="0"/>
              <a:t>x Q = CT (Costo Total</a:t>
            </a:r>
            <a:r>
              <a:rPr lang="es-ES" b="1" dirty="0" smtClean="0"/>
              <a:t>)</a:t>
            </a:r>
          </a:p>
          <a:p>
            <a:endParaRPr lang="es-ES" b="1" dirty="0" smtClean="0"/>
          </a:p>
          <a:p>
            <a:r>
              <a:rPr lang="es-ES" b="1" dirty="0" smtClean="0"/>
              <a:t>INGRESO MARGINAL:  </a:t>
            </a:r>
            <a:r>
              <a:rPr lang="es-ES" dirty="0" smtClean="0"/>
              <a:t>EL CAMBIO EN EL INGRESO TOTAL DEBIDO AL AUMENTO DE UNA UNIDAD EN LA CANTIDAD VENDIDA.</a:t>
            </a:r>
            <a:endParaRPr lang="es-ES" smtClean="0"/>
          </a:p>
          <a:p>
            <a:endParaRPr lang="en-US" dirty="0" smtClean="0"/>
          </a:p>
          <a:p>
            <a:endParaRPr lang="es-ES" b="1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260</Words>
  <Application>Microsoft Office PowerPoint</Application>
  <PresentationFormat>Presentación en pantalla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WindowsWolf.com.ar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Wolf</dc:creator>
  <cp:lastModifiedBy>Wolf</cp:lastModifiedBy>
  <cp:revision>11</cp:revision>
  <dcterms:created xsi:type="dcterms:W3CDTF">2010-04-16T02:54:09Z</dcterms:created>
  <dcterms:modified xsi:type="dcterms:W3CDTF">2010-04-16T15:25:58Z</dcterms:modified>
</cp:coreProperties>
</file>