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324" r:id="rId2"/>
    <p:sldId id="325" r:id="rId3"/>
    <p:sldId id="326" r:id="rId4"/>
    <p:sldId id="327" r:id="rId5"/>
    <p:sldId id="328" r:id="rId6"/>
    <p:sldId id="329" r:id="rId7"/>
  </p:sldIdLst>
  <p:sldSz cx="9144000" cy="6858000" type="screen4x3"/>
  <p:notesSz cx="6669088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9E2B20"/>
    <a:srgbClr val="163353"/>
    <a:srgbClr val="F06510"/>
    <a:srgbClr val="00CC00"/>
    <a:srgbClr val="3333CC"/>
    <a:srgbClr val="FFFF00"/>
    <a:srgbClr val="808000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32" autoAdjust="0"/>
  </p:normalViewPr>
  <p:slideViewPr>
    <p:cSldViewPr>
      <p:cViewPr varScale="1">
        <p:scale>
          <a:sx n="93" d="100"/>
          <a:sy n="93" d="100"/>
        </p:scale>
        <p:origin x="-504" y="-90"/>
      </p:cViewPr>
      <p:guideLst>
        <p:guide orient="horz" pos="2160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CameronL\My%20Documents\Schools%20information\schools%20industry%20thematic%20list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lrMapOvr bg1="lt1" tx1="dk1" bg2="lt2" tx2="dk2" accent1="accent1" accent2="accent2" accent3="accent3" accent4="accent4" accent5="accent5" accent6="accent6" hlink="hlink" folHlink="folHlink"/>
  <c:chart>
    <c:title>
      <c:layout/>
    </c:title>
    <c:view3D>
      <c:rAngAx val="1"/>
    </c:view3D>
    <c:plotArea>
      <c:layout>
        <c:manualLayout>
          <c:layoutTarget val="inner"/>
          <c:xMode val="edge"/>
          <c:yMode val="edge"/>
          <c:x val="8.7441187907067133E-2"/>
          <c:y val="1.5211640211640221E-2"/>
          <c:w val="0.95617144965607381"/>
          <c:h val="0.54785383865139126"/>
        </c:manualLayout>
      </c:layout>
      <c:bar3DChart>
        <c:barDir val="col"/>
        <c:grouping val="clustered"/>
        <c:ser>
          <c:idx val="0"/>
          <c:order val="0"/>
          <c:tx>
            <c:strRef>
              <c:f>Sheet1!$B$49</c:f>
              <c:strCache>
                <c:ptCount val="1"/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06510"/>
              </a:solidFill>
            </c:spPr>
          </c:dPt>
          <c:dPt>
            <c:idx val="12"/>
            <c:spPr>
              <a:solidFill>
                <a:srgbClr val="FF0000"/>
              </a:solidFill>
            </c:spPr>
          </c:dPt>
          <c:dPt>
            <c:idx val="14"/>
            <c:spPr>
              <a:solidFill>
                <a:srgbClr val="F79646">
                  <a:lumMod val="75000"/>
                </a:srgbClr>
              </a:solidFill>
            </c:spPr>
          </c:dPt>
          <c:dPt>
            <c:idx val="18"/>
            <c:spPr>
              <a:solidFill>
                <a:srgbClr val="F79646">
                  <a:lumMod val="75000"/>
                </a:srgbClr>
              </a:solidFill>
            </c:spPr>
          </c:dPt>
          <c:dPt>
            <c:idx val="19"/>
            <c:spPr>
              <a:solidFill>
                <a:srgbClr val="FF0000"/>
              </a:solidFill>
            </c:spPr>
          </c:dPt>
          <c:dPt>
            <c:idx val="23"/>
            <c:spPr>
              <a:solidFill>
                <a:srgbClr val="FF0000"/>
              </a:solidFill>
              <a:ln>
                <a:solidFill>
                  <a:schemeClr val="accent2"/>
                </a:solidFill>
              </a:ln>
            </c:spPr>
          </c:dPt>
          <c:dPt>
            <c:idx val="24"/>
            <c:spPr>
              <a:solidFill>
                <a:srgbClr val="FF0000"/>
              </a:solidFill>
            </c:spPr>
          </c:dPt>
          <c:cat>
            <c:strRef>
              <c:f>Sheet1!$C$48:$AB$48</c:f>
              <c:strCache>
                <c:ptCount val="26"/>
                <c:pt idx="0">
                  <c:v>Aeroskills/Aviation</c:v>
                </c:pt>
                <c:pt idx="1">
                  <c:v>Agriculture</c:v>
                </c:pt>
                <c:pt idx="2">
                  <c:v>Animal services</c:v>
                </c:pt>
                <c:pt idx="3">
                  <c:v>beauty services</c:v>
                </c:pt>
                <c:pt idx="4">
                  <c:v>Business</c:v>
                </c:pt>
                <c:pt idx="5">
                  <c:v>Children studies</c:v>
                </c:pt>
                <c:pt idx="6">
                  <c:v>Community studies</c:v>
                </c:pt>
                <c:pt idx="7">
                  <c:v>CISCO Computer networking </c:v>
                </c:pt>
                <c:pt idx="8">
                  <c:v>Construction</c:v>
                </c:pt>
                <c:pt idx="9">
                  <c:v>Creative industries</c:v>
                </c:pt>
                <c:pt idx="10">
                  <c:v>Engineering</c:v>
                </c:pt>
                <c:pt idx="11">
                  <c:v>Floristry</c:v>
                </c:pt>
                <c:pt idx="12">
                  <c:v>Horticulture</c:v>
                </c:pt>
                <c:pt idx="13">
                  <c:v>hospitality</c:v>
                </c:pt>
                <c:pt idx="14">
                  <c:v>ICT</c:v>
                </c:pt>
                <c:pt idx="15">
                  <c:v>Languages</c:v>
                </c:pt>
                <c:pt idx="16">
                  <c:v>Manufacturing (automotive)</c:v>
                </c:pt>
                <c:pt idx="17">
                  <c:v>Manufacturing (Furnishing)</c:v>
                </c:pt>
                <c:pt idx="18">
                  <c:v>Maths/Science</c:v>
                </c:pt>
                <c:pt idx="19">
                  <c:v>Retail</c:v>
                </c:pt>
                <c:pt idx="20">
                  <c:v>Social studies</c:v>
                </c:pt>
                <c:pt idx="21">
                  <c:v>Sport</c:v>
                </c:pt>
                <c:pt idx="22">
                  <c:v>Textiles/clothing/footwear</c:v>
                </c:pt>
                <c:pt idx="23">
                  <c:v>Tourism</c:v>
                </c:pt>
                <c:pt idx="24">
                  <c:v>Transport/Logistics</c:v>
                </c:pt>
                <c:pt idx="25">
                  <c:v>Robotics </c:v>
                </c:pt>
              </c:strCache>
            </c:strRef>
          </c:cat>
          <c:val>
            <c:numRef>
              <c:f>Sheet1!$C$49:$AB$49</c:f>
              <c:numCache>
                <c:formatCode>General</c:formatCode>
                <c:ptCount val="26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44</c:v>
                </c:pt>
                <c:pt idx="5">
                  <c:v>13</c:v>
                </c:pt>
                <c:pt idx="6">
                  <c:v>6</c:v>
                </c:pt>
                <c:pt idx="7">
                  <c:v>1</c:v>
                </c:pt>
                <c:pt idx="8">
                  <c:v>32</c:v>
                </c:pt>
                <c:pt idx="9">
                  <c:v>43</c:v>
                </c:pt>
                <c:pt idx="10">
                  <c:v>12</c:v>
                </c:pt>
                <c:pt idx="11">
                  <c:v>2</c:v>
                </c:pt>
                <c:pt idx="12">
                  <c:v>2</c:v>
                </c:pt>
                <c:pt idx="13">
                  <c:v>34</c:v>
                </c:pt>
                <c:pt idx="14">
                  <c:v>44</c:v>
                </c:pt>
                <c:pt idx="15">
                  <c:v>36</c:v>
                </c:pt>
                <c:pt idx="16">
                  <c:v>1</c:v>
                </c:pt>
                <c:pt idx="17">
                  <c:v>19</c:v>
                </c:pt>
                <c:pt idx="18">
                  <c:v>44</c:v>
                </c:pt>
                <c:pt idx="19">
                  <c:v>4</c:v>
                </c:pt>
                <c:pt idx="20">
                  <c:v>42</c:v>
                </c:pt>
                <c:pt idx="21">
                  <c:v>44</c:v>
                </c:pt>
                <c:pt idx="22">
                  <c:v>1</c:v>
                </c:pt>
                <c:pt idx="23">
                  <c:v>10</c:v>
                </c:pt>
                <c:pt idx="24">
                  <c:v>1</c:v>
                </c:pt>
                <c:pt idx="25">
                  <c:v>2</c:v>
                </c:pt>
              </c:numCache>
            </c:numRef>
          </c:val>
        </c:ser>
        <c:shape val="box"/>
        <c:axId val="74771840"/>
        <c:axId val="74794112"/>
        <c:axId val="0"/>
      </c:bar3DChart>
      <c:catAx>
        <c:axId val="7477184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4794112"/>
        <c:crosses val="autoZero"/>
        <c:auto val="1"/>
        <c:lblAlgn val="ctr"/>
        <c:lblOffset val="100"/>
      </c:catAx>
      <c:valAx>
        <c:axId val="74794112"/>
        <c:scaling>
          <c:orientation val="minMax"/>
        </c:scaling>
        <c:axPos val="l"/>
        <c:majorGridlines/>
        <c:numFmt formatCode="General" sourceLinked="1"/>
        <c:tickLblPos val="nextTo"/>
        <c:crossAx val="74771840"/>
        <c:crosses val="autoZero"/>
        <c:crossBetween val="between"/>
      </c:valAx>
    </c:plotArea>
    <c:plotVisOnly val="1"/>
  </c:chart>
  <c:spPr>
    <a:noFill/>
  </c:sp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6650" cy="37099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809" tIns="45099" rIns="91809" bIns="45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A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en-A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endParaRPr lang="en-A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88" descr="tsfline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8201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98"/>
          <p:cNvSpPr txBox="1">
            <a:spLocks noChangeArrowheads="1"/>
          </p:cNvSpPr>
          <p:nvPr/>
        </p:nvSpPr>
        <p:spPr bwMode="auto">
          <a:xfrm>
            <a:off x="376238" y="6423025"/>
            <a:ext cx="1604962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700"/>
              <a:t>Photos courtesy of photolibrary.com</a:t>
            </a:r>
          </a:p>
        </p:txBody>
      </p:sp>
      <p:pic>
        <p:nvPicPr>
          <p:cNvPr id="6" name="Picture 1099" descr="master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19200"/>
            <a:ext cx="31146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00" descr="tsf2_familyRGB_150p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228600"/>
            <a:ext cx="619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866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1219200"/>
            <a:ext cx="4038600" cy="414338"/>
          </a:xfrm>
        </p:spPr>
        <p:txBody>
          <a:bodyPr/>
          <a:lstStyle>
            <a:lvl1pPr marL="0" indent="0" algn="r">
              <a:buFontTx/>
              <a:buNone/>
              <a:defRPr sz="16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enter presenter name</a:t>
            </a:r>
          </a:p>
          <a:p>
            <a:r>
              <a:rPr lang="en-US"/>
              <a:t>5 January, 2005</a:t>
            </a:r>
          </a:p>
        </p:txBody>
      </p:sp>
      <p:sp>
        <p:nvSpPr>
          <p:cNvPr id="164867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6330950" cy="53657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Presentation title</a:t>
            </a:r>
          </a:p>
        </p:txBody>
      </p:sp>
    </p:spTree>
  </p:cSld>
  <p:clrMapOvr>
    <a:masterClrMapping/>
  </p:clrMapOvr>
  <p:transition spd="med" advClick="0" advTm="2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 spd="med" advClick="0" advTm="200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 spd="med" advClick="0" advTm="2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 spd="med" advClick="0" advTm="2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 advTm="2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 spd="med" advClick="0" advTm="2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 spd="med" advClick="0" advTm="200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 spd="med" advClick="0" advTm="200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200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 advTm="200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 advTm="2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C Banner Title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3581400" cy="652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28" name="Picture 43" descr="tsfline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000" y="914400"/>
            <a:ext cx="848201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47" descr="tsf2_familyRGB_150px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228600"/>
            <a:ext cx="619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 spd="med" advClick="0" advTm="2000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>
          <a:solidFill>
            <a:schemeClr val="accent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NewsGoth B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NewsGoth BT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NewsGoth BT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NewsGoth BT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NewsGoth BT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NewsGoth BT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058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7400925" cy="771525"/>
          </a:xfrm>
        </p:spPr>
        <p:txBody>
          <a:bodyPr/>
          <a:lstStyle/>
          <a:p>
            <a:endParaRPr lang="en-US" sz="2800" smtClean="0"/>
          </a:p>
        </p:txBody>
      </p:sp>
      <p:sp>
        <p:nvSpPr>
          <p:cNvPr id="3075" name="Rectangle 2059"/>
          <p:cNvSpPr>
            <a:spLocks noGrp="1" noChangeArrowheads="1"/>
          </p:cNvSpPr>
          <p:nvPr>
            <p:ph type="subTitle" idx="1"/>
          </p:nvPr>
        </p:nvSpPr>
        <p:spPr>
          <a:xfrm>
            <a:off x="4214813" y="1285875"/>
            <a:ext cx="4038600" cy="1423988"/>
          </a:xfrm>
        </p:spPr>
        <p:txBody>
          <a:bodyPr/>
          <a:lstStyle/>
          <a:p>
            <a:pPr algn="l"/>
            <a:r>
              <a:rPr lang="en-AU" sz="3200" b="1" smtClean="0"/>
              <a:t>The future of work in the airport precinct in Brisbane North</a:t>
            </a:r>
          </a:p>
          <a:p>
            <a:endParaRPr lang="en-US" sz="3200" b="1" smtClean="0"/>
          </a:p>
          <a:p>
            <a:endParaRPr lang="en-US" smtClean="0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4143375" y="3357563"/>
            <a:ext cx="4572000" cy="1754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 i="1">
                <a:solidFill>
                  <a:srgbClr val="9E2B20"/>
                </a:solidFill>
              </a:rPr>
              <a:t>Wayne Delaforce,</a:t>
            </a:r>
          </a:p>
          <a:p>
            <a:r>
              <a:rPr lang="en-AU" b="1" i="1">
                <a:solidFill>
                  <a:srgbClr val="9E2B20"/>
                </a:solidFill>
              </a:rPr>
              <a:t>Brisbane North and West Regional</a:t>
            </a:r>
          </a:p>
          <a:p>
            <a:r>
              <a:rPr lang="en-AU" b="1" i="1">
                <a:solidFill>
                  <a:srgbClr val="9E2B20"/>
                </a:solidFill>
              </a:rPr>
              <a:t>Partnership Broker Manager,</a:t>
            </a:r>
          </a:p>
          <a:p>
            <a:r>
              <a:rPr lang="en-AU" b="1" i="1">
                <a:solidFill>
                  <a:srgbClr val="9E2B20"/>
                </a:solidFill>
              </a:rPr>
              <a:t>The Smith Family</a:t>
            </a:r>
          </a:p>
          <a:p>
            <a:endParaRPr lang="en-US" b="1" i="1">
              <a:solidFill>
                <a:srgbClr val="9E2B20"/>
              </a:solidFill>
            </a:endParaRPr>
          </a:p>
          <a:p>
            <a:r>
              <a:rPr lang="en-US" b="1" i="1">
                <a:solidFill>
                  <a:srgbClr val="9E2B20"/>
                </a:solidFill>
              </a:rPr>
              <a:t>27/07/2010</a:t>
            </a:r>
            <a:endParaRPr lang="en-AU" b="1">
              <a:solidFill>
                <a:srgbClr val="9E2B20"/>
              </a:solidFill>
            </a:endParaRPr>
          </a:p>
        </p:txBody>
      </p:sp>
    </p:spTree>
  </p:cSld>
  <p:clrMapOvr>
    <a:masterClrMapping/>
  </p:clrMapOvr>
  <p:transition advClick="0" advTm="15000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472238" cy="652463"/>
          </a:xfrm>
        </p:spPr>
        <p:txBody>
          <a:bodyPr/>
          <a:lstStyle/>
          <a:p>
            <a:r>
              <a:rPr lang="en-US" b="1" smtClean="0"/>
              <a:t>THE CURRENT PICTURE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38"/>
            <a:ext cx="8401050" cy="5643562"/>
          </a:xfrm>
        </p:spPr>
        <p:txBody>
          <a:bodyPr/>
          <a:lstStyle/>
          <a:p>
            <a:r>
              <a:rPr lang="en-US" sz="1400" b="1" smtClean="0">
                <a:solidFill>
                  <a:schemeClr val="tx1"/>
                </a:solidFill>
              </a:rPr>
              <a:t>EMPLOYMENT: </a:t>
            </a:r>
            <a:r>
              <a:rPr lang="en-US" sz="1400" b="1" smtClean="0">
                <a:solidFill>
                  <a:schemeClr val="tx2"/>
                </a:solidFill>
              </a:rPr>
              <a:t>50,000 new jobs in the next 20 years at the Brisbane Airport precincts at the rate of approx. 2, 500 p.a.</a:t>
            </a:r>
          </a:p>
          <a:p>
            <a:endParaRPr lang="en-US" sz="1400" smtClean="0">
              <a:solidFill>
                <a:schemeClr val="tx1"/>
              </a:solidFill>
            </a:endParaRPr>
          </a:p>
          <a:p>
            <a:r>
              <a:rPr lang="en-US" sz="1400" smtClean="0">
                <a:solidFill>
                  <a:schemeClr val="tx1"/>
                </a:solidFill>
              </a:rPr>
              <a:t>Issues that arise..</a:t>
            </a:r>
          </a:p>
          <a:p>
            <a:endParaRPr lang="en-US" sz="1400" smtClean="0">
              <a:solidFill>
                <a:schemeClr val="tx1"/>
              </a:solidFill>
            </a:endParaRPr>
          </a:p>
          <a:p>
            <a:pPr algn="ctr"/>
            <a:r>
              <a:rPr lang="en-US" sz="1400" b="1" smtClean="0">
                <a:solidFill>
                  <a:schemeClr val="tx1"/>
                </a:solidFill>
              </a:rPr>
              <a:t>WHAT INDUSTRY SKILL SECTORS WILL THESE JOBS BE IN?</a:t>
            </a:r>
          </a:p>
          <a:p>
            <a:pPr algn="ctr"/>
            <a:endParaRPr lang="en-US" sz="1400" b="1" smtClean="0">
              <a:solidFill>
                <a:schemeClr val="tx1"/>
              </a:solidFill>
            </a:endParaRPr>
          </a:p>
          <a:p>
            <a:pPr algn="ctr"/>
            <a:r>
              <a:rPr lang="en-US" sz="1400" b="1" smtClean="0">
                <a:solidFill>
                  <a:schemeClr val="tx1"/>
                </a:solidFill>
              </a:rPr>
              <a:t>WILL THERE BE A SKILLS GAP FOR SOME JOBS?</a:t>
            </a:r>
          </a:p>
          <a:p>
            <a:pPr algn="ctr"/>
            <a:endParaRPr lang="en-US" sz="1400" b="1" smtClean="0">
              <a:solidFill>
                <a:schemeClr val="tx1"/>
              </a:solidFill>
            </a:endParaRPr>
          </a:p>
          <a:p>
            <a:pPr algn="ctr"/>
            <a:r>
              <a:rPr lang="en-US" sz="1400" b="1" smtClean="0">
                <a:solidFill>
                  <a:schemeClr val="tx1"/>
                </a:solidFill>
              </a:rPr>
              <a:t>IMPLICATIONS OF THE NATIONAL CURRICULUM ON SCHOOLS</a:t>
            </a:r>
          </a:p>
          <a:p>
            <a:pPr algn="ctr"/>
            <a:endParaRPr lang="en-US" sz="1400" b="1" smtClean="0">
              <a:solidFill>
                <a:schemeClr val="tx1"/>
              </a:solidFill>
            </a:endParaRPr>
          </a:p>
          <a:p>
            <a:pPr algn="ctr"/>
            <a:r>
              <a:rPr lang="en-US" sz="1400" b="1" smtClean="0">
                <a:solidFill>
                  <a:schemeClr val="tx1"/>
                </a:solidFill>
              </a:rPr>
              <a:t>VOCATIONAL PREPARATION IN SCHOOLS</a:t>
            </a:r>
          </a:p>
          <a:p>
            <a:pPr algn="ctr"/>
            <a:endParaRPr lang="en-US" sz="1400" b="1" smtClean="0">
              <a:solidFill>
                <a:schemeClr val="tx1"/>
              </a:solidFill>
            </a:endParaRPr>
          </a:p>
          <a:p>
            <a:pPr algn="ctr"/>
            <a:r>
              <a:rPr lang="en-US" sz="1400" b="1" smtClean="0">
                <a:solidFill>
                  <a:schemeClr val="tx1"/>
                </a:solidFill>
              </a:rPr>
              <a:t>NEW SKILLS - WILL EDUCATION &amp; TRAINING PROVIDERS HAVE THEM ‘COVERED OFF’</a:t>
            </a:r>
          </a:p>
          <a:p>
            <a:endParaRPr lang="en-US" sz="1400" smtClean="0"/>
          </a:p>
        </p:txBody>
      </p:sp>
    </p:spTree>
  </p:cSld>
  <p:clrMapOvr>
    <a:masterClrMapping/>
  </p:clrMapOvr>
  <p:transition spd="med" advClick="0" advTm="2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615113" cy="652463"/>
          </a:xfrm>
        </p:spPr>
        <p:txBody>
          <a:bodyPr/>
          <a:lstStyle/>
          <a:p>
            <a:r>
              <a:rPr lang="en-US" b="1" smtClean="0"/>
              <a:t>INDUSTRY SKILLS COUNCILS</a:t>
            </a:r>
            <a:endParaRPr lang="en-AU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28625" y="1071563"/>
            <a:ext cx="8229600" cy="5786437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600" b="1" smtClean="0">
                <a:solidFill>
                  <a:schemeClr val="tx1"/>
                </a:solidFill>
              </a:rPr>
              <a:t>emerging skills across 11 sectors in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1600" b="1" smtClean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sz="1400" b="1" smtClean="0">
                <a:solidFill>
                  <a:schemeClr val="tx2"/>
                </a:solidFill>
              </a:rPr>
              <a:t>ENVIRONMENTAL SUSTAINABILITY PRACTICES</a:t>
            </a:r>
          </a:p>
          <a:p>
            <a:pPr algn="ctr">
              <a:spcBef>
                <a:spcPct val="0"/>
              </a:spcBef>
            </a:pPr>
            <a:r>
              <a:rPr lang="en-US" sz="1400" b="1" smtClean="0">
                <a:solidFill>
                  <a:schemeClr val="tx2"/>
                </a:solidFill>
              </a:rPr>
              <a:t>AEROSPACE TECHNOLOGY</a:t>
            </a:r>
          </a:p>
          <a:p>
            <a:pPr algn="ctr">
              <a:spcBef>
                <a:spcPct val="0"/>
              </a:spcBef>
            </a:pPr>
            <a:r>
              <a:rPr lang="en-US" sz="1400" b="1" smtClean="0">
                <a:solidFill>
                  <a:schemeClr val="tx2"/>
                </a:solidFill>
              </a:rPr>
              <a:t>TRANSPORT, STORAGE &amp; LOGISTICS TECHNOLOGY</a:t>
            </a:r>
          </a:p>
          <a:p>
            <a:pPr algn="ctr">
              <a:spcBef>
                <a:spcPct val="0"/>
              </a:spcBef>
            </a:pPr>
            <a:r>
              <a:rPr lang="en-US" sz="1400" b="1" smtClean="0">
                <a:solidFill>
                  <a:schemeClr val="tx2"/>
                </a:solidFill>
              </a:rPr>
              <a:t>INFORMATION AND COMMUNICATIONS TECHNOLOGY</a:t>
            </a:r>
          </a:p>
          <a:p>
            <a:pPr algn="ctr">
              <a:spcBef>
                <a:spcPct val="0"/>
              </a:spcBef>
            </a:pPr>
            <a:r>
              <a:rPr lang="en-US" sz="1400" b="1" smtClean="0">
                <a:solidFill>
                  <a:schemeClr val="tx2"/>
                </a:solidFill>
              </a:rPr>
              <a:t>MANUFACTURING</a:t>
            </a:r>
          </a:p>
          <a:p>
            <a:pPr>
              <a:spcBef>
                <a:spcPct val="0"/>
              </a:spcBef>
            </a:pPr>
            <a:endParaRPr lang="en-US" sz="1400" b="1" smtClean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 b="1" smtClean="0">
                <a:solidFill>
                  <a:srgbClr val="FF0000"/>
                </a:solidFill>
              </a:rPr>
              <a:t>Are senior school subject offerings geared up to meet these needs?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1400" b="1" smtClean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 b="1" smtClean="0">
                <a:solidFill>
                  <a:schemeClr val="tx1"/>
                </a:solidFill>
              </a:rPr>
              <a:t>THERE WILL ALSO BE AN INCREASE IN THE DEMAND FOR EXISTING SKILLS IN  RETAIL, HOSPITALITY, BUSINESS AND ACCOUNTING PRACTITIONERS, REAL ESTATE AND PROPERTY MANAGEMENT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1400" b="1" smtClean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1400" b="1" smtClean="0">
                <a:solidFill>
                  <a:srgbClr val="FF0000"/>
                </a:solidFill>
              </a:rPr>
              <a:t>Are public and private RTO’s and Universities prepared for students to enroll in these areas?</a:t>
            </a:r>
          </a:p>
          <a:p>
            <a:pPr algn="ctr">
              <a:buFontTx/>
              <a:buNone/>
            </a:pPr>
            <a:r>
              <a:rPr lang="en-US" sz="1400" b="1" smtClean="0">
                <a:solidFill>
                  <a:srgbClr val="FF0000"/>
                </a:solidFill>
              </a:rPr>
              <a:t>SOME EXAMPLES OF BARRIERS </a:t>
            </a:r>
          </a:p>
          <a:p>
            <a:pPr algn="ctr">
              <a:buFontTx/>
              <a:buNone/>
            </a:pPr>
            <a:endParaRPr lang="en-US" sz="1400" b="1" smtClean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en-US" sz="1400" b="1" i="1" smtClean="0">
                <a:solidFill>
                  <a:srgbClr val="FF0000"/>
                </a:solidFill>
              </a:rPr>
              <a:t>Areas of Transport, Storage &amp; Logistics are not seen as an attractive career paths by young people!</a:t>
            </a:r>
          </a:p>
          <a:p>
            <a:pPr algn="ctr">
              <a:buFontTx/>
              <a:buNone/>
            </a:pPr>
            <a:endParaRPr lang="en-US" sz="1400" b="1" i="1" smtClean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en-US" sz="1400" b="1" i="1" smtClean="0">
                <a:solidFill>
                  <a:srgbClr val="FF0000"/>
                </a:solidFill>
              </a:rPr>
              <a:t>Retail is perceived as an ‘in-between’ option  and is not seen as a viable career</a:t>
            </a:r>
            <a:endParaRPr lang="en-AU" sz="1400" b="1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 advTm="2000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NEW SKILLS</a:t>
            </a:r>
            <a:endParaRPr lang="en-AU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US" sz="1600" b="1" i="1" dirty="0" smtClean="0">
                <a:solidFill>
                  <a:srgbClr val="0070C0"/>
                </a:solidFill>
              </a:rPr>
              <a:t>	AEROSPACE TECHNOLOGY</a:t>
            </a:r>
          </a:p>
          <a:p>
            <a:pPr algn="ctr">
              <a:buFontTx/>
              <a:buNone/>
              <a:defRPr/>
            </a:pPr>
            <a:endParaRPr lang="en-US" sz="1600" b="1" i="1" dirty="0" smtClean="0">
              <a:solidFill>
                <a:srgbClr val="0070C0"/>
              </a:solidFill>
            </a:endParaRPr>
          </a:p>
          <a:p>
            <a:pPr algn="ctr">
              <a:buFontTx/>
              <a:buNone/>
              <a:defRPr/>
            </a:pPr>
            <a:r>
              <a:rPr lang="en-US" sz="1600" b="1" i="1" dirty="0" smtClean="0">
                <a:solidFill>
                  <a:srgbClr val="0070C0"/>
                </a:solidFill>
              </a:rPr>
              <a:t>	NATIONAL BROADBAND NETWORK &amp; INFORMATION AND COMMUNICATION TECHNOLOGY </a:t>
            </a:r>
          </a:p>
          <a:p>
            <a:pPr algn="ctr">
              <a:buFontTx/>
              <a:buNone/>
              <a:defRPr/>
            </a:pP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</a:p>
          <a:p>
            <a:pPr algn="ctr">
              <a:buFontTx/>
              <a:buNone/>
              <a:defRPr/>
            </a:pP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1600" b="1" i="1" dirty="0" smtClean="0">
                <a:solidFill>
                  <a:srgbClr val="0070C0"/>
                </a:solidFill>
              </a:rPr>
              <a:t>GREEN SKILLS IN TRADITIONAL TRADE AREAS TO ENSURE ENVIRONMANTAL SUSTAINABILITY.</a:t>
            </a:r>
          </a:p>
          <a:p>
            <a:pPr algn="ctr">
              <a:buFontTx/>
              <a:buNone/>
              <a:defRPr/>
            </a:pPr>
            <a:endParaRPr lang="en-US" sz="1600" b="1" i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1600" b="1" dirty="0" smtClean="0"/>
              <a:t>Members of the business industry  will require education and training in the areas of E-waste management, carbon/virtual bookkeeping as well as carbon auditing, monitoring and reporting</a:t>
            </a:r>
          </a:p>
          <a:p>
            <a:pPr>
              <a:defRPr/>
            </a:pPr>
            <a:r>
              <a:rPr lang="en-US" sz="1600" b="1" dirty="0" smtClean="0"/>
              <a:t>Other examples, Electrical tradesmen need to be trained to construct and fit solar power generating systems as well as smart metering systems</a:t>
            </a:r>
          </a:p>
          <a:p>
            <a:pPr>
              <a:defRPr/>
            </a:pPr>
            <a:r>
              <a:rPr lang="en-US" sz="1600" b="1" dirty="0" smtClean="0"/>
              <a:t>Plumbers will require water-wise training as population increases, water availability diminishes and the recycling of ‘grey’ water becomes more prevalent</a:t>
            </a:r>
          </a:p>
          <a:p>
            <a:pPr>
              <a:defRPr/>
            </a:pPr>
            <a:endParaRPr lang="en-AU" dirty="0" smtClean="0"/>
          </a:p>
        </p:txBody>
      </p:sp>
    </p:spTree>
  </p:cSld>
  <p:clrMapOvr>
    <a:masterClrMapping/>
  </p:clrMapOvr>
  <p:transition spd="med" advClick="0" advTm="2000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652463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Current Picture In Senior Secondary School curriculum in BN&amp;W region</a:t>
            </a:r>
            <a:r>
              <a:rPr lang="en-AU" b="1" kern="1200" dirty="0" smtClean="0">
                <a:solidFill>
                  <a:schemeClr val="tx1"/>
                </a:solidFill>
              </a:rPr>
              <a:t/>
            </a:r>
            <a:br>
              <a:rPr lang="en-AU" b="1" kern="1200" dirty="0" smtClean="0">
                <a:solidFill>
                  <a:schemeClr val="tx1"/>
                </a:solidFill>
              </a:rPr>
            </a:br>
            <a:endParaRPr lang="en-AU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40108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 advClick="0" advTm="2000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115175" cy="652463"/>
          </a:xfrm>
        </p:spPr>
        <p:txBody>
          <a:bodyPr/>
          <a:lstStyle/>
          <a:p>
            <a:r>
              <a:rPr lang="en-US" sz="2000" b="1" smtClean="0"/>
              <a:t>WHAT NEEDS TO BE DONE TO ADDRESS THIS GROWTH AND FILL IN THE SKILLS ‘GAP’?</a:t>
            </a:r>
            <a:endParaRPr lang="en-AU" sz="20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285875"/>
            <a:ext cx="8229600" cy="51435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AU" sz="1800" dirty="0" smtClean="0">
                <a:solidFill>
                  <a:schemeClr val="accent1">
                    <a:lumMod val="75000"/>
                  </a:schemeClr>
                </a:solidFill>
              </a:rPr>
              <a:t>Create sustainable partnerships designed to develop pathways for young people into these careers</a:t>
            </a:r>
          </a:p>
          <a:p>
            <a:pPr>
              <a:spcBef>
                <a:spcPts val="0"/>
              </a:spcBef>
              <a:defRPr/>
            </a:pPr>
            <a:endParaRPr lang="en-A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Align education &amp; training curriculum  and/or delivery with the potential new skill requirements within emerging industry needs </a:t>
            </a:r>
          </a:p>
          <a:p>
            <a:pPr>
              <a:defRPr/>
            </a:pP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Public and private RTO’s continue to identify the new competency based training requirements in the areas of expansion</a:t>
            </a:r>
          </a:p>
          <a:p>
            <a:pPr>
              <a:defRPr/>
            </a:pP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Universities explore the gap that is imminent and provide advanced curricula to meet the emerging needs of </a:t>
            </a:r>
            <a:r>
              <a:rPr lang="en-US" sz="1800" smtClean="0">
                <a:solidFill>
                  <a:schemeClr val="accent1">
                    <a:lumMod val="75000"/>
                  </a:schemeClr>
                </a:solidFill>
              </a:rPr>
              <a:t>these industries</a:t>
            </a:r>
          </a:p>
          <a:p>
            <a:pPr>
              <a:defRPr/>
            </a:pP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FontTx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Transport options need to be addressed by appropriate Authorities within the ATC &amp; BAC precincts for existing and potential employees and the community</a:t>
            </a:r>
            <a:endParaRPr lang="en-AU" sz="1800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AU" dirty="0" smtClean="0"/>
          </a:p>
        </p:txBody>
      </p:sp>
    </p:spTree>
  </p:cSld>
  <p:clrMapOvr>
    <a:masterClrMapping/>
  </p:clrMapOvr>
  <p:transition spd="med" advClick="0" advTm="2000">
    <p:wipe dir="r"/>
  </p:transition>
</p:sld>
</file>

<file path=ppt/theme/theme1.xml><?xml version="1.0" encoding="utf-8"?>
<a:theme xmlns:a="http://schemas.openxmlformats.org/drawingml/2006/main" name="tsf05presentation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366"/>
      </a:accent1>
      <a:accent2>
        <a:srgbClr val="FF9400"/>
      </a:accent2>
      <a:accent3>
        <a:srgbClr val="FFFFFF"/>
      </a:accent3>
      <a:accent4>
        <a:srgbClr val="000000"/>
      </a:accent4>
      <a:accent5>
        <a:srgbClr val="AAADB8"/>
      </a:accent5>
      <a:accent6>
        <a:srgbClr val="E78600"/>
      </a:accent6>
      <a:hlink>
        <a:srgbClr val="6694FF"/>
      </a:hlink>
      <a:folHlink>
        <a:srgbClr val="993300"/>
      </a:folHlink>
    </a:clrScheme>
    <a:fontScheme name="tsf05presentatio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sf05presentation_template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f05presentation_template 2">
        <a:dk1>
          <a:srgbClr val="000000"/>
        </a:dk1>
        <a:lt1>
          <a:srgbClr val="FFFFFF"/>
        </a:lt1>
        <a:dk2>
          <a:srgbClr val="FFFFFF"/>
        </a:dk2>
        <a:lt2>
          <a:srgbClr val="C0C0C0"/>
        </a:lt2>
        <a:accent1>
          <a:srgbClr val="FF9433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FFC8AD"/>
        </a:accent5>
        <a:accent6>
          <a:srgbClr val="2DB9B9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f05presentation_template 3">
        <a:dk1>
          <a:srgbClr val="000000"/>
        </a:dk1>
        <a:lt1>
          <a:srgbClr val="FFFFFF"/>
        </a:lt1>
        <a:dk2>
          <a:srgbClr val="FFFFFF"/>
        </a:dk2>
        <a:lt2>
          <a:srgbClr val="C0C0C0"/>
        </a:lt2>
        <a:accent1>
          <a:srgbClr val="33CCCC"/>
        </a:accent1>
        <a:accent2>
          <a:srgbClr val="00CC66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00B95C"/>
        </a:accent6>
        <a:hlink>
          <a:srgbClr val="FF9433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f05presentation_template 4">
        <a:dk1>
          <a:srgbClr val="000000"/>
        </a:dk1>
        <a:lt1>
          <a:srgbClr val="FFFFFF"/>
        </a:lt1>
        <a:dk2>
          <a:srgbClr val="FFFFFF"/>
        </a:dk2>
        <a:lt2>
          <a:srgbClr val="C0C0C0"/>
        </a:lt2>
        <a:accent1>
          <a:srgbClr val="000066"/>
        </a:accent1>
        <a:accent2>
          <a:srgbClr val="A50021"/>
        </a:accent2>
        <a:accent3>
          <a:srgbClr val="FFFFFF"/>
        </a:accent3>
        <a:accent4>
          <a:srgbClr val="000000"/>
        </a:accent4>
        <a:accent5>
          <a:srgbClr val="AAAAB8"/>
        </a:accent5>
        <a:accent6>
          <a:srgbClr val="95001D"/>
        </a:accent6>
        <a:hlink>
          <a:srgbClr val="006600"/>
        </a:hlink>
        <a:folHlink>
          <a:srgbClr val="AF9C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f05presentation_template 5">
        <a:dk1>
          <a:srgbClr val="000000"/>
        </a:dk1>
        <a:lt1>
          <a:srgbClr val="FFFFFF"/>
        </a:lt1>
        <a:dk2>
          <a:srgbClr val="FFFFFF"/>
        </a:dk2>
        <a:lt2>
          <a:srgbClr val="C0C0C0"/>
        </a:lt2>
        <a:accent1>
          <a:srgbClr val="006600"/>
        </a:accent1>
        <a:accent2>
          <a:srgbClr val="AF9C53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9E8D4A"/>
        </a:accent6>
        <a:hlink>
          <a:srgbClr val="000066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f05presentation_template 6">
        <a:dk1>
          <a:srgbClr val="000000"/>
        </a:dk1>
        <a:lt1>
          <a:srgbClr val="FFFFFF"/>
        </a:lt1>
        <a:dk2>
          <a:srgbClr val="FFFFFF"/>
        </a:dk2>
        <a:lt2>
          <a:srgbClr val="C0C0C0"/>
        </a:lt2>
        <a:accent1>
          <a:srgbClr val="33CC33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5C00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f05presentation_template 7">
        <a:dk1>
          <a:srgbClr val="000000"/>
        </a:dk1>
        <a:lt1>
          <a:srgbClr val="FFFFFF"/>
        </a:lt1>
        <a:dk2>
          <a:srgbClr val="FFFFFF"/>
        </a:dk2>
        <a:lt2>
          <a:srgbClr val="C0C0C0"/>
        </a:lt2>
        <a:accent1>
          <a:srgbClr val="333399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E7B900"/>
        </a:accent6>
        <a:hlink>
          <a:srgbClr val="33CC33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f05presentation_template 8">
        <a:dk1>
          <a:srgbClr val="000000"/>
        </a:dk1>
        <a:lt1>
          <a:srgbClr val="FFFFFF"/>
        </a:lt1>
        <a:dk2>
          <a:srgbClr val="FFFFFF"/>
        </a:dk2>
        <a:lt2>
          <a:srgbClr val="C0C0C0"/>
        </a:lt2>
        <a:accent1>
          <a:srgbClr val="807C00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C0BFAA"/>
        </a:accent5>
        <a:accent6>
          <a:srgbClr val="002D5C"/>
        </a:accent6>
        <a:hlink>
          <a:srgbClr val="993366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f05presentation_template 9">
        <a:dk1>
          <a:srgbClr val="000000"/>
        </a:dk1>
        <a:lt1>
          <a:srgbClr val="FFFFFF"/>
        </a:lt1>
        <a:dk2>
          <a:srgbClr val="FFFFFF"/>
        </a:dk2>
        <a:lt2>
          <a:srgbClr val="C0C0C0"/>
        </a:lt2>
        <a:accent1>
          <a:srgbClr val="6699FF"/>
        </a:accent1>
        <a:accent2>
          <a:srgbClr val="993366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8A2D5C"/>
        </a:accent6>
        <a:hlink>
          <a:srgbClr val="FF9400"/>
        </a:hlink>
        <a:folHlink>
          <a:srgbClr val="807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3366"/>
    </a:accent1>
    <a:accent2>
      <a:srgbClr val="FF9400"/>
    </a:accent2>
    <a:accent3>
      <a:srgbClr val="FFFFFF"/>
    </a:accent3>
    <a:accent4>
      <a:srgbClr val="000000"/>
    </a:accent4>
    <a:accent5>
      <a:srgbClr val="AAADB8"/>
    </a:accent5>
    <a:accent6>
      <a:srgbClr val="E78600"/>
    </a:accent6>
    <a:hlink>
      <a:srgbClr val="6694FF"/>
    </a:hlink>
    <a:folHlink>
      <a:srgbClr val="993300"/>
    </a:folHlink>
  </a:clrScheme>
  <a:fontScheme name="tsf05presentation_templat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tsf05presentation_template</Template>
  <TotalTime>75</TotalTime>
  <Words>345</Words>
  <Application>Microsoft Office PowerPoint</Application>
  <PresentationFormat>On-screen Show (4:3)</PresentationFormat>
  <Paragraphs>61</Paragraphs>
  <Slides>6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tsf05presentation_template</vt:lpstr>
      <vt:lpstr>Slide 0</vt:lpstr>
      <vt:lpstr>THE CURRENT PICTURE</vt:lpstr>
      <vt:lpstr>INDUSTRY SKILLS COUNCILS</vt:lpstr>
      <vt:lpstr>THE NEW SKILLS</vt:lpstr>
      <vt:lpstr>Current Picture In Senior Secondary School curriculum in BN&amp;W region </vt:lpstr>
      <vt:lpstr>WHAT NEEDS TO BE DONE TO ADDRESS THIS GROWTH AND FILL IN THE SKILLS ‘GAP’?</vt:lpstr>
    </vt:vector>
  </TitlesOfParts>
  <Company>The Smith 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>Presentation Template Designs</dc:subject>
  <dc:creator>FaizaK</dc:creator>
  <dc:description>PowerPoint Full Grid 1-Color Overhead Presentation Template.  Andersen Consulting Firmwide Templates v8.0a.</dc:description>
  <cp:lastModifiedBy>TomMc</cp:lastModifiedBy>
  <cp:revision>13</cp:revision>
  <cp:lastPrinted>2005-02-16T02:29:30Z</cp:lastPrinted>
  <dcterms:created xsi:type="dcterms:W3CDTF">2009-02-27T04:38:20Z</dcterms:created>
  <dcterms:modified xsi:type="dcterms:W3CDTF">2010-07-27T03:49:32Z</dcterms:modified>
  <cp:category>Presentation Designs</cp:category>
</cp:coreProperties>
</file>