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803" autoAdjust="0"/>
  </p:normalViewPr>
  <p:slideViewPr>
    <p:cSldViewPr>
      <p:cViewPr varScale="1">
        <p:scale>
          <a:sx n="62" d="100"/>
          <a:sy n="62" d="100"/>
        </p:scale>
        <p:origin x="-7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358D8E-4BE3-4EA2-99DA-071F920935CC}" type="datetimeFigureOut">
              <a:rPr lang="es-MX" smtClean="0"/>
              <a:t>30/09/2010</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EC46E5-6B4F-48A3-8E7D-258C0420FF0B}"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ARN antisentido. Pequeños trozos de ARN que se pueden unir a moléculas específicas de ARN e impedir que las células usen ARN para elaborar una proteína o funcionar de otras maneras. El ARN no codificante se puede usar para bloquear la producción de las proteínas que la célula necesita para crecer. Está en estudio para el tratamiento de muchos tipos de cáncer. </a:t>
            </a:r>
            <a:endParaRPr lang="es-MX" dirty="0"/>
          </a:p>
        </p:txBody>
      </p:sp>
      <p:sp>
        <p:nvSpPr>
          <p:cNvPr id="4" name="3 Marcador de número de diapositiva"/>
          <p:cNvSpPr>
            <a:spLocks noGrp="1"/>
          </p:cNvSpPr>
          <p:nvPr>
            <p:ph type="sldNum" sz="quarter" idx="10"/>
          </p:nvPr>
        </p:nvSpPr>
        <p:spPr/>
        <p:txBody>
          <a:bodyPr/>
          <a:lstStyle/>
          <a:p>
            <a:fld id="{60EC46E5-6B4F-48A3-8E7D-258C0420FF0B}" type="slidenum">
              <a:rPr lang="es-MX" smtClean="0"/>
              <a:t>5</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847B2C92-34B3-4B46-AF7A-EB685BD3B30E}" type="datetimeFigureOut">
              <a:rPr lang="es-MX" smtClean="0"/>
              <a:t>30/09/2010</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9A27045F-06D3-40BA-BC79-57D227E8F5DC}"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47B2C92-34B3-4B46-AF7A-EB685BD3B30E}" type="datetimeFigureOut">
              <a:rPr lang="es-MX" smtClean="0"/>
              <a:t>30/09/2010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A27045F-06D3-40BA-BC79-57D227E8F5DC}"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47B2C92-34B3-4B46-AF7A-EB685BD3B30E}" type="datetimeFigureOut">
              <a:rPr lang="es-MX" smtClean="0"/>
              <a:t>30/09/2010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A27045F-06D3-40BA-BC79-57D227E8F5DC}"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47B2C92-34B3-4B46-AF7A-EB685BD3B30E}" type="datetimeFigureOut">
              <a:rPr lang="es-MX" smtClean="0"/>
              <a:t>30/09/2010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A27045F-06D3-40BA-BC79-57D227E8F5DC}"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47B2C92-34B3-4B46-AF7A-EB685BD3B30E}" type="datetimeFigureOut">
              <a:rPr lang="es-MX" smtClean="0"/>
              <a:t>30/09/2010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A27045F-06D3-40BA-BC79-57D227E8F5DC}"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47B2C92-34B3-4B46-AF7A-EB685BD3B30E}" type="datetimeFigureOut">
              <a:rPr lang="es-MX" smtClean="0"/>
              <a:t>30/09/2010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A27045F-06D3-40BA-BC79-57D227E8F5DC}"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47B2C92-34B3-4B46-AF7A-EB685BD3B30E}" type="datetimeFigureOut">
              <a:rPr lang="es-MX" smtClean="0"/>
              <a:t>30/09/2010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A27045F-06D3-40BA-BC79-57D227E8F5DC}"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47B2C92-34B3-4B46-AF7A-EB685BD3B30E}" type="datetimeFigureOut">
              <a:rPr lang="es-MX" smtClean="0"/>
              <a:t>30/09/2010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A27045F-06D3-40BA-BC79-57D227E8F5DC}"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47B2C92-34B3-4B46-AF7A-EB685BD3B30E}" type="datetimeFigureOut">
              <a:rPr lang="es-MX" smtClean="0"/>
              <a:t>30/09/2010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A27045F-06D3-40BA-BC79-57D227E8F5DC}"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47B2C92-34B3-4B46-AF7A-EB685BD3B30E}" type="datetimeFigureOut">
              <a:rPr lang="es-MX" smtClean="0"/>
              <a:t>30/09/2010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A27045F-06D3-40BA-BC79-57D227E8F5DC}"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47B2C92-34B3-4B46-AF7A-EB685BD3B30E}" type="datetimeFigureOut">
              <a:rPr lang="es-MX" smtClean="0"/>
              <a:t>30/09/2010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fld id="{9A27045F-06D3-40BA-BC79-57D227E8F5DC}" type="slidenum">
              <a:rPr lang="es-MX" smtClean="0"/>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7B2C92-34B3-4B46-AF7A-EB685BD3B30E}" type="datetimeFigureOut">
              <a:rPr lang="es-MX" smtClean="0"/>
              <a:t>30/09/2010</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A27045F-06D3-40BA-BC79-57D227E8F5DC}" type="slidenum">
              <a:rPr lang="es-MX" smtClean="0"/>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2143116"/>
            <a:ext cx="7772400" cy="1470025"/>
          </a:xfrm>
        </p:spPr>
        <p:txBody>
          <a:bodyPr>
            <a:noAutofit/>
          </a:bodyPr>
          <a:lstStyle/>
          <a:p>
            <a:r>
              <a:rPr lang="es-MX" sz="3600" dirty="0" smtClean="0"/>
              <a:t>Estrategias para incrementar la producción de metabolitos secundarios en cultivos de células vegetales</a:t>
            </a:r>
            <a:endParaRPr lang="es-MX" sz="3600" dirty="0"/>
          </a:p>
        </p:txBody>
      </p:sp>
      <p:sp>
        <p:nvSpPr>
          <p:cNvPr id="3" name="2 Subtítulo"/>
          <p:cNvSpPr>
            <a:spLocks noGrp="1"/>
          </p:cNvSpPr>
          <p:nvPr>
            <p:ph type="subTitle" idx="1"/>
          </p:nvPr>
        </p:nvSpPr>
        <p:spPr>
          <a:xfrm>
            <a:off x="357158" y="4071942"/>
            <a:ext cx="7854696" cy="1752600"/>
          </a:xfrm>
        </p:spPr>
        <p:txBody>
          <a:bodyPr/>
          <a:lstStyle/>
          <a:p>
            <a:r>
              <a:rPr lang="es-MX" dirty="0" smtClean="0"/>
              <a:t>Ingeniería genética y metabólica</a:t>
            </a:r>
          </a:p>
          <a:p>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857232"/>
            <a:ext cx="8229600" cy="5214974"/>
          </a:xfrm>
        </p:spPr>
        <p:txBody>
          <a:bodyPr/>
          <a:lstStyle/>
          <a:p>
            <a:r>
              <a:rPr lang="es-MX" dirty="0" smtClean="0"/>
              <a:t>Son estrategia que nos ayudan a optimizar la producción de metabolitos secundarios.</a:t>
            </a:r>
          </a:p>
          <a:p>
            <a:endParaRPr lang="es-MX" dirty="0"/>
          </a:p>
          <a:p>
            <a:r>
              <a:rPr lang="es-MX" dirty="0" smtClean="0"/>
              <a:t>Estas estrategias tradicionales son tres las cuales son:</a:t>
            </a:r>
          </a:p>
          <a:p>
            <a:pPr lvl="2"/>
            <a:r>
              <a:rPr lang="es-MX" dirty="0" smtClean="0"/>
              <a:t>El incremento de flujo por una ruta biosintética.</a:t>
            </a:r>
          </a:p>
          <a:p>
            <a:pPr lvl="2"/>
            <a:r>
              <a:rPr lang="es-MX" dirty="0" smtClean="0"/>
              <a:t>El incremento de células productoras.</a:t>
            </a:r>
          </a:p>
          <a:p>
            <a:pPr lvl="2"/>
            <a:r>
              <a:rPr lang="es-MX" dirty="0" smtClean="0"/>
              <a:t>La inhibición de la degradación de los productos de interés.  </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Incremento en el flujo a través de la ruta biosintética  </a:t>
            </a:r>
            <a:endParaRPr lang="es-MX" dirty="0"/>
          </a:p>
        </p:txBody>
      </p:sp>
      <p:sp>
        <p:nvSpPr>
          <p:cNvPr id="3" name="2 Marcador de contenido"/>
          <p:cNvSpPr>
            <a:spLocks noGrp="1"/>
          </p:cNvSpPr>
          <p:nvPr>
            <p:ph idx="1"/>
          </p:nvPr>
        </p:nvSpPr>
        <p:spPr>
          <a:xfrm>
            <a:off x="428596" y="1928802"/>
            <a:ext cx="8229600" cy="4071965"/>
          </a:xfrm>
        </p:spPr>
        <p:txBody>
          <a:bodyPr>
            <a:normAutofit/>
          </a:bodyPr>
          <a:lstStyle/>
          <a:p>
            <a:r>
              <a:rPr lang="es-MX" dirty="0" smtClean="0"/>
              <a:t>Puede lograrse insertando promotores fuertes a las enzimas de la ruta, lo cual lleva a una sobreexpresión de las mismas y eventualmente a una mayor producción del metabolito de interés.</a:t>
            </a:r>
          </a:p>
          <a:p>
            <a:endParaRPr lang="es-MX" dirty="0"/>
          </a:p>
          <a:p>
            <a:r>
              <a:rPr lang="es-MX" dirty="0" smtClean="0"/>
              <a:t>Aunque algunas veces se logra disminuir la viabilidad de las células. </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endParaRPr lang="es-MX" dirty="0"/>
          </a:p>
        </p:txBody>
      </p:sp>
      <p:sp>
        <p:nvSpPr>
          <p:cNvPr id="3" name="2 Marcador de contenido"/>
          <p:cNvSpPr>
            <a:spLocks noGrp="1"/>
          </p:cNvSpPr>
          <p:nvPr>
            <p:ph idx="1"/>
          </p:nvPr>
        </p:nvSpPr>
        <p:spPr/>
        <p:txBody>
          <a:bodyPr/>
          <a:lstStyle/>
          <a:p>
            <a:r>
              <a:rPr lang="es-MX" dirty="0" smtClean="0"/>
              <a:t>Modificando las enzimas de la ruta  de interés para que estas no presenten inhibición, este hecho requiere un conocimiento estructural de la enzima involucrada y del mecanismo de </a:t>
            </a:r>
            <a:r>
              <a:rPr lang="es-MX" dirty="0" err="1" smtClean="0"/>
              <a:t>accion</a:t>
            </a:r>
            <a:r>
              <a:rPr lang="es-MX" dirty="0" smtClean="0"/>
              <a:t> de la misma </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smtClean="0"/>
              <a:t>Bloqueando las rutas competitivas; por ejemplo, mediante RNA antisentido, tecnología basada en el hecho de que las células no reconocen como propio un RNA de doble cadena, tal que cuando detectan la presencia del mismo lo destruyen.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Incrementar el numero de células productoras.</a:t>
            </a:r>
            <a:endParaRPr lang="es-MX" dirty="0"/>
          </a:p>
        </p:txBody>
      </p:sp>
      <p:sp>
        <p:nvSpPr>
          <p:cNvPr id="3" name="2 Marcador de contenido"/>
          <p:cNvSpPr>
            <a:spLocks noGrp="1"/>
          </p:cNvSpPr>
          <p:nvPr>
            <p:ph idx="1"/>
          </p:nvPr>
        </p:nvSpPr>
        <p:spPr>
          <a:xfrm>
            <a:off x="428596" y="2571744"/>
            <a:ext cx="8229600" cy="2328866"/>
          </a:xfrm>
        </p:spPr>
        <p:txBody>
          <a:bodyPr/>
          <a:lstStyle/>
          <a:p>
            <a:r>
              <a:rPr lang="es-MX" dirty="0" smtClean="0"/>
              <a:t>Se podría lograr a través de la manipulación de la diferenciación celular.</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Inhibición de la degradación de los productos </a:t>
            </a:r>
            <a:endParaRPr lang="es-MX" dirty="0"/>
          </a:p>
        </p:txBody>
      </p:sp>
      <p:sp>
        <p:nvSpPr>
          <p:cNvPr id="3" name="2 Marcador de contenido"/>
          <p:cNvSpPr>
            <a:spLocks noGrp="1"/>
          </p:cNvSpPr>
          <p:nvPr>
            <p:ph idx="1"/>
          </p:nvPr>
        </p:nvSpPr>
        <p:spPr/>
        <p:txBody>
          <a:bodyPr/>
          <a:lstStyle/>
          <a:p>
            <a:r>
              <a:rPr lang="es-MX" dirty="0" smtClean="0"/>
              <a:t>Se logra provocando un descenso en el catabolismo, siendo particularmente efectivo el bloqueo de enzimas relacionadas con la degradación del metabolismo de </a:t>
            </a:r>
            <a:r>
              <a:rPr lang="es-MX" dirty="0" err="1" smtClean="0"/>
              <a:t>inters</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r>
              <a:rPr lang="es-MX" dirty="0" smtClean="0"/>
              <a:t>Otra estrategia que se sale de las aproximaciones tradicionales es la transgénesis de genes de plantas en </a:t>
            </a:r>
            <a:r>
              <a:rPr lang="es-MX" i="1" dirty="0" err="1" smtClean="0"/>
              <a:t>Escherichia</a:t>
            </a:r>
            <a:r>
              <a:rPr lang="es-MX" i="1" dirty="0" smtClean="0"/>
              <a:t>  </a:t>
            </a:r>
            <a:r>
              <a:rPr lang="es-MX" i="1" dirty="0" err="1" smtClean="0"/>
              <a:t>coli</a:t>
            </a:r>
            <a:r>
              <a:rPr lang="es-MX" i="1" dirty="0" smtClean="0"/>
              <a:t> y </a:t>
            </a:r>
            <a:r>
              <a:rPr lang="es-MX" i="1" dirty="0" err="1" smtClean="0"/>
              <a:t>Saccharomyces</a:t>
            </a:r>
            <a:r>
              <a:rPr lang="es-MX" i="1" dirty="0" smtClean="0"/>
              <a:t> </a:t>
            </a:r>
            <a:r>
              <a:rPr lang="es-MX" i="1" dirty="0" err="1" smtClean="0"/>
              <a:t>Cerevisiae</a:t>
            </a:r>
            <a:r>
              <a:rPr lang="es-MX" i="1" dirty="0" smtClean="0"/>
              <a:t>, </a:t>
            </a:r>
            <a:r>
              <a:rPr lang="es-MX" dirty="0" smtClean="0"/>
              <a:t>esto tiene importantes ventajas sobre el cultivo de células vegetales, por las altas tasas de crecimiento, la baja sensibilidad al estrés de corte y el conocimiento tanto de las condiciones de cultivo como para la expresión de genes heterologos en las mismas.</a:t>
            </a:r>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TotalTime>
  <Words>380</Words>
  <Application>Microsoft Office PowerPoint</Application>
  <PresentationFormat>Presentación en pantalla (4:3)</PresentationFormat>
  <Paragraphs>21</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Flujo</vt:lpstr>
      <vt:lpstr>Estrategias para incrementar la producción de metabolitos secundarios en cultivos de células vegetales</vt:lpstr>
      <vt:lpstr>Diapositiva 2</vt:lpstr>
      <vt:lpstr>Incremento en el flujo a través de la ruta biosintética  </vt:lpstr>
      <vt:lpstr>Diapositiva 4</vt:lpstr>
      <vt:lpstr>Diapositiva 5</vt:lpstr>
      <vt:lpstr>Incrementar el numero de células productoras.</vt:lpstr>
      <vt:lpstr>Inhibición de la degradación de los productos </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Estrategias para incrementar la producción de metabolitos secundarios en cultivos de células vegetales</dc:title>
  <dc:creator>MANUEL</dc:creator>
  <cp:lastModifiedBy>MANUEL</cp:lastModifiedBy>
  <cp:revision>8</cp:revision>
  <dcterms:created xsi:type="dcterms:W3CDTF">2010-09-30T14:25:06Z</dcterms:created>
  <dcterms:modified xsi:type="dcterms:W3CDTF">2010-09-30T15:32:24Z</dcterms:modified>
</cp:coreProperties>
</file>