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9" r:id="rId7"/>
    <p:sldId id="263" r:id="rId8"/>
    <p:sldId id="261" r:id="rId9"/>
    <p:sldId id="262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6600"/>
    <a:srgbClr val="FF9966"/>
    <a:srgbClr val="66CCFF"/>
    <a:srgbClr val="3333CC"/>
    <a:srgbClr val="FF6699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595" autoAdjust="0"/>
  </p:normalViewPr>
  <p:slideViewPr>
    <p:cSldViewPr>
      <p:cViewPr>
        <p:scale>
          <a:sx n="70" d="100"/>
          <a:sy n="70" d="100"/>
        </p:scale>
        <p:origin x="-61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D0E4-26E0-4EC9-AB3E-D1DA1042FD90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9FB4-3C50-493A-B07F-5FA2BFC9AF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FA36-6427-4DCD-8376-845967455124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54E6-EA6A-4D6A-BFDB-F5570E5958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5B70-9B67-40AA-ACD5-BDF7618A130D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D867-6F6D-4332-A51B-72FB49EA4A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2A80-C69C-44E0-BE74-73F3C68DB9D4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2623-7795-45B0-9C1C-9BB7BAFC7A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EE80-2155-4A15-AD81-BCDA2F5111AC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0B80-2976-446D-83A3-C0AD7C05C7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EE67-BB32-4191-9D1F-A4F88EBFC661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A7A6-A9BC-41D7-89A6-C331846EC1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822C-5B65-47F7-814F-698F339B60B6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8EC-97C9-4EA8-8A5F-8B46160BD7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609D-83C4-4F32-87BD-E56272D213D6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C0FD-667A-4F4C-85BC-82C46B3A31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E0B3-B67C-4898-8D76-B98AF47D293F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69D8-044E-487B-9777-A956392004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DA38-21E9-46EE-B9F6-D6AB7FB4E829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09DE-47CA-4FB6-ADDF-0F0B00079E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EF35-DA77-4B16-A358-0A8BC40135DB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5F96-DE1D-4B30-800B-F8D505AFEC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2B2A0-F52F-4BDD-8C56-B32D5F49CE3E}" type="datetimeFigureOut">
              <a:rPr lang="es-ES"/>
              <a:pPr>
                <a:defRPr/>
              </a:pPr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5B0BC-406D-496C-90C0-436E995CEC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CuadroTexto"/>
          <p:cNvSpPr txBox="1">
            <a:spLocks noChangeArrowheads="1"/>
          </p:cNvSpPr>
          <p:nvPr/>
        </p:nvSpPr>
        <p:spPr bwMode="auto">
          <a:xfrm>
            <a:off x="1571604" y="2357430"/>
            <a:ext cx="5357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s-ES" sz="6600" b="1" dirty="0">
                <a:solidFill>
                  <a:schemeClr val="accent6">
                    <a:lumMod val="75000"/>
                  </a:schemeClr>
                </a:solidFill>
                <a:latin typeface="king cooL KC"/>
              </a:rPr>
              <a:t>REDES SOCIALES</a:t>
            </a:r>
          </a:p>
        </p:txBody>
      </p:sp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 rot="21167375">
            <a:off x="785786" y="2139957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6600"/>
                </a:solidFill>
                <a:latin typeface="Pupcat Rg" pitchFamily="2" charset="0"/>
              </a:rPr>
              <a:t>Ventajas</a:t>
            </a:r>
            <a:endParaRPr lang="es-ES" sz="4400" b="1" dirty="0">
              <a:solidFill>
                <a:srgbClr val="FF6600"/>
              </a:solidFill>
              <a:latin typeface="Pupcat Rg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42976" y="3092279"/>
            <a:ext cx="71438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Hay beneficios </a:t>
            </a:r>
            <a:r>
              <a:rPr lang="es-ES" sz="1900" i="1" dirty="0" err="1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psico</a:t>
            </a:r>
            <a:r>
              <a:rPr lang="es-ES" sz="1900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-sociales que proporciona la vinculación a las redes sociales</a:t>
            </a:r>
            <a:r>
              <a:rPr lang="es-ES" sz="1900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:</a:t>
            </a:r>
          </a:p>
          <a:p>
            <a:endParaRPr lang="es-ES" sz="1900" i="1" dirty="0">
              <a:effectLst>
                <a:glow rad="635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Lazos </a:t>
            </a:r>
            <a:r>
              <a:rPr lang="es-ES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y relaciones con personas </a:t>
            </a: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con </a:t>
            </a:r>
            <a:r>
              <a:rPr lang="es-ES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los mismos </a:t>
            </a: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intereses</a:t>
            </a:r>
          </a:p>
          <a:p>
            <a:pPr lvl="0">
              <a:buClr>
                <a:srgbClr val="FF6600"/>
              </a:buClr>
              <a:buSzPct val="102000"/>
            </a:pPr>
            <a:endParaRPr lang="es-ES" i="1" dirty="0">
              <a:effectLst>
                <a:glow rad="635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Sector </a:t>
            </a:r>
            <a:r>
              <a:rPr lang="es-ES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académico y </a:t>
            </a: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laboral.</a:t>
            </a:r>
          </a:p>
          <a:p>
            <a:pPr lvl="0">
              <a:buClr>
                <a:srgbClr val="FF6600"/>
              </a:buClr>
              <a:buSzPct val="102000"/>
            </a:pPr>
            <a:endParaRPr lang="es-ES" i="1" dirty="0">
              <a:effectLst>
                <a:glow rad="635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Trabajo </a:t>
            </a:r>
            <a:r>
              <a:rPr lang="es-ES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en equipo, </a:t>
            </a: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consolidando proyectos </a:t>
            </a:r>
            <a:r>
              <a:rPr lang="es-ES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de gestión del conocimiento</a:t>
            </a:r>
            <a:r>
              <a:rPr lang="es-ES" i="1" dirty="0" smtClean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.</a:t>
            </a:r>
          </a:p>
          <a:p>
            <a:pPr lvl="0">
              <a:buClr>
                <a:srgbClr val="FF6600"/>
              </a:buClr>
              <a:buSzPct val="102000"/>
            </a:pPr>
            <a:endParaRPr lang="es-ES" i="1" dirty="0">
              <a:effectLst>
                <a:glow rad="635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i="1" dirty="0">
                <a:effectLst>
                  <a:glow rad="635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</a:rPr>
              <a:t>Movimientos masivos de solidaridad.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2" y="285728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b="1" dirty="0" smtClean="0">
                <a:solidFill>
                  <a:srgbClr val="FFC000"/>
                </a:solidFill>
                <a:latin typeface="Pupcat Rg" pitchFamily="2" charset="0"/>
              </a:rPr>
              <a:t>VENTAJAS Y DESVENTAJAS DE LAS REDES SOCIALES</a:t>
            </a:r>
            <a:endParaRPr lang="es-ES" sz="5400" b="1" dirty="0">
              <a:solidFill>
                <a:srgbClr val="FFC000"/>
              </a:solidFill>
              <a:latin typeface="Pupcat Rg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TAL_0216_40_1264523930.jpg"/>
          <p:cNvPicPr>
            <a:picLocks noChangeAspect="1"/>
          </p:cNvPicPr>
          <p:nvPr/>
        </p:nvPicPr>
        <p:blipFill>
          <a:blip r:embed="rId3"/>
          <a:srcRect t="12013" r="1172" b="9639"/>
          <a:stretch>
            <a:fillRect/>
          </a:stretch>
        </p:blipFill>
        <p:spPr bwMode="auto">
          <a:xfrm>
            <a:off x="-32" y="928670"/>
            <a:ext cx="7889434" cy="41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 Imagen" descr="TAL_0217_40_1264523935.jpg"/>
          <p:cNvPicPr>
            <a:picLocks noChangeAspect="1"/>
          </p:cNvPicPr>
          <p:nvPr/>
        </p:nvPicPr>
        <p:blipFill>
          <a:blip r:embed="rId4"/>
          <a:srcRect t="16010" r="12704" b="10809"/>
          <a:stretch>
            <a:fillRect/>
          </a:stretch>
        </p:blipFill>
        <p:spPr bwMode="auto">
          <a:xfrm rot="20737381">
            <a:off x="4215754" y="4055757"/>
            <a:ext cx="5425934" cy="29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143636" y="3500438"/>
            <a:ext cx="1762138" cy="923330"/>
          </a:xfrm>
          <a:prstGeom prst="rect">
            <a:avLst/>
          </a:prstGeom>
          <a:solidFill>
            <a:schemeClr val="bg1"/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 internet no todo es lo que  parece</a:t>
            </a:r>
          </a:p>
        </p:txBody>
      </p:sp>
      <p:sp>
        <p:nvSpPr>
          <p:cNvPr id="5" name="4 CuadroTexto"/>
          <p:cNvSpPr txBox="1"/>
          <p:nvPr/>
        </p:nvSpPr>
        <p:spPr>
          <a:xfrm rot="21225185">
            <a:off x="610158" y="604359"/>
            <a:ext cx="3483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66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Pupcat Rg" pitchFamily="2" charset="0"/>
              </a:rPr>
              <a:t>desventajas</a:t>
            </a:r>
            <a:endParaRPr lang="es-ES" sz="5400" b="1" dirty="0">
              <a:solidFill>
                <a:srgbClr val="FF66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Pupcat Rg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28926" y="1630341"/>
            <a:ext cx="65008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Invasión </a:t>
            </a:r>
            <a:r>
              <a:rPr lang="es-ES" sz="2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de la </a:t>
            </a: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privacidad.</a:t>
            </a: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endParaRPr lang="es-ES" sz="2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Amenaza </a:t>
            </a:r>
            <a:r>
              <a:rPr lang="es-ES" sz="2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para la </a:t>
            </a: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seguridad.</a:t>
            </a: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endParaRPr lang="es-ES" sz="2000" i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Se </a:t>
            </a:r>
            <a:r>
              <a:rPr lang="es-ES" sz="2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ha convertido en una adicción</a:t>
            </a: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.</a:t>
            </a: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endParaRPr lang="es-ES" sz="2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Casos </a:t>
            </a:r>
            <a:r>
              <a:rPr lang="es-ES" sz="2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de pornografía infantil y </a:t>
            </a: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pedofilia.</a:t>
            </a: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endParaRPr lang="es-ES" sz="2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 lvl="0">
              <a:buClr>
                <a:srgbClr val="FF6600"/>
              </a:buClr>
              <a:buSzPct val="102000"/>
              <a:buFont typeface="Arial" pitchFamily="34" charset="0"/>
              <a:buChar char="•"/>
            </a:pPr>
            <a:r>
              <a:rPr lang="es-ES" sz="2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Robo de información personal </a:t>
            </a:r>
            <a:r>
              <a:rPr lang="es-ES" sz="2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.</a:t>
            </a:r>
            <a:endParaRPr lang="es-ES" sz="2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s-ES" sz="2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 </a:t>
            </a:r>
          </a:p>
          <a:p>
            <a:endParaRPr lang="es-E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711 C 0.00486 -0.02312 0.00868 -0.02359 0.01736 -0.0252 C 0.03021 -0.02451 0.04323 -0.02428 0.05608 -0.02312 C 0.06753 -0.02197 0.08038 -0.01387 0.09045 -0.00717 C 0.09618 -0.00347 0.09948 0.00278 0.10538 0.00671 C 0.10642 0.00879 0.10712 0.0111 0.10833 0.01272 C 0.10955 0.01434 0.11163 0.0148 0.11285 0.01665 C 0.11493 0.02012 0.11545 0.02475 0.11736 0.02845 C 0.11875 0.04533 0.12187 0.06638 0.1158 0.08233 C 0.11319 0.08904 0.11319 0.08696 0.1099 0.09228 C 0.10712 0.0969 0.10417 0.10407 0.10087 0.10801 C 0.08906 0.12188 0.07483 0.13159 0.06059 0.13992 C 0.05625 0.14246 0.05121 0.14246 0.04722 0.14593 C 0.03715 0.15472 0.025 0.15657 0.01441 0.16374 C 0.00278 0.1716 -0.01007 0.17762 -0.02292 0.18155 C -0.02691 0.1871 -0.03976 0.19311 -0.04531 0.19566 C -0.04965 0.19774 -0.05087 0.2019 -0.05434 0.2056 C -0.0625 0.21416 -0.07083 0.21971 -0.07674 0.23127 C -0.07847 0.23867 -0.0809 0.24908 -0.0842 0.25532 C -0.08542 0.25764 -0.08733 0.25902 -0.08872 0.2611 C -0.08993 0.26295 -0.09063 0.26504 -0.09167 0.26712 C -0.09497 0.28122 -0.09271 0.30343 -0.08125 0.30898 C -0.07917 0.31661 -0.07795 0.31846 -0.07222 0.32077 C -0.06771 0.3247 -0.06545 0.3284 -0.06024 0.33072 C -0.05729 0.3321 -0.05139 0.33465 -0.05139 0.33488 C -0.03872 0.34644 -0.0217 0.34852 -0.0066 0.3506 C 0.03871 0.3661 0.11528 0.35315 0.14115 0.35269 C 0.14549 0.3506 0.15104 0.35245 0.15469 0.34875 C 0.1559 0.3476 0.15278 0.34598 0.15174 0.34459 C 0.14774 0.33927 0.1467 0.33511 0.14115 0.3328 C 0.13854 0.33048 0.13646 0.32655 0.13368 0.3247 C 0.1309 0.32285 0.12483 0.32077 0.12483 0.321 C 0.11823 0.32239 0.11302 0.32378 0.10694 0.32678 C 0.10295 0.33164 0.10503 0.32979 0.10087 0.3328 " pathEditMode="relative" rAng="0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14612" y="785794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2060"/>
                </a:solidFill>
                <a:latin typeface="Pupcat Rg" pitchFamily="2" charset="0"/>
              </a:rPr>
              <a:t>Trabajo realizado para </a:t>
            </a:r>
            <a:r>
              <a:rPr lang="es-ES" sz="2800" b="1" dirty="0" smtClean="0">
                <a:solidFill>
                  <a:srgbClr val="002060"/>
                </a:solidFill>
                <a:latin typeface="Pupcat Rg" pitchFamily="2" charset="0"/>
              </a:rPr>
              <a:t>TIC</a:t>
            </a:r>
          </a:p>
          <a:p>
            <a:pPr algn="ctr"/>
            <a:r>
              <a:rPr lang="es-ES" sz="2800" dirty="0" smtClean="0">
                <a:solidFill>
                  <a:srgbClr val="002060"/>
                </a:solidFill>
                <a:latin typeface="Pupcat Rg" pitchFamily="2" charset="0"/>
              </a:rPr>
              <a:t>1º del polimodal</a:t>
            </a:r>
            <a:endParaRPr lang="es-ES" sz="2800" dirty="0">
              <a:solidFill>
                <a:srgbClr val="002060"/>
              </a:solidFill>
              <a:latin typeface="Pupcat Rg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14678" y="3000372"/>
            <a:ext cx="27146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2060"/>
                </a:solidFill>
                <a:latin typeface="Pupcat Rg" pitchFamily="2" charset="0"/>
              </a:rPr>
              <a:t>Integrantes: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s-ES" sz="3200" dirty="0" smtClean="0">
                <a:latin typeface="king cooL KC" pitchFamily="2" charset="0"/>
              </a:rPr>
              <a:t>Liza Valdez</a:t>
            </a: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s-ES" sz="3200" dirty="0" smtClean="0">
                <a:latin typeface="king cooL KC" pitchFamily="2" charset="0"/>
              </a:rPr>
              <a:t>Mayra </a:t>
            </a:r>
            <a:r>
              <a:rPr lang="es-ES" sz="3200" dirty="0" err="1" smtClean="0">
                <a:latin typeface="king cooL KC" pitchFamily="2" charset="0"/>
              </a:rPr>
              <a:t>Vizioli</a:t>
            </a:r>
            <a:endParaRPr lang="es-ES" sz="3200" dirty="0" smtClean="0">
              <a:latin typeface="king cooL KC" pitchFamily="2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s-ES" sz="3200" dirty="0" smtClean="0">
                <a:latin typeface="king cooL KC" pitchFamily="2" charset="0"/>
              </a:rPr>
              <a:t>Rosario </a:t>
            </a:r>
            <a:r>
              <a:rPr lang="es-ES" sz="3200" dirty="0" err="1" smtClean="0">
                <a:latin typeface="king cooL KC" pitchFamily="2" charset="0"/>
              </a:rPr>
              <a:t>Guiraldez</a:t>
            </a:r>
            <a:endParaRPr lang="es-ES" sz="3200" dirty="0" smtClean="0">
              <a:latin typeface="king cooL KC" pitchFamily="2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es-ES" sz="3200" dirty="0" smtClean="0">
                <a:latin typeface="king cooL KC" pitchFamily="2" charset="0"/>
              </a:rPr>
              <a:t>Luciana Piazzoli</a:t>
            </a:r>
            <a:endParaRPr lang="es-ES" sz="3200" dirty="0">
              <a:latin typeface="king cooL KC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14678" y="203864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king cooL KC" pitchFamily="2" charset="0"/>
              </a:rPr>
              <a:t>Profesora Romina </a:t>
            </a:r>
            <a:r>
              <a:rPr lang="es-ES" sz="2400" dirty="0" err="1" smtClean="0">
                <a:latin typeface="king cooL KC" pitchFamily="2" charset="0"/>
              </a:rPr>
              <a:t>Iragorre</a:t>
            </a:r>
            <a:endParaRPr lang="es-ES" sz="2400" dirty="0">
              <a:latin typeface="king cooL KC" pitchFamily="2" charset="0"/>
            </a:endParaRPr>
          </a:p>
        </p:txBody>
      </p:sp>
      <p:pic>
        <p:nvPicPr>
          <p:cNvPr id="9" name="8 Imagen" descr="DSC09790.JPG"/>
          <p:cNvPicPr>
            <a:picLocks noChangeAspect="1"/>
          </p:cNvPicPr>
          <p:nvPr/>
        </p:nvPicPr>
        <p:blipFill>
          <a:blip r:embed="rId2" cstate="print"/>
          <a:srcRect l="57813" t="20923" r="20312" b="56250"/>
          <a:stretch>
            <a:fillRect/>
          </a:stretch>
        </p:blipFill>
        <p:spPr>
          <a:xfrm rot="21342939">
            <a:off x="6042395" y="4386432"/>
            <a:ext cx="1224752" cy="200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67250_1505061182268_1106422875_31298779_496293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929066"/>
            <a:ext cx="114300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 descr="Predio.jpg"/>
          <p:cNvPicPr>
            <a:picLocks noChangeAspect="1"/>
          </p:cNvPicPr>
          <p:nvPr/>
        </p:nvPicPr>
        <p:blipFill>
          <a:blip r:embed="rId4" cstate="print"/>
          <a:srcRect l="14574" t="15648" r="8269"/>
          <a:stretch>
            <a:fillRect/>
          </a:stretch>
        </p:blipFill>
        <p:spPr>
          <a:xfrm rot="420407" flipH="1">
            <a:off x="1253370" y="1915947"/>
            <a:ext cx="1343459" cy="168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rochi.jpg"/>
          <p:cNvPicPr>
            <a:picLocks noChangeAspect="1"/>
          </p:cNvPicPr>
          <p:nvPr/>
        </p:nvPicPr>
        <p:blipFill>
          <a:blip r:embed="rId5"/>
          <a:srcRect l="17187" t="20833" r="18750" b="15625"/>
          <a:stretch>
            <a:fillRect/>
          </a:stretch>
        </p:blipFill>
        <p:spPr>
          <a:xfrm rot="2995256">
            <a:off x="6152973" y="2311034"/>
            <a:ext cx="2099545" cy="156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42993" y="3455259"/>
            <a:ext cx="25003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cs typeface="+mn-cs"/>
              </a:rPr>
              <a:t>Grupos de personas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71604" y="604804"/>
            <a:ext cx="5938878" cy="1038246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upcat Rg" pitchFamily="2" charset="0"/>
              </a:rPr>
              <a:t>¿Qué son las redes sociales?</a:t>
            </a:r>
            <a:endParaRPr lang="es-ES" sz="32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upcat Rg" pitchFamily="2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3429000" y="2466975"/>
            <a:ext cx="2000250" cy="142875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429000" y="3895725"/>
            <a:ext cx="2000250" cy="142875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5500662" y="2252677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Amistad</a:t>
            </a:r>
          </a:p>
        </p:txBody>
      </p:sp>
      <p:sp>
        <p:nvSpPr>
          <p:cNvPr id="19" name="12 CuadroTexto"/>
          <p:cNvSpPr txBox="1">
            <a:spLocks noChangeArrowheads="1"/>
          </p:cNvSpPr>
          <p:nvPr/>
        </p:nvSpPr>
        <p:spPr bwMode="auto">
          <a:xfrm>
            <a:off x="5429224" y="5110177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Intereses comunes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3429000" y="3538538"/>
            <a:ext cx="2071688" cy="35718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429000" y="3895725"/>
            <a:ext cx="2071688" cy="42862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7 CuadroTexto"/>
          <p:cNvSpPr txBox="1">
            <a:spLocks noChangeArrowheads="1"/>
          </p:cNvSpPr>
          <p:nvPr/>
        </p:nvSpPr>
        <p:spPr bwMode="auto">
          <a:xfrm>
            <a:off x="5572099" y="3252802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Parentesco</a:t>
            </a:r>
          </a:p>
        </p:txBody>
      </p:sp>
      <p:sp>
        <p:nvSpPr>
          <p:cNvPr id="23" name="18 CuadroTexto"/>
          <p:cNvSpPr txBox="1">
            <a:spLocks noChangeArrowheads="1"/>
          </p:cNvSpPr>
          <p:nvPr/>
        </p:nvSpPr>
        <p:spPr bwMode="auto">
          <a:xfrm>
            <a:off x="5500662" y="4110052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Comparten conocimientos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2" grpId="0" build="allAtOnce"/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928670"/>
            <a:ext cx="8143932" cy="857256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>
                <a:gd name="adj" fmla="val 1086573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rgbClr val="FFC000"/>
                </a:solidFill>
                <a:latin typeface="Pupcat Rg" pitchFamily="2" charset="0"/>
                <a:cs typeface="+mn-cs"/>
              </a:rPr>
              <a:t>Las redes también son formas de interacción social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85918" y="1814444"/>
            <a:ext cx="5357850" cy="33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6 CuadroTexto"/>
          <p:cNvSpPr txBox="1">
            <a:spLocks noChangeArrowheads="1"/>
          </p:cNvSpPr>
          <p:nvPr/>
        </p:nvSpPr>
        <p:spPr bwMode="auto">
          <a:xfrm>
            <a:off x="1500214" y="5386388"/>
            <a:ext cx="6786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i="1" dirty="0">
                <a:latin typeface="Calibri" pitchFamily="34" charset="0"/>
              </a:rPr>
              <a:t>La red social puede ser utilizada para medir el capital social. </a:t>
            </a:r>
            <a:endParaRPr lang="es-ES" sz="2000" dirty="0">
              <a:latin typeface="Calibri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5857875" y="2886075"/>
            <a:ext cx="1000125" cy="857250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5000625" y="2886075"/>
            <a:ext cx="1785938" cy="71438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715125" y="2528888"/>
            <a:ext cx="9286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 dirty="0">
                <a:solidFill>
                  <a:schemeClr val="accent6"/>
                </a:solidFill>
                <a:latin typeface="+mj-lt"/>
              </a:rPr>
              <a:t>Lazos</a:t>
            </a:r>
          </a:p>
        </p:txBody>
      </p:sp>
      <p:sp>
        <p:nvSpPr>
          <p:cNvPr id="14" name="13 CuadroTexto"/>
          <p:cNvSpPr txBox="1"/>
          <p:nvPr/>
        </p:nvSpPr>
        <p:spPr>
          <a:xfrm rot="20609450">
            <a:off x="1609725" y="2171700"/>
            <a:ext cx="15716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 dirty="0">
                <a:solidFill>
                  <a:schemeClr val="accent6"/>
                </a:solidFill>
                <a:latin typeface="+mj-lt"/>
              </a:rPr>
              <a:t>Personas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rot="16200000" flipV="1">
            <a:off x="2035969" y="2778919"/>
            <a:ext cx="500063" cy="14287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2857500" y="2386013"/>
            <a:ext cx="571500" cy="0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2571750" y="2528888"/>
            <a:ext cx="857250" cy="714375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100" grpId="0"/>
      <p:bldP spid="4100" grpId="1"/>
      <p:bldP spid="13" grpId="0"/>
      <p:bldP spid="13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43438" y="2357430"/>
            <a:ext cx="42148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Privacidad, </a:t>
            </a:r>
            <a:r>
              <a:rPr lang="es-ES" sz="24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es el nivel de protección que disponen todos los datos e informaciones </a:t>
            </a:r>
            <a:r>
              <a:rPr lang="es-ES" sz="2400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de </a:t>
            </a:r>
            <a:r>
              <a:rPr lang="es-ES" sz="24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una </a:t>
            </a:r>
            <a:r>
              <a:rPr lang="es-ES" sz="2400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persona. </a:t>
            </a:r>
            <a:endParaRPr lang="es-ES" sz="24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  <a:p>
            <a:endParaRPr lang="es-ES" sz="2000" i="1" dirty="0">
              <a:latin typeface="+mj-lt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 rot="21105965">
            <a:off x="302525" y="956647"/>
            <a:ext cx="7429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upcat Rg" pitchFamily="2" charset="0"/>
                <a:ea typeface="Times New Roman" pitchFamily="18" charset="0"/>
                <a:cs typeface="Arial" pitchFamily="34" charset="0"/>
              </a:rPr>
              <a:t>La privacidad en las Redes Sociales</a:t>
            </a:r>
            <a:endParaRPr kumimoji="0" lang="es-ES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Pupcat Rg" pitchFamily="2" charset="0"/>
              <a:cs typeface="Arial" pitchFamily="34" charset="0"/>
            </a:endParaRPr>
          </a:p>
        </p:txBody>
      </p:sp>
      <p:pic>
        <p:nvPicPr>
          <p:cNvPr id="4" name="Picture 2" descr="D:\Pictures\Fotos Maii\Dibuus\candado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82297">
            <a:off x="7345363" y="315913"/>
            <a:ext cx="6731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4818" grpId="0"/>
      <p:bldP spid="348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428605"/>
            <a:ext cx="50006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effectLst>
                  <a:reflection blurRad="6350" stA="55000" endA="300" endPos="45500" dir="5400000" sy="-100000" algn="bl" rotWithShape="0"/>
                </a:effectLst>
                <a:latin typeface="Pupcat Rg" pitchFamily="2" charset="0"/>
                <a:cs typeface="+mn-cs"/>
              </a:rPr>
              <a:t>Las redes </a:t>
            </a:r>
            <a:r>
              <a:rPr lang="es-ES" sz="4000" b="1" dirty="0" smtClean="0">
                <a:effectLst>
                  <a:reflection blurRad="6350" stA="55000" endA="300" endPos="45500" dir="5400000" sy="-100000" algn="bl" rotWithShape="0"/>
                </a:effectLst>
                <a:latin typeface="Pupcat Rg" pitchFamily="2" charset="0"/>
                <a:cs typeface="+mn-cs"/>
              </a:rPr>
              <a:t>más </a:t>
            </a:r>
            <a:r>
              <a:rPr lang="es-ES" sz="4000" b="1" dirty="0">
                <a:effectLst>
                  <a:reflection blurRad="6350" stA="55000" endA="300" endPos="45500" dir="5400000" sy="-100000" algn="bl" rotWithShape="0"/>
                </a:effectLst>
                <a:latin typeface="Pupcat Rg" pitchFamily="2" charset="0"/>
                <a:cs typeface="+mn-cs"/>
              </a:rPr>
              <a:t>populares …</a:t>
            </a:r>
          </a:p>
        </p:txBody>
      </p:sp>
      <p:pic>
        <p:nvPicPr>
          <p:cNvPr id="16386" name="Imagen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221457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6786578" y="1285860"/>
            <a:ext cx="1500198" cy="64633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>
                <a:solidFill>
                  <a:srgbClr val="66CCFF"/>
                </a:solidFill>
                <a:latin typeface="Pupcat Rg" pitchFamily="2" charset="0"/>
                <a:cs typeface="+mn-cs"/>
              </a:rPr>
              <a:t>Twitter</a:t>
            </a:r>
            <a:endParaRPr lang="es-ES" sz="3600" b="1" dirty="0">
              <a:solidFill>
                <a:srgbClr val="66CCFF"/>
              </a:solidFill>
              <a:latin typeface="Pupcat Rg" pitchFamily="2" charset="0"/>
              <a:cs typeface="+mn-cs"/>
            </a:endParaRPr>
          </a:p>
        </p:txBody>
      </p:sp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3714744" y="2462751"/>
            <a:ext cx="49292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i="1" dirty="0" smtClean="0">
                <a:latin typeface="Calibri" pitchFamily="34" charset="0"/>
              </a:rPr>
              <a:t>Es un servicio de red social, permite a sus usuarios enviar y leer micro-entradas de texto de un máximo de 140 caracteres denominados como "</a:t>
            </a:r>
            <a:r>
              <a:rPr lang="es-ES" sz="2000" i="1" dirty="0" err="1" smtClean="0">
                <a:latin typeface="Calibri" pitchFamily="34" charset="0"/>
              </a:rPr>
              <a:t>tweets</a:t>
            </a:r>
            <a:r>
              <a:rPr lang="es-ES" sz="2000" i="1" dirty="0" smtClean="0">
                <a:latin typeface="Calibri" pitchFamily="34" charset="0"/>
              </a:rPr>
              <a:t>".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1289080" y="4586718"/>
            <a:ext cx="7640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s-ES" sz="2000" dirty="0" smtClean="0">
              <a:latin typeface="+mj-lt"/>
            </a:endParaRPr>
          </a:p>
          <a:p>
            <a:pPr algn="just"/>
            <a:r>
              <a:rPr lang="es-ES" sz="2000" i="1" dirty="0" smtClean="0">
                <a:latin typeface="+mj-lt"/>
              </a:rPr>
              <a:t>El </a:t>
            </a:r>
            <a:r>
              <a:rPr lang="es-ES" sz="2000" i="1" dirty="0">
                <a:latin typeface="+mj-lt"/>
              </a:rPr>
              <a:t>nombre original del producto era </a:t>
            </a:r>
            <a:r>
              <a:rPr lang="es-ES" sz="2000" b="1" i="1" dirty="0" err="1">
                <a:latin typeface="+mj-lt"/>
              </a:rPr>
              <a:t>twttr</a:t>
            </a:r>
            <a:r>
              <a:rPr lang="es-ES" sz="2000" i="1" dirty="0">
                <a:latin typeface="+mj-lt"/>
              </a:rPr>
              <a:t>, inspirado por </a:t>
            </a:r>
            <a:r>
              <a:rPr lang="es-ES" sz="2000" i="1" dirty="0" err="1">
                <a:latin typeface="+mj-lt"/>
              </a:rPr>
              <a:t>Flickr</a:t>
            </a:r>
            <a:r>
              <a:rPr lang="es-ES" sz="2000" i="1" dirty="0">
                <a:latin typeface="+mj-lt"/>
              </a:rPr>
              <a:t>. </a:t>
            </a:r>
            <a:endParaRPr lang="es-ES" sz="2000" dirty="0">
              <a:latin typeface="+mj-lt"/>
            </a:endParaRPr>
          </a:p>
          <a:p>
            <a:pPr algn="just"/>
            <a:endParaRPr lang="es-ES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125" grpId="0"/>
      <p:bldP spid="5125" grpId="1"/>
      <p:bldP spid="5126" grpId="0"/>
      <p:bldP spid="51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714356"/>
            <a:ext cx="2643206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" sz="4400" b="1" dirty="0" err="1" smtClean="0"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Pupcat Rg" pitchFamily="2" charset="0"/>
              </a:rPr>
              <a:t>Facebook</a:t>
            </a:r>
            <a:endParaRPr lang="es-ES" sz="4400" b="1" dirty="0">
              <a:solidFill>
                <a:srgbClr val="0070C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Pupcat Rg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5860" t="5860" r="3320" b="6250"/>
          <a:stretch>
            <a:fillRect/>
          </a:stretch>
        </p:blipFill>
        <p:spPr bwMode="auto">
          <a:xfrm>
            <a:off x="6072198" y="3857628"/>
            <a:ext cx="2428892" cy="235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571472" y="3286124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j-lt"/>
              </a:rPr>
              <a:t>Es un sitio web gratuito de redes sociales. Está abierto a cualquier persona que tenga un correo electrónico.</a:t>
            </a:r>
            <a:endParaRPr lang="es-ES" sz="20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00496" y="571480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j-lt"/>
              </a:rPr>
              <a:t>500 millones de miembros.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00496" y="1357298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i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j-lt"/>
              </a:rPr>
              <a:t>Traducciones a 70 idiomas.</a:t>
            </a:r>
            <a:endParaRPr lang="es-ES" sz="2000" dirty="0">
              <a:latin typeface="+mj-lt"/>
            </a:endParaRPr>
          </a:p>
        </p:txBody>
      </p:sp>
      <p:cxnSp>
        <p:nvCxnSpPr>
          <p:cNvPr id="9" name="8 Conector recto de flecha"/>
          <p:cNvCxnSpPr>
            <a:stCxn id="2" idx="3"/>
            <a:endCxn id="5" idx="1"/>
          </p:cNvCxnSpPr>
          <p:nvPr/>
        </p:nvCxnSpPr>
        <p:spPr>
          <a:xfrm flipV="1">
            <a:off x="3214678" y="771535"/>
            <a:ext cx="785818" cy="40716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2" idx="3"/>
            <a:endCxn id="6" idx="1"/>
          </p:cNvCxnSpPr>
          <p:nvPr/>
        </p:nvCxnSpPr>
        <p:spPr>
          <a:xfrm>
            <a:off x="3214678" y="1178703"/>
            <a:ext cx="785818" cy="3786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 rot="21434932">
            <a:off x="3375493" y="1962448"/>
            <a:ext cx="4572032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857488" y="714356"/>
            <a:ext cx="2643206" cy="932083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>
                <a:latin typeface="Pupcat Rg" pitchFamily="2" charset="0"/>
                <a:cs typeface="+mn-cs"/>
              </a:rPr>
              <a:t>MySpace</a:t>
            </a:r>
            <a:endParaRPr lang="es-ES" sz="3600" b="1" dirty="0">
              <a:latin typeface="Pupcat Rg" pitchFamily="2" charset="0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533">
            <a:off x="759951" y="2974537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3714744" y="2000240"/>
            <a:ext cx="41815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i="1" dirty="0" smtClean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2400" i="1" dirty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n-lt"/>
              </a:rPr>
              <a:t>un sitio web, de interacción </a:t>
            </a:r>
            <a:r>
              <a:rPr lang="es-ES" sz="2400" i="1" dirty="0" smtClean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n-lt"/>
              </a:rPr>
              <a:t>social.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43306" y="4743402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n-lt"/>
              </a:rPr>
              <a:t>Ofrece </a:t>
            </a:r>
            <a:r>
              <a:rPr lang="es-ES" sz="2000" i="1" dirty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n-lt"/>
              </a:rPr>
              <a:t>perfiles especiales para </a:t>
            </a:r>
            <a:r>
              <a:rPr lang="es-ES" sz="2000" i="1" dirty="0" smtClean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n-lt"/>
              </a:rPr>
              <a:t>músicos.</a:t>
            </a:r>
            <a:endParaRPr lang="es-ES" sz="2000" i="1" dirty="0">
              <a:effectLst>
                <a:glow rad="1016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43306" y="335756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Está constituido por perfiles personales de usuarios.</a:t>
            </a:r>
            <a:endParaRPr lang="es-ES" sz="2000" i="1" dirty="0">
              <a:effectLst>
                <a:glow rad="1016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7" name="26 Rectángulo redondeado"/>
          <p:cNvSpPr/>
          <p:nvPr/>
        </p:nvSpPr>
        <p:spPr>
          <a:xfrm rot="21434932">
            <a:off x="3411053" y="3248332"/>
            <a:ext cx="4572032" cy="8572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 redondeado"/>
          <p:cNvSpPr/>
          <p:nvPr/>
        </p:nvSpPr>
        <p:spPr>
          <a:xfrm rot="21434932">
            <a:off x="3482491" y="4538362"/>
            <a:ext cx="4572032" cy="8572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/>
      <p:bldP spid="2" grpId="1"/>
      <p:bldP spid="7172" grpId="0"/>
      <p:bldP spid="7172" grpId="1"/>
      <p:bldP spid="5" grpId="0"/>
      <p:bldP spid="5" grpId="1"/>
      <p:bldP spid="8" grpId="0"/>
      <p:bldP spid="8" grpId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1" descr="http://www.percepcion.org/uploads/bulletins/thumbnail/logo-son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6215074" y="2500306"/>
            <a:ext cx="2000264" cy="78581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>
                <a:solidFill>
                  <a:srgbClr val="66CCFF"/>
                </a:solidFill>
                <a:latin typeface="Pupcat Rg" pitchFamily="2" charset="0"/>
                <a:cs typeface="+mn-cs"/>
              </a:rPr>
              <a:t>S</a:t>
            </a:r>
            <a:r>
              <a:rPr lang="es-ES" sz="3600" b="1" dirty="0" err="1">
                <a:solidFill>
                  <a:srgbClr val="0070C0"/>
                </a:solidFill>
                <a:latin typeface="Pupcat Rg" pitchFamily="2" charset="0"/>
                <a:cs typeface="+mn-cs"/>
              </a:rPr>
              <a:t>onico</a:t>
            </a:r>
            <a:endParaRPr lang="es-ES" sz="3600" b="1" dirty="0">
              <a:solidFill>
                <a:srgbClr val="0070C0"/>
              </a:solidFill>
              <a:latin typeface="Pupcat Rg" pitchFamily="2" charset="0"/>
              <a:cs typeface="+mn-cs"/>
            </a:endParaRPr>
          </a:p>
        </p:txBody>
      </p:sp>
      <p:sp>
        <p:nvSpPr>
          <p:cNvPr id="8196" name="4 CuadroTexto"/>
          <p:cNvSpPr txBox="1">
            <a:spLocks noChangeArrowheads="1"/>
          </p:cNvSpPr>
          <p:nvPr/>
        </p:nvSpPr>
        <p:spPr bwMode="auto">
          <a:xfrm rot="178077">
            <a:off x="730860" y="3264333"/>
            <a:ext cx="745807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 dirty="0" err="1" smtClean="0">
                <a:effectLst>
                  <a:glow rad="139700">
                    <a:schemeClr val="accent5">
                      <a:lumMod val="75000"/>
                      <a:alpha val="40000"/>
                    </a:schemeClr>
                  </a:glow>
                </a:effectLst>
                <a:latin typeface="+mj-lt"/>
              </a:rPr>
              <a:t>Sonico</a:t>
            </a:r>
            <a:r>
              <a:rPr lang="es-ES" sz="2400" i="1" dirty="0" smtClean="0">
                <a:effectLst>
                  <a:glow rad="139700">
                    <a:schemeClr val="accent5">
                      <a:lumMod val="75000"/>
                      <a:alpha val="40000"/>
                    </a:schemeClr>
                  </a:glow>
                </a:effectLst>
                <a:latin typeface="+mj-lt"/>
              </a:rPr>
              <a:t> es una red social en línea de acceso gratuito orientada al público latinoamericano.</a:t>
            </a:r>
            <a:endParaRPr lang="es-ES" sz="2000" i="1" dirty="0">
              <a:effectLst>
                <a:glow rad="139700">
                  <a:schemeClr val="accent5">
                    <a:lumMod val="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5 Rectángulo redondeado"/>
          <p:cNvSpPr/>
          <p:nvPr/>
        </p:nvSpPr>
        <p:spPr>
          <a:xfrm rot="21297163">
            <a:off x="374650" y="2365375"/>
            <a:ext cx="8466138" cy="40259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57158" y="4786322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effectLst>
                  <a:glow rad="1016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Interacciones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00298" y="5019272"/>
            <a:ext cx="1148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dirty="0" smtClean="0"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a través de </a:t>
            </a:r>
            <a:endParaRPr lang="es-ES" sz="1600" i="1" dirty="0"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57686" y="4572008"/>
            <a:ext cx="191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mensajes privados</a:t>
            </a:r>
            <a:endParaRPr lang="es-ES" i="1" dirty="0"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57686" y="5000636"/>
            <a:ext cx="135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comentarios</a:t>
            </a:r>
            <a:endParaRPr lang="es-ES" i="1" dirty="0"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57686" y="5417122"/>
            <a:ext cx="197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marcas en las fotos</a:t>
            </a:r>
            <a:endParaRPr lang="es-ES" i="1" dirty="0"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357686" y="5845750"/>
            <a:ext cx="263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+mj-lt"/>
              </a:rPr>
              <a:t>un mensajero instantáneo</a:t>
            </a:r>
            <a:endParaRPr lang="es-ES" i="1" dirty="0"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+mj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2285984" y="5070486"/>
            <a:ext cx="1357322" cy="158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9" idx="1"/>
          </p:cNvCxnSpPr>
          <p:nvPr/>
        </p:nvCxnSpPr>
        <p:spPr>
          <a:xfrm flipV="1">
            <a:off x="3643306" y="4756674"/>
            <a:ext cx="714380" cy="31540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10" idx="1"/>
          </p:cNvCxnSpPr>
          <p:nvPr/>
        </p:nvCxnSpPr>
        <p:spPr>
          <a:xfrm>
            <a:off x="3643306" y="5072074"/>
            <a:ext cx="714380" cy="11322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11" idx="1"/>
          </p:cNvCxnSpPr>
          <p:nvPr/>
        </p:nvCxnSpPr>
        <p:spPr>
          <a:xfrm>
            <a:off x="3643306" y="5072074"/>
            <a:ext cx="714380" cy="52971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endCxn id="12" idx="1"/>
          </p:cNvCxnSpPr>
          <p:nvPr/>
        </p:nvCxnSpPr>
        <p:spPr>
          <a:xfrm rot="16200000" flipH="1">
            <a:off x="3521325" y="5194055"/>
            <a:ext cx="958342" cy="71438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196" grpId="0"/>
      <p:bldP spid="8196" grpId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>
                <a:alpha val="5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4" descr="http://48kb.com/wp-content/uploads/2010/06/hi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0278">
            <a:off x="640061" y="3569026"/>
            <a:ext cx="1593898" cy="1593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6858016" y="500042"/>
            <a:ext cx="1571636" cy="128588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>
                <a:solidFill>
                  <a:srgbClr val="0070C0"/>
                </a:solidFill>
                <a:latin typeface="Pupcat Rg" pitchFamily="2" charset="0"/>
                <a:cs typeface="+mn-cs"/>
              </a:rPr>
              <a:t>Hi</a:t>
            </a:r>
            <a:r>
              <a:rPr lang="es-ES" sz="3600" b="1" dirty="0">
                <a:solidFill>
                  <a:srgbClr val="0070C0"/>
                </a:solidFill>
                <a:latin typeface="Pupcat Rg" pitchFamily="2" charset="0"/>
                <a:cs typeface="+mn-cs"/>
              </a:rPr>
              <a:t> </a:t>
            </a:r>
            <a:r>
              <a:rPr lang="es-ES" sz="3600" b="1" dirty="0">
                <a:solidFill>
                  <a:srgbClr val="FFC000"/>
                </a:solidFill>
                <a:latin typeface="Pupcat Rg" pitchFamily="2" charset="0"/>
                <a:cs typeface="+mn-cs"/>
              </a:rPr>
              <a:t>5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40960" y="4391580"/>
            <a:ext cx="6000750" cy="175206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 rot="21412440">
            <a:off x="3175127" y="4664475"/>
            <a:ext cx="5643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i="1" dirty="0" smtClean="0">
                <a:latin typeface="+mj-lt"/>
              </a:rPr>
              <a:t>Los </a:t>
            </a:r>
            <a:r>
              <a:rPr lang="es-ES" sz="2000" i="1" dirty="0">
                <a:latin typeface="+mj-lt"/>
              </a:rPr>
              <a:t>usuarios que acceden a una cuenta podrán ver toda la información </a:t>
            </a:r>
            <a:r>
              <a:rPr lang="es-ES" sz="2000" i="1" dirty="0" smtClean="0">
                <a:latin typeface="+mj-lt"/>
              </a:rPr>
              <a:t>registrada, </a:t>
            </a:r>
            <a:r>
              <a:rPr lang="es-ES" sz="2000" i="1" dirty="0">
                <a:latin typeface="+mj-lt"/>
              </a:rPr>
              <a:t>siempre y cuando el dueño </a:t>
            </a:r>
            <a:r>
              <a:rPr lang="es-ES" sz="2000" i="1" dirty="0" smtClean="0">
                <a:latin typeface="+mj-lt"/>
              </a:rPr>
              <a:t>no </a:t>
            </a:r>
            <a:r>
              <a:rPr lang="es-ES" sz="2000" i="1" dirty="0">
                <a:latin typeface="+mj-lt"/>
              </a:rPr>
              <a:t>haya restringido el acceso </a:t>
            </a:r>
            <a:r>
              <a:rPr lang="es-ES" sz="2000" i="1" dirty="0" smtClean="0">
                <a:latin typeface="+mj-lt"/>
              </a:rPr>
              <a:t>a la misma.</a:t>
            </a:r>
            <a:endParaRPr lang="es-ES" sz="2000" i="1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1571612"/>
            <a:ext cx="1606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Posee 2 secciones de datos</a:t>
            </a:r>
            <a:endParaRPr lang="es-ES" sz="2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786050" y="114298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Una, seleccionada para difundir la información personal del usuario</a:t>
            </a:r>
            <a:endParaRPr lang="es-ES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86050" y="2425479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Otra, para datos relacionados con los gustos personales</a:t>
            </a:r>
            <a:endParaRPr lang="es-ES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cxnSp>
        <p:nvCxnSpPr>
          <p:cNvPr id="14" name="13 Conector recto de flecha"/>
          <p:cNvCxnSpPr>
            <a:stCxn id="10" idx="3"/>
            <a:endCxn id="11" idx="1"/>
          </p:cNvCxnSpPr>
          <p:nvPr/>
        </p:nvCxnSpPr>
        <p:spPr>
          <a:xfrm flipV="1">
            <a:off x="2106508" y="1466150"/>
            <a:ext cx="679542" cy="61329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10" idx="3"/>
            <a:endCxn id="12" idx="1"/>
          </p:cNvCxnSpPr>
          <p:nvPr/>
        </p:nvCxnSpPr>
        <p:spPr>
          <a:xfrm>
            <a:off x="2106508" y="2079444"/>
            <a:ext cx="679542" cy="66920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9220" grpId="0"/>
      <p:bldP spid="9220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357</Words>
  <Application>Microsoft Office PowerPoint</Application>
  <PresentationFormat>Presentación en pantalla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Mayra</dc:creator>
  <cp:lastModifiedBy>luciana</cp:lastModifiedBy>
  <cp:revision>143</cp:revision>
  <dcterms:created xsi:type="dcterms:W3CDTF">2010-10-11T22:27:12Z</dcterms:created>
  <dcterms:modified xsi:type="dcterms:W3CDTF">2010-10-22T01:26:29Z</dcterms:modified>
</cp:coreProperties>
</file>