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8" r:id="rId2"/>
    <p:sldId id="26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4" r:id="rId1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5008" autoAdjust="0"/>
  </p:normalViewPr>
  <p:slideViewPr>
    <p:cSldViewPr>
      <p:cViewPr varScale="1">
        <p:scale>
          <a:sx n="71" d="100"/>
          <a:sy n="71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FCEA7-59EF-420E-9037-405A45AE10D3}" type="datetimeFigureOut">
              <a:rPr lang="es-AR" smtClean="0"/>
              <a:pPr/>
              <a:t>26/10/2010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3E85F-33C4-4815-877C-DBCBF1E06F6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3E85F-33C4-4815-877C-DBCBF1E06F65}" type="slidenum">
              <a:rPr lang="es-AR" smtClean="0"/>
              <a:pPr/>
              <a:t>10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11FB50-315E-46B4-B5F4-CD60BBAF65D6}" type="datetimeFigureOut">
              <a:rPr lang="es-AR" smtClean="0"/>
              <a:pPr/>
              <a:t>26/10/2010</a:t>
            </a:fld>
            <a:endParaRPr lang="es-AR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FAA998-3A74-4BBA-9A06-D6C52B78C6B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1FB50-315E-46B4-B5F4-CD60BBAF65D6}" type="datetimeFigureOut">
              <a:rPr lang="es-AR" smtClean="0"/>
              <a:pPr/>
              <a:t>26/10/2010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AA998-3A74-4BBA-9A06-D6C52B78C6B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111FB50-315E-46B4-B5F4-CD60BBAF65D6}" type="datetimeFigureOut">
              <a:rPr lang="es-AR" smtClean="0"/>
              <a:pPr/>
              <a:t>26/10/2010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FAA998-3A74-4BBA-9A06-D6C52B78C6B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1FB50-315E-46B4-B5F4-CD60BBAF65D6}" type="datetimeFigureOut">
              <a:rPr lang="es-AR" smtClean="0"/>
              <a:pPr/>
              <a:t>26/10/2010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AA998-3A74-4BBA-9A06-D6C52B78C6B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11FB50-315E-46B4-B5F4-CD60BBAF65D6}" type="datetimeFigureOut">
              <a:rPr lang="es-AR" smtClean="0"/>
              <a:pPr/>
              <a:t>26/10/2010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1FAA998-3A74-4BBA-9A06-D6C52B78C6B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1FB50-315E-46B4-B5F4-CD60BBAF65D6}" type="datetimeFigureOut">
              <a:rPr lang="es-AR" smtClean="0"/>
              <a:pPr/>
              <a:t>26/10/2010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AA998-3A74-4BBA-9A06-D6C52B78C6B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1FB50-315E-46B4-B5F4-CD60BBAF65D6}" type="datetimeFigureOut">
              <a:rPr lang="es-AR" smtClean="0"/>
              <a:pPr/>
              <a:t>26/10/2010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AA998-3A74-4BBA-9A06-D6C52B78C6B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1FB50-315E-46B4-B5F4-CD60BBAF65D6}" type="datetimeFigureOut">
              <a:rPr lang="es-AR" smtClean="0"/>
              <a:pPr/>
              <a:t>26/10/2010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AA998-3A74-4BBA-9A06-D6C52B78C6B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11FB50-315E-46B4-B5F4-CD60BBAF65D6}" type="datetimeFigureOut">
              <a:rPr lang="es-AR" smtClean="0"/>
              <a:pPr/>
              <a:t>26/10/2010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AA998-3A74-4BBA-9A06-D6C52B78C6B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1FB50-315E-46B4-B5F4-CD60BBAF65D6}" type="datetimeFigureOut">
              <a:rPr lang="es-AR" smtClean="0"/>
              <a:pPr/>
              <a:t>26/10/2010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AA998-3A74-4BBA-9A06-D6C52B78C6B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1FB50-315E-46B4-B5F4-CD60BBAF65D6}" type="datetimeFigureOut">
              <a:rPr lang="es-AR" smtClean="0"/>
              <a:pPr/>
              <a:t>26/10/2010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AA998-3A74-4BBA-9A06-D6C52B78C6B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111FB50-315E-46B4-B5F4-CD60BBAF65D6}" type="datetimeFigureOut">
              <a:rPr lang="es-AR" smtClean="0"/>
              <a:pPr/>
              <a:t>26/10/2010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FAA998-3A74-4BBA-9A06-D6C52B78C6B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Mi%20m&#250;sica\Carl%20Orff%20-%20Carmina%20Burana.mp3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785786" y="714356"/>
            <a:ext cx="7786742" cy="1143000"/>
          </a:xfrm>
        </p:spPr>
        <p:txBody>
          <a:bodyPr>
            <a:noAutofit/>
          </a:bodyPr>
          <a:lstStyle/>
          <a:p>
            <a:r>
              <a:rPr lang="es-AR" sz="9600" dirty="0" err="1" smtClean="0">
                <a:effectLst>
                  <a:glow rad="228600">
                    <a:srgbClr val="FF0000">
                      <a:alpha val="40000"/>
                    </a:srgbClr>
                  </a:glow>
                </a:effectLst>
                <a:latin typeface="Bodoni MT Condensed" pitchFamily="18" charset="0"/>
              </a:rPr>
              <a:t>Victor</a:t>
            </a:r>
            <a:r>
              <a:rPr lang="es-AR" sz="9600" dirty="0" smtClean="0">
                <a:effectLst>
                  <a:glow rad="228600">
                    <a:srgbClr val="FF0000">
                      <a:alpha val="40000"/>
                    </a:srgbClr>
                  </a:glow>
                </a:effectLst>
                <a:latin typeface="Bodoni MT Condensed" pitchFamily="18" charset="0"/>
              </a:rPr>
              <a:t> </a:t>
            </a:r>
            <a:r>
              <a:rPr lang="es-AR" sz="9600" dirty="0" err="1" smtClean="0">
                <a:effectLst>
                  <a:glow rad="228600">
                    <a:srgbClr val="FF0000">
                      <a:alpha val="40000"/>
                    </a:srgbClr>
                  </a:glow>
                </a:effectLst>
                <a:latin typeface="Bodoni MT Condensed" pitchFamily="18" charset="0"/>
              </a:rPr>
              <a:t>Astroga</a:t>
            </a:r>
            <a:endParaRPr lang="es-AR" sz="9600" dirty="0">
              <a:effectLst>
                <a:glow rad="228600">
                  <a:srgbClr val="FF0000">
                    <a:alpha val="40000"/>
                  </a:srgbClr>
                </a:glow>
              </a:effectLst>
              <a:latin typeface="Bodoni MT Condensed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857356" y="5286388"/>
            <a:ext cx="7715304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9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glow rad="228600">
                    <a:srgbClr val="FF0000">
                      <a:alpha val="40000"/>
                    </a:srgbClr>
                  </a:glow>
                </a:effectLst>
                <a:uLnTx/>
                <a:uFillTx/>
                <a:latin typeface="Bodoni MT Condensed" pitchFamily="18" charset="0"/>
                <a:ea typeface="+mj-ea"/>
                <a:cs typeface="+mj-cs"/>
              </a:rPr>
              <a:t>Franco Santini</a:t>
            </a:r>
            <a:endParaRPr kumimoji="0" lang="es-AR" sz="9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glow rad="228600">
                  <a:srgbClr val="FF0000">
                    <a:alpha val="40000"/>
                  </a:srgbClr>
                </a:glow>
              </a:effectLst>
              <a:uLnTx/>
              <a:uFillTx/>
              <a:latin typeface="Bodoni MT Condensed" pitchFamily="18" charset="0"/>
              <a:ea typeface="+mj-ea"/>
              <a:cs typeface="+mj-cs"/>
            </a:endParaRPr>
          </a:p>
        </p:txBody>
      </p:sp>
      <p:pic>
        <p:nvPicPr>
          <p:cNvPr id="7" name="Carl Orff - Carmina Buran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1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 rot="1645782">
            <a:off x="4493481" y="844659"/>
            <a:ext cx="3971924" cy="1248750"/>
          </a:xfrm>
        </p:spPr>
        <p:txBody>
          <a:bodyPr/>
          <a:lstStyle/>
          <a:p>
            <a:r>
              <a:rPr lang="es-AR" dirty="0" smtClean="0"/>
              <a:t>TIPOS DE VIRUS </a:t>
            </a:r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642910" y="1428736"/>
            <a:ext cx="3243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Según su propagación </a:t>
            </a:r>
            <a:endParaRPr lang="es-AR" sz="2400" dirty="0" smtClean="0">
              <a:solidFill>
                <a:srgbClr val="FF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214414" y="2928934"/>
            <a:ext cx="64294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Aquellos que infectan archivos</a:t>
            </a:r>
          </a:p>
          <a:p>
            <a:endParaRPr lang="es-ES" sz="2400" dirty="0" smtClean="0">
              <a:solidFill>
                <a:srgbClr val="FF0000"/>
              </a:solidFill>
            </a:endParaRPr>
          </a:p>
          <a:p>
            <a:pPr marL="1789113">
              <a:buFont typeface="Arial" pitchFamily="34" charset="0"/>
              <a:buChar char="•"/>
            </a:pPr>
            <a:r>
              <a:rPr lang="es-ES" sz="2400" dirty="0" smtClean="0">
                <a:solidFill>
                  <a:srgbClr val="FF0000"/>
                </a:solidFill>
              </a:rPr>
              <a:t> Virus de acción directa.</a:t>
            </a:r>
          </a:p>
          <a:p>
            <a:pPr marL="1789113">
              <a:buFont typeface="Arial" pitchFamily="34" charset="0"/>
              <a:buChar char="•"/>
            </a:pPr>
            <a:r>
              <a:rPr lang="es-ES" sz="2400" dirty="0" smtClean="0">
                <a:solidFill>
                  <a:srgbClr val="FF0000"/>
                </a:solidFill>
              </a:rPr>
              <a:t>Virus residentes</a:t>
            </a:r>
          </a:p>
          <a:p>
            <a:pPr marL="1789113">
              <a:buFont typeface="Arial" pitchFamily="34" charset="0"/>
              <a:buChar char="•"/>
            </a:pPr>
            <a:r>
              <a:rPr lang="es-ES" sz="2400" dirty="0" smtClean="0">
                <a:solidFill>
                  <a:srgbClr val="FF0000"/>
                </a:solidFill>
              </a:rPr>
              <a:t>virus de </a:t>
            </a:r>
            <a:r>
              <a:rPr lang="es-ES" sz="2400" dirty="0" err="1" smtClean="0">
                <a:solidFill>
                  <a:srgbClr val="FF0000"/>
                </a:solidFill>
              </a:rPr>
              <a:t>boot</a:t>
            </a:r>
            <a:endParaRPr lang="es-ES" sz="24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s-ES" sz="2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s-ES" sz="2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s-ES" sz="2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s-ES" sz="2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s-ES" sz="2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s-AR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1643050"/>
            <a:ext cx="9144000" cy="317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En función de su comportamiento</a:t>
            </a:r>
          </a:p>
          <a:p>
            <a:pPr marL="1789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s-A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1789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Virus uniformes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1789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Virus encriptados</a:t>
            </a:r>
            <a:endParaRPr kumimoji="0" lang="es-A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1789113" marR="0" lvl="1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Encriptaci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fija</a:t>
            </a:r>
            <a:endParaRPr kumimoji="0" lang="es-A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1789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Virus oligom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rficos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1789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Virus polim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rficos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1789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Virus metam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rficos 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1789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Sobre-escritura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1789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Stealth o silencioso</a:t>
            </a:r>
            <a:endParaRPr kumimoji="0" lang="es-A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071546"/>
            <a:ext cx="2759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Seg</a:t>
            </a:r>
            <a:r>
              <a:rPr lang="es-ES" b="1" dirty="0" smtClean="0">
                <a:solidFill>
                  <a:schemeClr val="bg1"/>
                </a:solidFill>
                <a:latin typeface="Cambria"/>
                <a:ea typeface="Times New Roman" pitchFamily="18" charset="0"/>
                <a:cs typeface="Times New Roman" pitchFamily="18" charset="0"/>
              </a:rPr>
              <a:t>ú</a:t>
            </a:r>
            <a:r>
              <a:rPr lang="es-ES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su comportamiento</a:t>
            </a:r>
            <a:endParaRPr lang="es-ES" b="1" dirty="0" smtClean="0">
              <a:solidFill>
                <a:schemeClr val="bg1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s-AR" dirty="0" smtClean="0"/>
              <a:t>Virus informático </a:t>
            </a:r>
            <a:endParaRPr lang="es-AR" dirty="0"/>
          </a:p>
        </p:txBody>
      </p:sp>
      <p:sp>
        <p:nvSpPr>
          <p:cNvPr id="3" name="2 Rectángulo"/>
          <p:cNvSpPr/>
          <p:nvPr/>
        </p:nvSpPr>
        <p:spPr>
          <a:xfrm>
            <a:off x="0" y="264318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Profeso: Romina </a:t>
            </a:r>
            <a:r>
              <a:rPr lang="es-ES" sz="3600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Iragorre</a:t>
            </a:r>
            <a:r>
              <a:rPr lang="es-ES" sz="36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 </a:t>
            </a:r>
          </a:p>
          <a:p>
            <a:pPr algn="ctr"/>
            <a:r>
              <a:rPr lang="es-ES" sz="36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Curso: 1º del Polimodal</a:t>
            </a:r>
          </a:p>
          <a:p>
            <a:pPr algn="ctr"/>
            <a:r>
              <a:rPr lang="es-ES" sz="36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Colegio: Tomas </a:t>
            </a:r>
            <a:r>
              <a:rPr lang="es-ES" sz="3600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Alva</a:t>
            </a:r>
            <a:r>
              <a:rPr lang="es-ES" sz="36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 Edison  </a:t>
            </a:r>
          </a:p>
          <a:p>
            <a:pPr algn="ctr"/>
            <a:endParaRPr lang="es-ES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</a:endParaRPr>
          </a:p>
          <a:p>
            <a:pPr algn="ctr"/>
            <a:endParaRPr lang="es-ES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2500298" y="3071810"/>
            <a:ext cx="5500726" cy="1143000"/>
          </a:xfrm>
        </p:spPr>
        <p:txBody>
          <a:bodyPr>
            <a:noAutofit/>
          </a:bodyPr>
          <a:lstStyle/>
          <a:p>
            <a:r>
              <a:rPr lang="es-AR" sz="9600" dirty="0" smtClean="0">
                <a:effectLst>
                  <a:glow rad="228600">
                    <a:srgbClr val="FF0000">
                      <a:alpha val="40000"/>
                    </a:srgbClr>
                  </a:glow>
                </a:effectLst>
                <a:latin typeface="Bodoni MT Condensed" pitchFamily="18" charset="0"/>
              </a:rPr>
              <a:t>Presenta</a:t>
            </a:r>
            <a:endParaRPr lang="es-AR" sz="9600" dirty="0">
              <a:effectLst>
                <a:glow rad="228600">
                  <a:srgbClr val="FF0000">
                    <a:alpha val="40000"/>
                  </a:srgbClr>
                </a:glow>
              </a:effectLst>
              <a:latin typeface="Bodoni MT Condensed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Documents and Settings\Administrador\Mis documentos\Mis imágenes\matri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143372" cy="4143372"/>
          </a:xfrm>
          <a:prstGeom prst="rect">
            <a:avLst/>
          </a:prstGeom>
          <a:noFill/>
        </p:spPr>
      </p:pic>
      <p:pic>
        <p:nvPicPr>
          <p:cNvPr id="17" name="Picture 2" descr="C:\Documents and Settings\Administrador\Mis documentos\Mis imágenes\matri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72"/>
            <a:ext cx="5000628" cy="5000628"/>
          </a:xfrm>
          <a:prstGeom prst="rect">
            <a:avLst/>
          </a:prstGeom>
          <a:noFill/>
        </p:spPr>
      </p:pic>
      <p:pic>
        <p:nvPicPr>
          <p:cNvPr id="18" name="Picture 2" descr="C:\Documents and Settings\Administrador\Mis documentos\Mis imágenes\matri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0"/>
            <a:ext cx="5000628" cy="5000628"/>
          </a:xfrm>
          <a:prstGeom prst="rect">
            <a:avLst/>
          </a:prstGeom>
          <a:noFill/>
        </p:spPr>
      </p:pic>
      <p:pic>
        <p:nvPicPr>
          <p:cNvPr id="95" name="Picture 2" descr="C:\Documents and Settings\Administrador\Mis documentos\Mis imágenes\matri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857372"/>
            <a:ext cx="5000628" cy="500062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 rot="19695180">
            <a:off x="155843" y="1886012"/>
            <a:ext cx="7982764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AR" sz="9000" dirty="0" smtClean="0">
                <a:ln w="11430"/>
                <a:solidFill>
                  <a:srgbClr val="FF0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razy Killer" pitchFamily="2" charset="0"/>
              </a:rPr>
              <a:t>Virus </a:t>
            </a:r>
            <a:r>
              <a:rPr lang="es-AR" sz="9000" dirty="0" err="1" smtClean="0">
                <a:ln w="11430"/>
                <a:solidFill>
                  <a:srgbClr val="FF0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razy Killer" pitchFamily="2" charset="0"/>
              </a:rPr>
              <a:t>informAtico</a:t>
            </a:r>
            <a:r>
              <a:rPr lang="es-AR" sz="9000" dirty="0" smtClean="0">
                <a:ln w="11430"/>
                <a:solidFill>
                  <a:srgbClr val="FF0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razy Killer" pitchFamily="2" charset="0"/>
              </a:rPr>
              <a:t> </a:t>
            </a:r>
            <a:endParaRPr lang="es-AR" sz="9000" dirty="0">
              <a:ln w="11430"/>
              <a:solidFill>
                <a:srgbClr val="FF000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razy Killer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731336">
            <a:off x="397880" y="1247176"/>
            <a:ext cx="7239000" cy="1143000"/>
          </a:xfrm>
        </p:spPr>
        <p:txBody>
          <a:bodyPr/>
          <a:lstStyle/>
          <a:p>
            <a:r>
              <a:rPr lang="es-AR" dirty="0" smtClean="0"/>
              <a:t>Virus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0716307">
            <a:off x="1064431" y="1405961"/>
            <a:ext cx="7885755" cy="1525243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Es un tipo o clase de programa o software</a:t>
            </a:r>
            <a:endParaRPr lang="es-AR" dirty="0"/>
          </a:p>
        </p:txBody>
      </p:sp>
      <p:pic>
        <p:nvPicPr>
          <p:cNvPr id="1026" name="Picture 2" descr="C:\Documents and Settings\Administrador\Mis documentos\Mis imágenes\bangil_illus_viru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357562"/>
            <a:ext cx="2409877" cy="23542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1143000"/>
          </a:xfrm>
        </p:spPr>
        <p:txBody>
          <a:bodyPr/>
          <a:lstStyle/>
          <a:p>
            <a:r>
              <a:rPr lang="es-AR" dirty="0" smtClean="0"/>
              <a:t>Funcionamiento </a:t>
            </a:r>
            <a:endParaRPr lang="es-AR" dirty="0"/>
          </a:p>
        </p:txBody>
      </p:sp>
      <p:grpSp>
        <p:nvGrpSpPr>
          <p:cNvPr id="11" name="10 Grupo"/>
          <p:cNvGrpSpPr/>
          <p:nvPr/>
        </p:nvGrpSpPr>
        <p:grpSpPr>
          <a:xfrm>
            <a:off x="285720" y="1000108"/>
            <a:ext cx="7643866" cy="4003917"/>
            <a:chOff x="428596" y="2214554"/>
            <a:chExt cx="7643866" cy="4003917"/>
          </a:xfrm>
        </p:grpSpPr>
        <p:sp>
          <p:nvSpPr>
            <p:cNvPr id="4" name="3 CuadroTexto"/>
            <p:cNvSpPr txBox="1"/>
            <p:nvPr/>
          </p:nvSpPr>
          <p:spPr>
            <a:xfrm>
              <a:off x="428596" y="2214554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bg1"/>
                  </a:solidFill>
                </a:rPr>
                <a:t>Virus</a:t>
              </a:r>
              <a:endParaRPr lang="es-AR" dirty="0">
                <a:solidFill>
                  <a:schemeClr val="bg1"/>
                </a:solidFill>
              </a:endParaRPr>
            </a:p>
          </p:txBody>
        </p:sp>
        <p:cxnSp>
          <p:nvCxnSpPr>
            <p:cNvPr id="6" name="5 Conector recto"/>
            <p:cNvCxnSpPr>
              <a:stCxn id="4" idx="3"/>
              <a:endCxn id="9" idx="1"/>
            </p:cNvCxnSpPr>
            <p:nvPr/>
          </p:nvCxnSpPr>
          <p:spPr>
            <a:xfrm>
              <a:off x="1285852" y="2399220"/>
              <a:ext cx="2071702" cy="34960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8 CuadroTexto"/>
            <p:cNvSpPr txBox="1"/>
            <p:nvPr/>
          </p:nvSpPr>
          <p:spPr>
            <a:xfrm>
              <a:off x="3357554" y="5572140"/>
              <a:ext cx="15716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bg1"/>
                  </a:solidFill>
                </a:rPr>
                <a:t>Programa o Archivo</a:t>
              </a:r>
              <a:endParaRPr lang="es-AR" dirty="0">
                <a:solidFill>
                  <a:schemeClr val="bg1"/>
                </a:solidFill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857224" y="3929066"/>
              <a:ext cx="16430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bg1"/>
                  </a:solidFill>
                </a:rPr>
                <a:t>Se adjunta a </a:t>
              </a:r>
              <a:endParaRPr lang="es-AR" dirty="0">
                <a:solidFill>
                  <a:schemeClr val="bg1"/>
                </a:solidFill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5286380" y="4071942"/>
              <a:ext cx="2786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bg1"/>
                  </a:solidFill>
                </a:rPr>
                <a:t>Propaga al sistema </a:t>
              </a:r>
              <a:endParaRPr lang="es-AR" dirty="0">
                <a:solidFill>
                  <a:schemeClr val="bg1"/>
                </a:solidFill>
              </a:endParaRPr>
            </a:p>
          </p:txBody>
        </p:sp>
        <p:cxnSp>
          <p:nvCxnSpPr>
            <p:cNvPr id="25" name="24 Conector recto"/>
            <p:cNvCxnSpPr>
              <a:stCxn id="23" idx="1"/>
              <a:endCxn id="9" idx="3"/>
            </p:cNvCxnSpPr>
            <p:nvPr/>
          </p:nvCxnSpPr>
          <p:spPr>
            <a:xfrm rot="10800000" flipV="1">
              <a:off x="4929190" y="4256608"/>
              <a:ext cx="357190" cy="16386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36 CuadroTexto"/>
            <p:cNvSpPr txBox="1"/>
            <p:nvPr/>
          </p:nvSpPr>
          <p:spPr>
            <a:xfrm>
              <a:off x="4714876" y="4857760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bg1"/>
                  </a:solidFill>
                </a:rPr>
                <a:t>Se</a:t>
              </a:r>
              <a:endParaRPr lang="es-AR" dirty="0">
                <a:solidFill>
                  <a:schemeClr val="bg1"/>
                </a:solidFill>
              </a:endParaRPr>
            </a:p>
          </p:txBody>
        </p:sp>
      </p:grpSp>
      <p:pic>
        <p:nvPicPr>
          <p:cNvPr id="2050" name="Picture 2" descr="C:\Documents and Settings\Administrador\Mis documentos\Mis imágenes\virusa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73812">
            <a:off x="5710916" y="425355"/>
            <a:ext cx="3143250" cy="2381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 rot="20801885">
            <a:off x="4779282" y="96031"/>
            <a:ext cx="5319414" cy="1180134"/>
          </a:xfrm>
        </p:spPr>
        <p:txBody>
          <a:bodyPr/>
          <a:lstStyle/>
          <a:p>
            <a:r>
              <a:rPr lang="es-AR" dirty="0" smtClean="0"/>
              <a:t>El Contagio</a:t>
            </a:r>
            <a:endParaRPr lang="es-AR" dirty="0"/>
          </a:p>
        </p:txBody>
      </p:sp>
      <p:grpSp>
        <p:nvGrpSpPr>
          <p:cNvPr id="38" name="37 Grupo"/>
          <p:cNvGrpSpPr/>
          <p:nvPr/>
        </p:nvGrpSpPr>
        <p:grpSpPr>
          <a:xfrm>
            <a:off x="0" y="1785926"/>
            <a:ext cx="8643966" cy="3066470"/>
            <a:chOff x="0" y="2928934"/>
            <a:chExt cx="8643966" cy="3066470"/>
          </a:xfrm>
        </p:grpSpPr>
        <p:grpSp>
          <p:nvGrpSpPr>
            <p:cNvPr id="37" name="36 Grupo"/>
            <p:cNvGrpSpPr/>
            <p:nvPr/>
          </p:nvGrpSpPr>
          <p:grpSpPr>
            <a:xfrm>
              <a:off x="0" y="2928934"/>
              <a:ext cx="7143768" cy="2604805"/>
              <a:chOff x="0" y="2928934"/>
              <a:chExt cx="7143768" cy="2604805"/>
            </a:xfrm>
          </p:grpSpPr>
          <p:sp>
            <p:nvSpPr>
              <p:cNvPr id="6" name="5 CuadroTexto"/>
              <p:cNvSpPr txBox="1"/>
              <p:nvPr/>
            </p:nvSpPr>
            <p:spPr>
              <a:xfrm>
                <a:off x="0" y="2928934"/>
                <a:ext cx="8572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solidFill>
                      <a:srgbClr val="FF0000"/>
                    </a:solidFill>
                  </a:rPr>
                  <a:t>Virus </a:t>
                </a:r>
                <a:endParaRPr lang="es-AR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8" name="7 Conector recto"/>
              <p:cNvCxnSpPr>
                <a:stCxn id="6" idx="3"/>
                <a:endCxn id="10" idx="0"/>
              </p:cNvCxnSpPr>
              <p:nvPr/>
            </p:nvCxnSpPr>
            <p:spPr>
              <a:xfrm>
                <a:off x="857224" y="3113600"/>
                <a:ext cx="642942" cy="152984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9 CuadroTexto"/>
              <p:cNvSpPr txBox="1"/>
              <p:nvPr/>
            </p:nvSpPr>
            <p:spPr>
              <a:xfrm>
                <a:off x="357158" y="4643446"/>
                <a:ext cx="22860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solidFill>
                      <a:srgbClr val="FF0000"/>
                    </a:solidFill>
                  </a:rPr>
                  <a:t>Ejecución  en la  memoria</a:t>
                </a:r>
                <a:endParaRPr lang="es-AR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4" name="13 Conector recto"/>
              <p:cNvCxnSpPr>
                <a:stCxn id="10" idx="0"/>
                <a:endCxn id="15" idx="1"/>
              </p:cNvCxnSpPr>
              <p:nvPr/>
            </p:nvCxnSpPr>
            <p:spPr>
              <a:xfrm rot="5400000" flipH="1" flipV="1">
                <a:off x="1663937" y="3949961"/>
                <a:ext cx="529714" cy="85725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14 CuadroTexto"/>
              <p:cNvSpPr txBox="1"/>
              <p:nvPr/>
            </p:nvSpPr>
            <p:spPr>
              <a:xfrm>
                <a:off x="2357422" y="3929066"/>
                <a:ext cx="22145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solidFill>
                      <a:srgbClr val="FF0000"/>
                    </a:solidFill>
                  </a:rPr>
                  <a:t>Vías de infección </a:t>
                </a:r>
                <a:endParaRPr lang="es-AR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1" name="20 Conector recto"/>
              <p:cNvCxnSpPr>
                <a:stCxn id="15" idx="3"/>
                <a:endCxn id="31" idx="1"/>
              </p:cNvCxnSpPr>
              <p:nvPr/>
            </p:nvCxnSpPr>
            <p:spPr>
              <a:xfrm>
                <a:off x="4572000" y="4113732"/>
                <a:ext cx="1285884" cy="142000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22 Conector recto"/>
              <p:cNvCxnSpPr>
                <a:stCxn id="15" idx="3"/>
                <a:endCxn id="28" idx="1"/>
              </p:cNvCxnSpPr>
              <p:nvPr/>
            </p:nvCxnSpPr>
            <p:spPr>
              <a:xfrm>
                <a:off x="4572000" y="4113732"/>
                <a:ext cx="2143140" cy="28137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24 Conector recto"/>
              <p:cNvCxnSpPr>
                <a:stCxn id="15" idx="3"/>
                <a:endCxn id="26" idx="1"/>
              </p:cNvCxnSpPr>
              <p:nvPr/>
            </p:nvCxnSpPr>
            <p:spPr>
              <a:xfrm flipV="1">
                <a:off x="4572000" y="3470790"/>
                <a:ext cx="1285884" cy="6429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25 CuadroTexto"/>
              <p:cNvSpPr txBox="1"/>
              <p:nvPr/>
            </p:nvSpPr>
            <p:spPr>
              <a:xfrm>
                <a:off x="5857884" y="3286124"/>
                <a:ext cx="12858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solidFill>
                      <a:srgbClr val="FF0000"/>
                    </a:solidFill>
                  </a:rPr>
                  <a:t>Disquetes </a:t>
                </a:r>
                <a:endParaRPr lang="es-AR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8" name="27 CuadroTexto"/>
            <p:cNvSpPr txBox="1"/>
            <p:nvPr/>
          </p:nvSpPr>
          <p:spPr>
            <a:xfrm>
              <a:off x="6715140" y="4071942"/>
              <a:ext cx="1928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rgbClr val="FF0000"/>
                  </a:solidFill>
                </a:rPr>
                <a:t>Redes de Ordenadores  </a:t>
              </a:r>
              <a:endParaRPr lang="es-AR" dirty="0">
                <a:solidFill>
                  <a:srgbClr val="FF0000"/>
                </a:solidFill>
              </a:endParaRPr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5857884" y="5072074"/>
              <a:ext cx="27860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rgbClr val="FF0000"/>
                  </a:solidFill>
                </a:rPr>
                <a:t>Cualquier medio de transmisión de información </a:t>
              </a:r>
              <a:endParaRPr lang="es-AR" dirty="0">
                <a:solidFill>
                  <a:srgbClr val="FF0000"/>
                </a:solidFill>
              </a:endParaRPr>
            </a:p>
          </p:txBody>
        </p:sp>
      </p:grpSp>
      <p:pic>
        <p:nvPicPr>
          <p:cNvPr id="3075" name="Picture 3" descr="C:\Documents and Settings\Administrador\Mis documentos\Mis imágenes\untitle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26792">
            <a:off x="1628427" y="271136"/>
            <a:ext cx="1957551" cy="195755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istrador\Mis documentos\Mis imágenes\virus-informatic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82598">
            <a:off x="7003963" y="856336"/>
            <a:ext cx="1569041" cy="1581695"/>
          </a:xfrm>
          <a:prstGeom prst="rect">
            <a:avLst/>
          </a:prstGeom>
          <a:noFill/>
        </p:spPr>
      </p:pic>
      <p:grpSp>
        <p:nvGrpSpPr>
          <p:cNvPr id="25" name="24 Grupo"/>
          <p:cNvGrpSpPr/>
          <p:nvPr/>
        </p:nvGrpSpPr>
        <p:grpSpPr>
          <a:xfrm>
            <a:off x="285720" y="2428868"/>
            <a:ext cx="8072462" cy="2226720"/>
            <a:chOff x="4857784" y="-1184798"/>
            <a:chExt cx="8072462" cy="2226720"/>
          </a:xfrm>
        </p:grpSpPr>
        <p:sp>
          <p:nvSpPr>
            <p:cNvPr id="13" name="12 CuadroTexto"/>
            <p:cNvSpPr txBox="1"/>
            <p:nvPr/>
          </p:nvSpPr>
          <p:spPr>
            <a:xfrm>
              <a:off x="5143504" y="-1184798"/>
              <a:ext cx="10715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bg1"/>
                  </a:solidFill>
                </a:rPr>
                <a:t>Virus </a:t>
              </a:r>
              <a:endParaRPr lang="es-AR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13 Forma"/>
            <p:cNvCxnSpPr>
              <a:stCxn id="13" idx="3"/>
              <a:endCxn id="16" idx="0"/>
            </p:cNvCxnSpPr>
            <p:nvPr/>
          </p:nvCxnSpPr>
          <p:spPr>
            <a:xfrm>
              <a:off x="6215042" y="-1000132"/>
              <a:ext cx="714428" cy="167272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15 CuadroTexto"/>
            <p:cNvSpPr txBox="1"/>
            <p:nvPr/>
          </p:nvSpPr>
          <p:spPr>
            <a:xfrm>
              <a:off x="4857784" y="672590"/>
              <a:ext cx="4143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bg1"/>
                  </a:solidFill>
                </a:rPr>
                <a:t>Una Copia(de si mismo) en sistema  </a:t>
              </a:r>
              <a:endParaRPr lang="es-AR" dirty="0">
                <a:solidFill>
                  <a:schemeClr val="bg1"/>
                </a:solidFill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6929422" y="-184666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bg1"/>
                  </a:solidFill>
                </a:rPr>
                <a:t>Realiza </a:t>
              </a:r>
              <a:endParaRPr lang="es-AR" dirty="0">
                <a:solidFill>
                  <a:schemeClr val="bg1"/>
                </a:solidFill>
              </a:endParaRPr>
            </a:p>
          </p:txBody>
        </p:sp>
        <p:cxnSp>
          <p:nvCxnSpPr>
            <p:cNvPr id="19" name="18 Conector recto"/>
            <p:cNvCxnSpPr>
              <a:stCxn id="16" idx="3"/>
              <a:endCxn id="23" idx="1"/>
            </p:cNvCxnSpPr>
            <p:nvPr/>
          </p:nvCxnSpPr>
          <p:spPr>
            <a:xfrm flipV="1">
              <a:off x="9001156" y="285752"/>
              <a:ext cx="500066" cy="571504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CuadroTexto"/>
            <p:cNvSpPr txBox="1"/>
            <p:nvPr/>
          </p:nvSpPr>
          <p:spPr>
            <a:xfrm>
              <a:off x="9501222" y="101086"/>
              <a:ext cx="3429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bg1"/>
                  </a:solidFill>
                </a:rPr>
                <a:t>Propagación y activación </a:t>
              </a:r>
              <a:endParaRPr lang="es-AR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1 Título"/>
          <p:cNvSpPr txBox="1">
            <a:spLocks/>
          </p:cNvSpPr>
          <p:nvPr/>
        </p:nvSpPr>
        <p:spPr>
          <a:xfrm>
            <a:off x="2071670" y="0"/>
            <a:ext cx="4529554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La replicación</a:t>
            </a:r>
            <a:endParaRPr kumimoji="0" lang="es-AR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0" y="100010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Virus Activo</a:t>
            </a:r>
            <a:endParaRPr lang="es-AR" dirty="0">
              <a:solidFill>
                <a:srgbClr val="FF0000"/>
              </a:solidFill>
            </a:endParaRPr>
          </a:p>
        </p:txBody>
      </p:sp>
      <p:cxnSp>
        <p:nvCxnSpPr>
          <p:cNvPr id="11" name="10 Conector recto"/>
          <p:cNvCxnSpPr>
            <a:stCxn id="10" idx="3"/>
            <a:endCxn id="14" idx="0"/>
          </p:cNvCxnSpPr>
          <p:nvPr/>
        </p:nvCxnSpPr>
        <p:spPr>
          <a:xfrm flipH="1">
            <a:off x="1178727" y="1184774"/>
            <a:ext cx="464347" cy="21013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0" y="3286124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Al sistema y control del mismo </a:t>
            </a:r>
            <a:endParaRPr lang="es-AR" dirty="0">
              <a:solidFill>
                <a:srgbClr val="FF000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500166" y="192880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Propagación</a:t>
            </a:r>
            <a:endParaRPr lang="es-AR" dirty="0">
              <a:solidFill>
                <a:srgbClr val="FF0000"/>
              </a:solidFill>
            </a:endParaRPr>
          </a:p>
        </p:txBody>
      </p:sp>
      <p:cxnSp>
        <p:nvCxnSpPr>
          <p:cNvPr id="16" name="15 Conector recto"/>
          <p:cNvCxnSpPr>
            <a:stCxn id="14" idx="3"/>
            <a:endCxn id="18" idx="1"/>
          </p:cNvCxnSpPr>
          <p:nvPr/>
        </p:nvCxnSpPr>
        <p:spPr>
          <a:xfrm>
            <a:off x="2357454" y="3609290"/>
            <a:ext cx="3929058" cy="500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6286512" y="3786190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Actividades no deseadas </a:t>
            </a:r>
            <a:endParaRPr lang="es-AR" dirty="0">
              <a:solidFill>
                <a:srgbClr val="FF0000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357554" y="414338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Desarrollo de</a:t>
            </a:r>
            <a:endParaRPr lang="es-AR" dirty="0">
              <a:solidFill>
                <a:srgbClr val="FF0000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786182" y="2928934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Funcionamiento normal </a:t>
            </a:r>
            <a:endParaRPr lang="es-AR" dirty="0">
              <a:solidFill>
                <a:srgbClr val="FF0000"/>
              </a:solidFill>
            </a:endParaRPr>
          </a:p>
        </p:txBody>
      </p:sp>
      <p:cxnSp>
        <p:nvCxnSpPr>
          <p:cNvPr id="22" name="21 Conector recto"/>
          <p:cNvCxnSpPr>
            <a:stCxn id="14" idx="3"/>
            <a:endCxn id="21" idx="1"/>
          </p:cNvCxnSpPr>
          <p:nvPr/>
        </p:nvCxnSpPr>
        <p:spPr>
          <a:xfrm flipV="1">
            <a:off x="2357454" y="3252100"/>
            <a:ext cx="1428728" cy="3571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1 Título"/>
          <p:cNvSpPr txBox="1">
            <a:spLocks/>
          </p:cNvSpPr>
          <p:nvPr/>
        </p:nvSpPr>
        <p:spPr>
          <a:xfrm rot="1575110">
            <a:off x="4968824" y="855693"/>
            <a:ext cx="4135671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El virus activo</a:t>
            </a:r>
            <a:endParaRPr kumimoji="0" lang="es-AR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0353867">
            <a:off x="5390610" y="928557"/>
            <a:ext cx="3029278" cy="1143000"/>
          </a:xfrm>
        </p:spPr>
        <p:txBody>
          <a:bodyPr/>
          <a:lstStyle/>
          <a:p>
            <a:pPr>
              <a:tabLst>
                <a:tab pos="3494088" algn="l"/>
              </a:tabLst>
            </a:pPr>
            <a:r>
              <a:rPr lang="es-ES" dirty="0" smtClean="0"/>
              <a:t>El ataque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1083697">
            <a:off x="-59177" y="3105587"/>
            <a:ext cx="9144000" cy="10715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2000" dirty="0" smtClean="0">
                <a:solidFill>
                  <a:schemeClr val="bg1"/>
                </a:solidFill>
              </a:rPr>
              <a:t>Mientras que se van copiando en otros programas el virus comprueba ciertas condiciones si estas cumplen el virus produce el daño con la consiguiente pérdida de información.</a:t>
            </a:r>
            <a:endParaRPr lang="es-A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583</TotalTime>
  <Words>174</Words>
  <Application>Microsoft Office PowerPoint</Application>
  <PresentationFormat>Presentación en pantalla (4:3)</PresentationFormat>
  <Paragraphs>60</Paragraphs>
  <Slides>12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Opulento</vt:lpstr>
      <vt:lpstr>Victor Astroga</vt:lpstr>
      <vt:lpstr>Presenta</vt:lpstr>
      <vt:lpstr>Diapositiva 3</vt:lpstr>
      <vt:lpstr>Virus </vt:lpstr>
      <vt:lpstr>Funcionamiento </vt:lpstr>
      <vt:lpstr>El Contagio</vt:lpstr>
      <vt:lpstr>Diapositiva 7</vt:lpstr>
      <vt:lpstr>Diapositiva 8</vt:lpstr>
      <vt:lpstr>El ataque</vt:lpstr>
      <vt:lpstr>TIPOS DE VIRUS </vt:lpstr>
      <vt:lpstr>Diapositiva 11</vt:lpstr>
      <vt:lpstr>Virus informático 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Colossus User</dc:creator>
  <cp:lastModifiedBy>Colossus User</cp:lastModifiedBy>
  <cp:revision>47</cp:revision>
  <dcterms:created xsi:type="dcterms:W3CDTF">2010-10-08T04:26:05Z</dcterms:created>
  <dcterms:modified xsi:type="dcterms:W3CDTF">2010-10-26T11:53:19Z</dcterms:modified>
</cp:coreProperties>
</file>