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73" r:id="rId2"/>
    <p:sldId id="274" r:id="rId3"/>
    <p:sldId id="257" r:id="rId4"/>
    <p:sldId id="268" r:id="rId5"/>
    <p:sldId id="277" r:id="rId6"/>
    <p:sldId id="265" r:id="rId7"/>
    <p:sldId id="259" r:id="rId8"/>
    <p:sldId id="258" r:id="rId9"/>
    <p:sldId id="275" r:id="rId10"/>
    <p:sldId id="269" r:id="rId11"/>
    <p:sldId id="272" r:id="rId12"/>
    <p:sldId id="270" r:id="rId13"/>
    <p:sldId id="271" r:id="rId14"/>
    <p:sldId id="261" r:id="rId15"/>
    <p:sldId id="276" r:id="rId16"/>
    <p:sldId id="266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C2868-E385-49A8-BCE5-DF14EEBCB7AB}" type="datetimeFigureOut">
              <a:rPr lang="es-ES" smtClean="0"/>
              <a:pPr/>
              <a:t>27/01/2011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28A9F-16AF-4E25-AF29-0EF3B127C27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28A9F-16AF-4E25-AF29-0EF3B127C274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28A9F-16AF-4E25-AF29-0EF3B127C274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28A9F-16AF-4E25-AF29-0EF3B127C274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202163-BC8A-4600-9EA5-CA6C27C03B86}" type="datetimeFigureOut">
              <a:rPr lang="es-ES" smtClean="0"/>
              <a:pPr/>
              <a:t>27/01/2011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FC5399-2FA2-4F24-8F93-BF1A8A2ADCA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202163-BC8A-4600-9EA5-CA6C27C03B86}" type="datetimeFigureOut">
              <a:rPr lang="es-ES" smtClean="0"/>
              <a:pPr/>
              <a:t>27/01/2011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C5399-2FA2-4F24-8F93-BF1A8A2ADCA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202163-BC8A-4600-9EA5-CA6C27C03B86}" type="datetimeFigureOut">
              <a:rPr lang="es-ES" smtClean="0"/>
              <a:pPr/>
              <a:t>27/01/2011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C5399-2FA2-4F24-8F93-BF1A8A2ADCA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202163-BC8A-4600-9EA5-CA6C27C03B86}" type="datetimeFigureOut">
              <a:rPr lang="es-ES" smtClean="0"/>
              <a:pPr/>
              <a:t>27/01/2011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C5399-2FA2-4F24-8F93-BF1A8A2ADCA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202163-BC8A-4600-9EA5-CA6C27C03B86}" type="datetimeFigureOut">
              <a:rPr lang="es-ES" smtClean="0"/>
              <a:pPr/>
              <a:t>27/01/2011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C5399-2FA2-4F24-8F93-BF1A8A2ADCA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202163-BC8A-4600-9EA5-CA6C27C03B86}" type="datetimeFigureOut">
              <a:rPr lang="es-ES" smtClean="0"/>
              <a:pPr/>
              <a:t>27/01/2011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C5399-2FA2-4F24-8F93-BF1A8A2ADCA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202163-BC8A-4600-9EA5-CA6C27C03B86}" type="datetimeFigureOut">
              <a:rPr lang="es-ES" smtClean="0"/>
              <a:pPr/>
              <a:t>27/01/2011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C5399-2FA2-4F24-8F93-BF1A8A2ADCA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202163-BC8A-4600-9EA5-CA6C27C03B86}" type="datetimeFigureOut">
              <a:rPr lang="es-ES" smtClean="0"/>
              <a:pPr/>
              <a:t>27/01/2011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C5399-2FA2-4F24-8F93-BF1A8A2ADCA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202163-BC8A-4600-9EA5-CA6C27C03B86}" type="datetimeFigureOut">
              <a:rPr lang="es-ES" smtClean="0"/>
              <a:pPr/>
              <a:t>27/01/2011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C5399-2FA2-4F24-8F93-BF1A8A2ADCA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8202163-BC8A-4600-9EA5-CA6C27C03B86}" type="datetimeFigureOut">
              <a:rPr lang="es-ES" smtClean="0"/>
              <a:pPr/>
              <a:t>27/01/2011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C5399-2FA2-4F24-8F93-BF1A8A2ADCA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202163-BC8A-4600-9EA5-CA6C27C03B86}" type="datetimeFigureOut">
              <a:rPr lang="es-ES" smtClean="0"/>
              <a:pPr/>
              <a:t>27/01/2011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FC5399-2FA2-4F24-8F93-BF1A8A2ADCA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8202163-BC8A-4600-9EA5-CA6C27C03B86}" type="datetimeFigureOut">
              <a:rPr lang="es-ES" smtClean="0"/>
              <a:pPr/>
              <a:t>27/01/2011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2FC5399-2FA2-4F24-8F93-BF1A8A2ADCA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DIDACTICS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Deals with the general principles and standards to guide the teaching-learning process toward educational goals.</a:t>
            </a:r>
          </a:p>
          <a:p>
            <a:r>
              <a:rPr lang="en-US" sz="2400" dirty="0" smtClean="0"/>
              <a:t>Studies  the elements common to education in any situation </a:t>
            </a:r>
          </a:p>
          <a:p>
            <a:r>
              <a:rPr lang="en-US" sz="2400" dirty="0" smtClean="0"/>
              <a:t>Provides descriptive models, explanations and interpretations applicable to general education, to any subject and in any stage or educational environment.</a:t>
            </a:r>
          </a:p>
          <a:p>
            <a:r>
              <a:rPr lang="en-US" sz="2400" dirty="0" smtClean="0"/>
              <a:t>Analyzes  the main trends in education.</a:t>
            </a:r>
          </a:p>
          <a:p>
            <a:r>
              <a:rPr lang="en-US" sz="2400" dirty="0" smtClean="0"/>
              <a:t>Applies to any individual no matter the area or subject</a:t>
            </a:r>
          </a:p>
          <a:p>
            <a:pPr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s-ES" sz="24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General Didactics 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s-ES" dirty="0" smtClean="0"/>
              <a:t>    </a:t>
            </a:r>
            <a:r>
              <a:rPr lang="es-ES" dirty="0" err="1" smtClean="0"/>
              <a:t>Studies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methods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teaching</a:t>
            </a:r>
            <a:r>
              <a:rPr lang="es-ES" dirty="0" smtClean="0"/>
              <a:t> a </a:t>
            </a:r>
            <a:r>
              <a:rPr lang="es-ES" dirty="0" err="1" smtClean="0"/>
              <a:t>specific</a:t>
            </a:r>
            <a:r>
              <a:rPr lang="es-ES" dirty="0" smtClean="0"/>
              <a:t>      	</a:t>
            </a:r>
            <a:r>
              <a:rPr lang="es-ES" dirty="0" err="1" smtClean="0"/>
              <a:t>subject</a:t>
            </a:r>
            <a:r>
              <a:rPr lang="es-ES" dirty="0" smtClean="0"/>
              <a:t>. </a:t>
            </a:r>
          </a:p>
          <a:p>
            <a:r>
              <a:rPr lang="en-US" dirty="0" smtClean="0"/>
              <a:t>     It is closer to practice than General 	Didactics.</a:t>
            </a:r>
            <a:br>
              <a:rPr lang="en-US" dirty="0" smtClean="0"/>
            </a:br>
            <a:endParaRPr lang="es-ES" dirty="0" smtClean="0"/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SPECIAL DIDACTICS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student and learning</a:t>
            </a:r>
          </a:p>
          <a:p>
            <a:r>
              <a:rPr lang="en-US" dirty="0" smtClean="0"/>
              <a:t>The teacher and teaching</a:t>
            </a:r>
          </a:p>
          <a:p>
            <a:r>
              <a:rPr lang="en-US" dirty="0" smtClean="0"/>
              <a:t>The subjects and structures</a:t>
            </a:r>
          </a:p>
          <a:p>
            <a:r>
              <a:rPr lang="en-US" dirty="0" smtClean="0"/>
              <a:t>The context for the implementation of the curriculum.</a:t>
            </a:r>
            <a:r>
              <a:rPr lang="es-ES" b="1" dirty="0" smtClean="0"/>
              <a:t> </a:t>
            </a:r>
            <a:endParaRPr lang="en-US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Elements of the </a:t>
            </a:r>
            <a:r>
              <a:rPr lang="en-US" dirty="0" err="1" smtClean="0"/>
              <a:t>Didactive</a:t>
            </a:r>
            <a:r>
              <a:rPr lang="en-US" dirty="0" smtClean="0"/>
              <a:t> Practice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s-ES" b="1" dirty="0" smtClean="0"/>
          </a:p>
          <a:p>
            <a:pPr>
              <a:buNone/>
            </a:pPr>
            <a:r>
              <a:rPr lang="en-US" b="1" dirty="0" smtClean="0"/>
              <a:t>Theoretical</a:t>
            </a:r>
            <a:r>
              <a:rPr lang="es-ES" b="1" dirty="0" smtClean="0"/>
              <a:t> </a:t>
            </a:r>
            <a:r>
              <a:rPr lang="en-US" b="1" dirty="0" smtClean="0"/>
              <a:t>Goal</a:t>
            </a:r>
            <a:r>
              <a:rPr lang="es-ES" b="1" dirty="0" smtClean="0"/>
              <a:t>:  </a:t>
            </a:r>
          </a:p>
          <a:p>
            <a:r>
              <a:rPr lang="es-ES" b="1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n-US" dirty="0" err="1" smtClean="0"/>
              <a:t>adquire</a:t>
            </a:r>
            <a:r>
              <a:rPr lang="en-US" dirty="0" smtClean="0"/>
              <a:t> and enrich</a:t>
            </a:r>
            <a:r>
              <a:rPr lang="es-ES" dirty="0" smtClean="0"/>
              <a:t> </a:t>
            </a:r>
            <a:r>
              <a:rPr lang="en-US" dirty="0" smtClean="0"/>
              <a:t>the knowledge about the teaching learning process (object of study</a:t>
            </a:r>
            <a:r>
              <a:rPr lang="es-ES" dirty="0" smtClean="0"/>
              <a:t>).</a:t>
            </a:r>
          </a:p>
          <a:p>
            <a:r>
              <a:rPr lang="es-ES" dirty="0" err="1" smtClean="0"/>
              <a:t>To</a:t>
            </a:r>
            <a:r>
              <a:rPr lang="es-ES" dirty="0" smtClean="0"/>
              <a:t> describe, </a:t>
            </a:r>
            <a:r>
              <a:rPr lang="es-ES" dirty="0" err="1" smtClean="0"/>
              <a:t>explain</a:t>
            </a:r>
            <a:r>
              <a:rPr lang="es-ES" dirty="0" smtClean="0"/>
              <a:t> and </a:t>
            </a:r>
            <a:r>
              <a:rPr lang="es-ES" dirty="0" err="1" smtClean="0"/>
              <a:t>interpret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teaching</a:t>
            </a:r>
            <a:r>
              <a:rPr lang="es-ES" dirty="0" smtClean="0"/>
              <a:t> </a:t>
            </a:r>
            <a:r>
              <a:rPr lang="es-ES" dirty="0" err="1" smtClean="0"/>
              <a:t>learning</a:t>
            </a:r>
            <a:r>
              <a:rPr lang="es-ES" dirty="0" smtClean="0"/>
              <a:t> </a:t>
            </a:r>
            <a:r>
              <a:rPr lang="es-ES" dirty="0" err="1" smtClean="0"/>
              <a:t>process</a:t>
            </a:r>
            <a:r>
              <a:rPr lang="es-ES" dirty="0" smtClean="0"/>
              <a:t>.</a:t>
            </a:r>
          </a:p>
          <a:p>
            <a:endParaRPr lang="es-ES" b="1" dirty="0" smtClean="0"/>
          </a:p>
          <a:p>
            <a:pPr>
              <a:buNone/>
            </a:pPr>
            <a:r>
              <a:rPr lang="es-ES" b="1" dirty="0" err="1" smtClean="0"/>
              <a:t>Practical</a:t>
            </a:r>
            <a:r>
              <a:rPr lang="es-ES" b="1" dirty="0" smtClean="0"/>
              <a:t>  </a:t>
            </a:r>
            <a:r>
              <a:rPr lang="es-ES" b="1" dirty="0" err="1" smtClean="0"/>
              <a:t>Goal</a:t>
            </a:r>
            <a:r>
              <a:rPr lang="es-ES" b="1" dirty="0" smtClean="0"/>
              <a:t>:</a:t>
            </a:r>
          </a:p>
          <a:p>
            <a:r>
              <a:rPr lang="es-ES" dirty="0" err="1" smtClean="0"/>
              <a:t>Regulate</a:t>
            </a:r>
            <a:r>
              <a:rPr lang="es-ES" dirty="0" smtClean="0"/>
              <a:t> and </a:t>
            </a:r>
            <a:r>
              <a:rPr lang="es-ES" dirty="0" err="1" smtClean="0"/>
              <a:t>direct</a:t>
            </a:r>
            <a:r>
              <a:rPr lang="es-ES" dirty="0" smtClean="0"/>
              <a:t> 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learning</a:t>
            </a:r>
            <a:r>
              <a:rPr lang="es-ES" dirty="0" smtClean="0"/>
              <a:t> </a:t>
            </a:r>
            <a:r>
              <a:rPr lang="es-ES" dirty="0" err="1" smtClean="0"/>
              <a:t>teaching</a:t>
            </a:r>
            <a:r>
              <a:rPr lang="es-ES" dirty="0" smtClean="0"/>
              <a:t> </a:t>
            </a:r>
            <a:r>
              <a:rPr lang="es-ES" dirty="0" err="1" smtClean="0"/>
              <a:t>practice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Elaborate</a:t>
            </a:r>
            <a:r>
              <a:rPr lang="es-ES" dirty="0" smtClean="0"/>
              <a:t> </a:t>
            </a:r>
            <a:r>
              <a:rPr lang="es-ES" dirty="0" err="1" smtClean="0"/>
              <a:t>proposals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action</a:t>
            </a:r>
            <a:r>
              <a:rPr lang="es-ES" dirty="0" smtClean="0"/>
              <a:t> and </a:t>
            </a:r>
            <a:r>
              <a:rPr lang="en-US" dirty="0" err="1" smtClean="0"/>
              <a:t>interventation</a:t>
            </a:r>
            <a:r>
              <a:rPr lang="es-ES" b="1" dirty="0" smtClean="0"/>
              <a:t>.</a:t>
            </a:r>
            <a:endParaRPr lang="en-US" dirty="0" smtClean="0"/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THE GOALS OF DIDACTICS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DIDACTICS</a:t>
            </a:r>
            <a:endParaRPr lang="es-ES" dirty="0"/>
          </a:p>
        </p:txBody>
      </p:sp>
      <p:pic>
        <p:nvPicPr>
          <p:cNvPr id="1026" name="Picture 2" descr="http://knol.google.com/k/-/-/3cb7pzox9c0ci/85qwab/tabli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" y="2060848"/>
            <a:ext cx="8943975" cy="2905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Didactics</a:t>
            </a:r>
            <a:r>
              <a:rPr lang="es-ES" dirty="0" smtClean="0"/>
              <a:t>: </a:t>
            </a:r>
            <a:r>
              <a:rPr lang="es-ES" b="1" dirty="0" err="1" smtClean="0"/>
              <a:t>Science</a:t>
            </a:r>
            <a:endParaRPr lang="es-ES" b="1" dirty="0" smtClean="0"/>
          </a:p>
          <a:p>
            <a:r>
              <a:rPr lang="es-ES" dirty="0" err="1" smtClean="0"/>
              <a:t>Scientific</a:t>
            </a:r>
            <a:r>
              <a:rPr lang="es-ES" dirty="0" smtClean="0"/>
              <a:t> </a:t>
            </a:r>
            <a:r>
              <a:rPr lang="es-ES" dirty="0" err="1" smtClean="0"/>
              <a:t>Location</a:t>
            </a:r>
            <a:r>
              <a:rPr lang="es-ES" dirty="0" smtClean="0"/>
              <a:t>: </a:t>
            </a:r>
            <a:r>
              <a:rPr lang="es-ES" b="1" dirty="0" err="1" smtClean="0"/>
              <a:t>Education</a:t>
            </a:r>
            <a:endParaRPr lang="es-ES" b="1" dirty="0" smtClean="0"/>
          </a:p>
          <a:p>
            <a:r>
              <a:rPr lang="es-ES" dirty="0" err="1" smtClean="0"/>
              <a:t>Objective</a:t>
            </a:r>
            <a:r>
              <a:rPr lang="es-ES" dirty="0" smtClean="0"/>
              <a:t>: </a:t>
            </a:r>
            <a:r>
              <a:rPr lang="es-ES" b="1" dirty="0" err="1" smtClean="0"/>
              <a:t>Study</a:t>
            </a:r>
            <a:r>
              <a:rPr lang="es-ES" b="1" dirty="0" smtClean="0"/>
              <a:t>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teaching</a:t>
            </a:r>
            <a:r>
              <a:rPr lang="es-ES" b="1" dirty="0" smtClean="0"/>
              <a:t> </a:t>
            </a:r>
            <a:r>
              <a:rPr lang="es-ES" b="1" dirty="0" err="1" smtClean="0"/>
              <a:t>learning</a:t>
            </a:r>
            <a:r>
              <a:rPr lang="es-ES" b="1" dirty="0" smtClean="0"/>
              <a:t> </a:t>
            </a:r>
            <a:r>
              <a:rPr lang="es-ES" b="1" dirty="0" err="1" smtClean="0"/>
              <a:t>process</a:t>
            </a:r>
            <a:endParaRPr lang="es-ES" b="1" dirty="0" smtClean="0"/>
          </a:p>
          <a:p>
            <a:pPr>
              <a:buNone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CONCLUSION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err="1" smtClean="0"/>
                        <a:t>Traditional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Didactics</a:t>
                      </a:r>
                      <a:endParaRPr lang="es-ES" dirty="0" smtClean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Modern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Didactics</a:t>
                      </a:r>
                      <a:r>
                        <a:rPr lang="es-ES" dirty="0" smtClean="0"/>
                        <a:t/>
                      </a:r>
                      <a:br>
                        <a:rPr lang="es-ES" dirty="0" smtClean="0"/>
                      </a:b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Whom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to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teach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 STUDENT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Who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learns</a:t>
                      </a:r>
                      <a:endParaRPr lang="es-E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err="1" smtClean="0"/>
                        <a:t>Who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teaches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TEACHER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Whom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does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the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student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learn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with</a:t>
                      </a:r>
                      <a:endParaRPr lang="es-E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err="1" smtClean="0"/>
                        <a:t>Why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teach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OBJECTIVE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Why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does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the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student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learn</a:t>
                      </a:r>
                      <a:endParaRPr lang="es-E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What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to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teach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 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What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does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the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student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learn</a:t>
                      </a:r>
                      <a:endParaRPr lang="es-E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err="1" smtClean="0"/>
                        <a:t>How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to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teach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METHOD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err="1" smtClean="0"/>
                        <a:t>How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does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the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student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learn</a:t>
                      </a:r>
                      <a:endParaRPr lang="es-E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DIDACTICS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r>
              <a:rPr lang="es-ES" sz="4000" dirty="0" smtClean="0"/>
              <a:t>DIDACTICTS IS THE ART AND SCIENCE OF TEACHING</a:t>
            </a:r>
            <a:endParaRPr lang="es-ES" sz="40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EXPLAIN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word is derived from the </a:t>
            </a:r>
            <a:r>
              <a:rPr lang="en-US" dirty="0" err="1" smtClean="0"/>
              <a:t>greek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didaskein</a:t>
            </a:r>
            <a:r>
              <a:rPr lang="en-US" dirty="0" smtClean="0"/>
              <a:t> (to teach) 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tekne</a:t>
            </a:r>
            <a:r>
              <a:rPr lang="en-US" dirty="0" smtClean="0"/>
              <a:t> (art)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concept is both a </a:t>
            </a:r>
            <a:r>
              <a:rPr lang="en-US" b="1" dirty="0" smtClean="0"/>
              <a:t>science</a:t>
            </a:r>
            <a:r>
              <a:rPr lang="en-US" dirty="0" smtClean="0"/>
              <a:t> and an </a:t>
            </a:r>
            <a:r>
              <a:rPr lang="en-US" b="1" dirty="0" smtClean="0"/>
              <a:t>art.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 it involves research and experimentation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it makes use of creativity to adapt to     	  specific  circumstances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Didactics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The branch of pedagogy that deals with: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 the theory of education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The theory of instruction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 how children are brought up by means of the teaching process.</a:t>
            </a:r>
          </a:p>
          <a:p>
            <a:pPr>
              <a:buNone/>
            </a:pPr>
            <a:endParaRPr lang="en-US" dirty="0" smtClean="0"/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DIDACTICS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err="1" smtClean="0"/>
              <a:t>Didactics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discipline </a:t>
            </a:r>
            <a:r>
              <a:rPr lang="es-ES" dirty="0" err="1" smtClean="0"/>
              <a:t>which</a:t>
            </a:r>
            <a:r>
              <a:rPr lang="es-ES" dirty="0" smtClean="0"/>
              <a:t> </a:t>
            </a:r>
            <a:r>
              <a:rPr lang="es-ES" dirty="0" err="1" smtClean="0"/>
              <a:t>studies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relationship</a:t>
            </a:r>
            <a:r>
              <a:rPr lang="es-ES" dirty="0" smtClean="0"/>
              <a:t> </a:t>
            </a:r>
            <a:r>
              <a:rPr lang="es-ES" dirty="0" err="1" smtClean="0"/>
              <a:t>between</a:t>
            </a:r>
            <a:r>
              <a:rPr lang="es-ES" dirty="0" smtClean="0"/>
              <a:t> </a:t>
            </a:r>
            <a:r>
              <a:rPr lang="es-ES" dirty="0" err="1" smtClean="0"/>
              <a:t>teaching</a:t>
            </a:r>
            <a:r>
              <a:rPr lang="es-ES" dirty="0" smtClean="0"/>
              <a:t> and </a:t>
            </a:r>
            <a:r>
              <a:rPr lang="es-ES" dirty="0" err="1" smtClean="0"/>
              <a:t>learning</a:t>
            </a:r>
            <a:r>
              <a:rPr lang="es-ES" dirty="0" smtClean="0"/>
              <a:t>. (Gutiérrez, 2001).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err="1" smtClean="0"/>
              <a:t>Didactics</a:t>
            </a:r>
            <a:r>
              <a:rPr lang="es-ES" dirty="0" smtClean="0"/>
              <a:t> </a:t>
            </a:r>
            <a:r>
              <a:rPr lang="es-ES" dirty="0" err="1" smtClean="0"/>
              <a:t>deals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formal </a:t>
            </a:r>
            <a:r>
              <a:rPr lang="es-ES" dirty="0" err="1" smtClean="0"/>
              <a:t>aspects</a:t>
            </a:r>
            <a:r>
              <a:rPr lang="es-ES" dirty="0" smtClean="0"/>
              <a:t> of </a:t>
            </a:r>
            <a:r>
              <a:rPr lang="es-ES" dirty="0" err="1" smtClean="0"/>
              <a:t>teaching</a:t>
            </a:r>
            <a:r>
              <a:rPr lang="es-ES" dirty="0" smtClean="0"/>
              <a:t>, </a:t>
            </a:r>
            <a:r>
              <a:rPr lang="es-ES" dirty="0" err="1" smtClean="0"/>
              <a:t>methodology</a:t>
            </a:r>
            <a:r>
              <a:rPr lang="es-ES" dirty="0" smtClean="0"/>
              <a:t> and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elements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interact</a:t>
            </a:r>
            <a:r>
              <a:rPr lang="es-ES" dirty="0" smtClean="0"/>
              <a:t> </a:t>
            </a:r>
            <a:r>
              <a:rPr lang="es-ES" dirty="0" err="1" smtClean="0"/>
              <a:t>within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classroom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err="1" smtClean="0"/>
              <a:t>Didactics</a:t>
            </a:r>
            <a:r>
              <a:rPr lang="es-ES" dirty="0" smtClean="0"/>
              <a:t> </a:t>
            </a:r>
            <a:r>
              <a:rPr lang="es-ES" dirty="0" err="1" smtClean="0"/>
              <a:t>concerns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objectives</a:t>
            </a:r>
            <a:r>
              <a:rPr lang="es-ES" dirty="0" smtClean="0"/>
              <a:t>, </a:t>
            </a:r>
            <a:r>
              <a:rPr lang="es-ES" dirty="0" err="1" smtClean="0"/>
              <a:t>teaching</a:t>
            </a:r>
            <a:r>
              <a:rPr lang="es-ES" dirty="0" smtClean="0"/>
              <a:t>, </a:t>
            </a:r>
            <a:r>
              <a:rPr lang="es-ES" dirty="0" err="1" smtClean="0"/>
              <a:t>motivation</a:t>
            </a:r>
            <a:r>
              <a:rPr lang="es-ES" dirty="0" smtClean="0"/>
              <a:t>, discipline in </a:t>
            </a:r>
            <a:r>
              <a:rPr lang="es-ES" dirty="0" err="1" smtClean="0"/>
              <a:t>class</a:t>
            </a:r>
            <a:r>
              <a:rPr lang="es-ES" dirty="0" smtClean="0"/>
              <a:t>, </a:t>
            </a:r>
            <a:r>
              <a:rPr lang="es-ES" dirty="0" err="1" smtClean="0"/>
              <a:t>communication</a:t>
            </a:r>
            <a:r>
              <a:rPr lang="es-ES" dirty="0" smtClean="0"/>
              <a:t>, </a:t>
            </a:r>
            <a:r>
              <a:rPr lang="es-ES" dirty="0" err="1" smtClean="0"/>
              <a:t>evaluation</a:t>
            </a:r>
            <a:r>
              <a:rPr lang="es-ES" dirty="0" smtClean="0"/>
              <a:t>, and </a:t>
            </a:r>
            <a:r>
              <a:rPr lang="es-ES" dirty="0" err="1" smtClean="0"/>
              <a:t>methods</a:t>
            </a:r>
            <a:r>
              <a:rPr lang="es-ES" dirty="0" smtClean="0"/>
              <a:t> and </a:t>
            </a:r>
            <a:r>
              <a:rPr lang="es-ES" dirty="0" err="1" smtClean="0"/>
              <a:t>techniques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DIDACTICS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a discipline oriented mainly towards practicality, and it studies the teaching-learning process and it approaches it systematically.</a:t>
            </a:r>
          </a:p>
          <a:p>
            <a:r>
              <a:rPr lang="en-US" dirty="0" smtClean="0"/>
              <a:t>It covers the whole range of activities (Instructional design, teaching models, assessment practices, human development and curriculum development). </a:t>
            </a:r>
          </a:p>
          <a:p>
            <a:r>
              <a:rPr lang="en-US" dirty="0" smtClean="0"/>
              <a:t>The word "Didactic " is not commonly used in English educationists' language.</a:t>
            </a:r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Didactics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85000" lnSpcReduction="20000"/>
          </a:bodyPr>
          <a:lstStyle/>
          <a:p>
            <a:r>
              <a:rPr lang="en-US" sz="3800" dirty="0" smtClean="0"/>
              <a:t>The study of didactics has given way to the development of: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Strategies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Methods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Techniques and Procedures</a:t>
            </a:r>
          </a:p>
          <a:p>
            <a:pPr marL="514350" indent="-514350">
              <a:buNone/>
            </a:pPr>
            <a:endParaRPr lang="en-US" sz="3800" dirty="0" smtClean="0"/>
          </a:p>
          <a:p>
            <a:pPr marL="514350" indent="-514350"/>
            <a:r>
              <a:rPr lang="en-US" sz="3800" dirty="0" smtClean="0"/>
              <a:t> All of the above have an effect on the teaching process. </a:t>
            </a:r>
          </a:p>
          <a:p>
            <a:pPr>
              <a:buNone/>
            </a:pPr>
            <a:endParaRPr lang="en-US" sz="3800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DIDACTICS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its study, it can be divided as follows: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    General Didactics</a:t>
            </a:r>
            <a:r>
              <a:rPr lang="en-US" b="1" dirty="0"/>
              <a:t> 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    Special Didactics</a:t>
            </a:r>
            <a:r>
              <a:rPr lang="en-US" b="1" dirty="0"/>
              <a:t> </a:t>
            </a:r>
            <a:endParaRPr lang="en-US" b="1" dirty="0" smtClean="0"/>
          </a:p>
          <a:p>
            <a:pPr>
              <a:buNone/>
            </a:pP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DIDACTICS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ES" sz="3200" dirty="0" smtClean="0"/>
          </a:p>
          <a:p>
            <a:pPr>
              <a:buNone/>
            </a:pPr>
            <a:r>
              <a:rPr lang="es-ES" sz="3200" dirty="0" smtClean="0"/>
              <a:t>  </a:t>
            </a:r>
            <a:r>
              <a:rPr lang="es-ES" sz="3200" dirty="0" err="1" smtClean="0"/>
              <a:t>The</a:t>
            </a:r>
            <a:r>
              <a:rPr lang="es-ES" sz="3200" dirty="0" smtClean="0"/>
              <a:t> </a:t>
            </a:r>
            <a:r>
              <a:rPr lang="es-ES" sz="3200" dirty="0" err="1" smtClean="0"/>
              <a:t>difference</a:t>
            </a:r>
            <a:r>
              <a:rPr lang="es-ES" sz="3200" dirty="0" smtClean="0"/>
              <a:t> </a:t>
            </a:r>
            <a:r>
              <a:rPr lang="es-ES" sz="3200" dirty="0" err="1" smtClean="0"/>
              <a:t>between</a:t>
            </a:r>
            <a:r>
              <a:rPr lang="es-ES" sz="3200" dirty="0" smtClean="0"/>
              <a:t> General </a:t>
            </a:r>
            <a:r>
              <a:rPr lang="es-ES" sz="3200" dirty="0" err="1" smtClean="0"/>
              <a:t>Didactics</a:t>
            </a:r>
            <a:r>
              <a:rPr lang="es-ES" sz="3200" dirty="0" smtClean="0"/>
              <a:t> and </a:t>
            </a:r>
            <a:r>
              <a:rPr lang="es-ES" sz="3200" dirty="0" err="1" smtClean="0"/>
              <a:t>Special</a:t>
            </a:r>
            <a:r>
              <a:rPr lang="es-ES" sz="3200" dirty="0" smtClean="0"/>
              <a:t> </a:t>
            </a:r>
            <a:r>
              <a:rPr lang="es-ES" sz="3200" dirty="0" err="1" smtClean="0"/>
              <a:t>Didactics</a:t>
            </a:r>
            <a:r>
              <a:rPr lang="es-ES" sz="3200" dirty="0" smtClean="0"/>
              <a:t>.</a:t>
            </a:r>
            <a:endParaRPr lang="es-ES" sz="32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EXPLAIN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1386</TotalTime>
  <Words>483</Words>
  <Application>Microsoft Office PowerPoint</Application>
  <PresentationFormat>Presentación en pantalla (4:3)</PresentationFormat>
  <Paragraphs>94</Paragraphs>
  <Slides>16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Concurrencia</vt:lpstr>
      <vt:lpstr>DIDACTICS</vt:lpstr>
      <vt:lpstr>EXPLAIN</vt:lpstr>
      <vt:lpstr>Didactics</vt:lpstr>
      <vt:lpstr>DIDACTICS</vt:lpstr>
      <vt:lpstr>DIDACTICS</vt:lpstr>
      <vt:lpstr>Didactics</vt:lpstr>
      <vt:lpstr>DIDACTICS</vt:lpstr>
      <vt:lpstr>DIDACTICS</vt:lpstr>
      <vt:lpstr>EXPLAIN</vt:lpstr>
      <vt:lpstr>General Didactics </vt:lpstr>
      <vt:lpstr>SPECIAL DIDACTICS</vt:lpstr>
      <vt:lpstr>Elements of the Didactive Practice</vt:lpstr>
      <vt:lpstr>THE GOALS OF DIDACTICS</vt:lpstr>
      <vt:lpstr>DIDACTICS</vt:lpstr>
      <vt:lpstr>CONCLUSION </vt:lpstr>
      <vt:lpstr>DIDACTICS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Marisol Barraza</dc:creator>
  <cp:lastModifiedBy>Marisol Barraza</cp:lastModifiedBy>
  <cp:revision>20</cp:revision>
  <dcterms:created xsi:type="dcterms:W3CDTF">2011-01-26T15:17:55Z</dcterms:created>
  <dcterms:modified xsi:type="dcterms:W3CDTF">2011-01-27T19:07:27Z</dcterms:modified>
</cp:coreProperties>
</file>