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359" r:id="rId2"/>
    <p:sldId id="410" r:id="rId3"/>
    <p:sldId id="427" r:id="rId4"/>
    <p:sldId id="479" r:id="rId5"/>
    <p:sldId id="481" r:id="rId6"/>
    <p:sldId id="483" r:id="rId7"/>
    <p:sldId id="484" r:id="rId8"/>
    <p:sldId id="486" r:id="rId9"/>
    <p:sldId id="531" r:id="rId10"/>
    <p:sldId id="565" r:id="rId11"/>
    <p:sldId id="489" r:id="rId12"/>
    <p:sldId id="491" r:id="rId13"/>
    <p:sldId id="492" r:id="rId14"/>
    <p:sldId id="564" r:id="rId15"/>
    <p:sldId id="493" r:id="rId16"/>
    <p:sldId id="532" r:id="rId17"/>
    <p:sldId id="496" r:id="rId18"/>
    <p:sldId id="497" r:id="rId19"/>
    <p:sldId id="504" r:id="rId20"/>
    <p:sldId id="530" r:id="rId21"/>
    <p:sldId id="566" r:id="rId22"/>
    <p:sldId id="498" r:id="rId23"/>
    <p:sldId id="499" r:id="rId24"/>
    <p:sldId id="503" r:id="rId25"/>
    <p:sldId id="505" r:id="rId26"/>
    <p:sldId id="506" r:id="rId27"/>
    <p:sldId id="509" r:id="rId28"/>
    <p:sldId id="514" r:id="rId29"/>
    <p:sldId id="567" r:id="rId30"/>
    <p:sldId id="533" r:id="rId31"/>
    <p:sldId id="516" r:id="rId32"/>
    <p:sldId id="517" r:id="rId33"/>
    <p:sldId id="518" r:id="rId34"/>
    <p:sldId id="519" r:id="rId35"/>
    <p:sldId id="562" r:id="rId36"/>
    <p:sldId id="535" r:id="rId37"/>
    <p:sldId id="563" r:id="rId38"/>
    <p:sldId id="536" r:id="rId39"/>
    <p:sldId id="568" r:id="rId40"/>
    <p:sldId id="537" r:id="rId41"/>
    <p:sldId id="538" r:id="rId42"/>
    <p:sldId id="539" r:id="rId43"/>
    <p:sldId id="544" r:id="rId44"/>
    <p:sldId id="545" r:id="rId45"/>
    <p:sldId id="549" r:id="rId46"/>
    <p:sldId id="550" r:id="rId47"/>
    <p:sldId id="553" r:id="rId48"/>
    <p:sldId id="554" r:id="rId49"/>
    <p:sldId id="555" r:id="rId50"/>
    <p:sldId id="556" r:id="rId51"/>
    <p:sldId id="557" r:id="rId52"/>
    <p:sldId id="558" r:id="rId53"/>
    <p:sldId id="559" r:id="rId54"/>
    <p:sldId id="560" r:id="rId55"/>
    <p:sldId id="561" r:id="rId56"/>
  </p:sldIdLst>
  <p:sldSz cx="9144000" cy="6858000" type="screen4x3"/>
  <p:notesSz cx="6858000" cy="9144000"/>
  <p:defaultTextStyle>
    <a:defPPr>
      <a:defRPr lang="es-ES_tradnl"/>
    </a:defPPr>
    <a:lvl1pPr algn="l" rtl="0" eaLnBrk="0" fontAlgn="base" hangingPunct="0">
      <a:spcBef>
        <a:spcPct val="0"/>
      </a:spcBef>
      <a:spcAft>
        <a:spcPct val="0"/>
      </a:spcAft>
      <a:defRPr kern="1200">
        <a:solidFill>
          <a:srgbClr val="000000"/>
        </a:solidFill>
        <a:latin typeface="Avant Garde" charset="0"/>
        <a:ea typeface="+mn-ea"/>
        <a:cs typeface="+mn-cs"/>
      </a:defRPr>
    </a:lvl1pPr>
    <a:lvl2pPr marL="457200" algn="l" rtl="0" eaLnBrk="0" fontAlgn="base" hangingPunct="0">
      <a:spcBef>
        <a:spcPct val="0"/>
      </a:spcBef>
      <a:spcAft>
        <a:spcPct val="0"/>
      </a:spcAft>
      <a:defRPr kern="1200">
        <a:solidFill>
          <a:srgbClr val="000000"/>
        </a:solidFill>
        <a:latin typeface="Avant Garde" charset="0"/>
        <a:ea typeface="+mn-ea"/>
        <a:cs typeface="+mn-cs"/>
      </a:defRPr>
    </a:lvl2pPr>
    <a:lvl3pPr marL="914400" algn="l" rtl="0" eaLnBrk="0" fontAlgn="base" hangingPunct="0">
      <a:spcBef>
        <a:spcPct val="0"/>
      </a:spcBef>
      <a:spcAft>
        <a:spcPct val="0"/>
      </a:spcAft>
      <a:defRPr kern="1200">
        <a:solidFill>
          <a:srgbClr val="000000"/>
        </a:solidFill>
        <a:latin typeface="Avant Garde" charset="0"/>
        <a:ea typeface="+mn-ea"/>
        <a:cs typeface="+mn-cs"/>
      </a:defRPr>
    </a:lvl3pPr>
    <a:lvl4pPr marL="1371600" algn="l" rtl="0" eaLnBrk="0" fontAlgn="base" hangingPunct="0">
      <a:spcBef>
        <a:spcPct val="0"/>
      </a:spcBef>
      <a:spcAft>
        <a:spcPct val="0"/>
      </a:spcAft>
      <a:defRPr kern="1200">
        <a:solidFill>
          <a:srgbClr val="000000"/>
        </a:solidFill>
        <a:latin typeface="Avant Garde" charset="0"/>
        <a:ea typeface="+mn-ea"/>
        <a:cs typeface="+mn-cs"/>
      </a:defRPr>
    </a:lvl4pPr>
    <a:lvl5pPr marL="1828800" algn="l" rtl="0" eaLnBrk="0" fontAlgn="base" hangingPunct="0">
      <a:spcBef>
        <a:spcPct val="0"/>
      </a:spcBef>
      <a:spcAft>
        <a:spcPct val="0"/>
      </a:spcAft>
      <a:defRPr kern="1200">
        <a:solidFill>
          <a:srgbClr val="000000"/>
        </a:solidFill>
        <a:latin typeface="Avant Garde" charset="0"/>
        <a:ea typeface="+mn-ea"/>
        <a:cs typeface="+mn-cs"/>
      </a:defRPr>
    </a:lvl5pPr>
    <a:lvl6pPr marL="2286000" algn="l" defTabSz="914400" rtl="0" eaLnBrk="1" latinLnBrk="0" hangingPunct="1">
      <a:defRPr kern="1200">
        <a:solidFill>
          <a:srgbClr val="000000"/>
        </a:solidFill>
        <a:latin typeface="Avant Garde" charset="0"/>
        <a:ea typeface="+mn-ea"/>
        <a:cs typeface="+mn-cs"/>
      </a:defRPr>
    </a:lvl6pPr>
    <a:lvl7pPr marL="2743200" algn="l" defTabSz="914400" rtl="0" eaLnBrk="1" latinLnBrk="0" hangingPunct="1">
      <a:defRPr kern="1200">
        <a:solidFill>
          <a:srgbClr val="000000"/>
        </a:solidFill>
        <a:latin typeface="Avant Garde" charset="0"/>
        <a:ea typeface="+mn-ea"/>
        <a:cs typeface="+mn-cs"/>
      </a:defRPr>
    </a:lvl7pPr>
    <a:lvl8pPr marL="3200400" algn="l" defTabSz="914400" rtl="0" eaLnBrk="1" latinLnBrk="0" hangingPunct="1">
      <a:defRPr kern="1200">
        <a:solidFill>
          <a:srgbClr val="000000"/>
        </a:solidFill>
        <a:latin typeface="Avant Garde" charset="0"/>
        <a:ea typeface="+mn-ea"/>
        <a:cs typeface="+mn-cs"/>
      </a:defRPr>
    </a:lvl8pPr>
    <a:lvl9pPr marL="3657600" algn="l" defTabSz="914400" rtl="0" eaLnBrk="1" latinLnBrk="0" hangingPunct="1">
      <a:defRPr kern="1200">
        <a:solidFill>
          <a:srgbClr val="000000"/>
        </a:solidFill>
        <a:latin typeface="Avant Garde"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E8F7"/>
    <a:srgbClr val="800040"/>
    <a:srgbClr val="000099"/>
    <a:srgbClr val="BD8BC6"/>
    <a:srgbClr val="FF2901"/>
    <a:srgbClr val="000023"/>
    <a:srgbClr val="010027"/>
    <a:srgbClr val="FFBD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87145" autoAdjust="0"/>
  </p:normalViewPr>
  <p:slideViewPr>
    <p:cSldViewPr>
      <p:cViewPr>
        <p:scale>
          <a:sx n="65" d="100"/>
          <a:sy n="65" d="100"/>
        </p:scale>
        <p:origin x="-1314" y="-174"/>
      </p:cViewPr>
      <p:guideLst>
        <p:guide orient="horz" pos="2296"/>
        <p:guide pos="43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4 St Endocrino05-06.ppt</a:t>
            </a:r>
          </a:p>
        </p:txBody>
      </p:sp>
      <p:sp>
        <p:nvSpPr>
          <p:cNvPr id="2150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DD8F82-71B4-4EB0-8ACE-9A6E2A49EB55}"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1280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1280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s-ES_tradnl"/>
              <a:t>4 St Endocrino05-06.ppt</a:t>
            </a:r>
          </a:p>
        </p:txBody>
      </p:sp>
      <p:sp>
        <p:nvSpPr>
          <p:cNvPr id="1280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8EC0D8C-0610-49A4-9E9B-09D5D8FEB866}" type="slidenum">
              <a:rPr lang="es-ES_tradnl"/>
              <a:pPr>
                <a:defRPr/>
              </a:pPr>
              <a:t>‹Nº›</a:t>
            </a:fld>
            <a:endParaRPr lang="es-ES_tradnl"/>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s-ES_tradnl" smtClean="0"/>
              <a:t>4 St Endocrino05-06.ppt</a:t>
            </a:r>
          </a:p>
        </p:txBody>
      </p:sp>
      <p:sp>
        <p:nvSpPr>
          <p:cNvPr id="49155" name="Rectangle 7"/>
          <p:cNvSpPr>
            <a:spLocks noGrp="1" noChangeArrowheads="1"/>
          </p:cNvSpPr>
          <p:nvPr>
            <p:ph type="sldNum" sz="quarter" idx="5"/>
          </p:nvPr>
        </p:nvSpPr>
        <p:spPr>
          <a:noFill/>
        </p:spPr>
        <p:txBody>
          <a:bodyPr/>
          <a:lstStyle/>
          <a:p>
            <a:fld id="{B247FB59-91CD-40C9-86C8-D0430720BFEF}" type="slidenum">
              <a:rPr lang="es-ES_tradnl" smtClean="0"/>
              <a:pPr/>
              <a:t>1</a:t>
            </a:fld>
            <a:endParaRPr lang="es-ES_tradnl" smtClean="0"/>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ln>
        </p:spPr>
        <p:txBody>
          <a:bodyPr/>
          <a:lstStyle/>
          <a:p>
            <a:r>
              <a:rPr lang="en-US" dirty="0" smtClean="0"/>
              <a:t>Las </a:t>
            </a:r>
            <a:r>
              <a:rPr lang="en-US" dirty="0" err="1" smtClean="0"/>
              <a:t>glándulas</a:t>
            </a:r>
            <a:r>
              <a:rPr lang="en-US" baseline="0" dirty="0" smtClean="0"/>
              <a:t> </a:t>
            </a:r>
            <a:r>
              <a:rPr lang="en-US" baseline="0" dirty="0" err="1" smtClean="0"/>
              <a:t>suprarrenales</a:t>
            </a:r>
            <a:r>
              <a:rPr lang="en-US" baseline="0" dirty="0" smtClean="0"/>
              <a:t> son </a:t>
            </a:r>
            <a:r>
              <a:rPr lang="en-US" baseline="0" dirty="0" err="1" smtClean="0"/>
              <a:t>órganos</a:t>
            </a:r>
            <a:r>
              <a:rPr lang="en-US" baseline="0" dirty="0" smtClean="0"/>
              <a:t> de forma </a:t>
            </a:r>
            <a:r>
              <a:rPr lang="en-US" baseline="0" dirty="0" err="1" smtClean="0"/>
              <a:t>aproximadamente</a:t>
            </a:r>
            <a:r>
              <a:rPr lang="en-US" baseline="0" dirty="0" smtClean="0"/>
              <a:t> </a:t>
            </a:r>
            <a:r>
              <a:rPr lang="en-US" baseline="0" dirty="0" err="1" smtClean="0"/>
              <a:t>piramidal</a:t>
            </a:r>
            <a:r>
              <a:rPr lang="en-US" baseline="0" dirty="0" smtClean="0"/>
              <a:t> </a:t>
            </a:r>
            <a:r>
              <a:rPr lang="en-US" baseline="0" dirty="0" err="1" smtClean="0"/>
              <a:t>que</a:t>
            </a:r>
            <a:r>
              <a:rPr lang="en-US" baseline="0" dirty="0" smtClean="0"/>
              <a:t> se </a:t>
            </a:r>
            <a:r>
              <a:rPr lang="en-US" baseline="0" dirty="0" err="1" smtClean="0"/>
              <a:t>localizan</a:t>
            </a:r>
            <a:r>
              <a:rPr lang="en-US" baseline="0" dirty="0" smtClean="0"/>
              <a:t> </a:t>
            </a:r>
            <a:r>
              <a:rPr lang="en-US" baseline="0" dirty="0" err="1" smtClean="0"/>
              <a:t>sobre</a:t>
            </a:r>
            <a:r>
              <a:rPr lang="en-US" baseline="0" dirty="0" smtClean="0"/>
              <a:t> los </a:t>
            </a:r>
            <a:r>
              <a:rPr lang="en-US" baseline="0" dirty="0" err="1" smtClean="0"/>
              <a:t>riñones</a:t>
            </a:r>
            <a:r>
              <a:rPr lang="en-US" baseline="0" dirty="0" smtClean="0"/>
              <a:t>. </a:t>
            </a:r>
            <a:r>
              <a:rPr lang="en-US" baseline="0" dirty="0" err="1" smtClean="0"/>
              <a:t>Están</a:t>
            </a:r>
            <a:r>
              <a:rPr lang="en-US" baseline="0" dirty="0" smtClean="0"/>
              <a:t> </a:t>
            </a:r>
            <a:r>
              <a:rPr lang="en-US" baseline="0" dirty="0" err="1" smtClean="0"/>
              <a:t>rodeados</a:t>
            </a:r>
            <a:r>
              <a:rPr lang="en-US" baseline="0" dirty="0" smtClean="0"/>
              <a:t> de </a:t>
            </a:r>
            <a:r>
              <a:rPr lang="en-US" baseline="0" dirty="0" err="1" smtClean="0"/>
              <a:t>una</a:t>
            </a:r>
            <a:r>
              <a:rPr lang="en-US" baseline="0" dirty="0" smtClean="0"/>
              <a:t> </a:t>
            </a:r>
            <a:r>
              <a:rPr lang="en-US" baseline="0" dirty="0" err="1" smtClean="0"/>
              <a:t>cápsula</a:t>
            </a:r>
            <a:r>
              <a:rPr lang="en-US" baseline="0" dirty="0" smtClean="0"/>
              <a:t> </a:t>
            </a:r>
            <a:r>
              <a:rPr lang="en-US" baseline="0" dirty="0" err="1" smtClean="0"/>
              <a:t>fibrosa</a:t>
            </a:r>
            <a:r>
              <a:rPr lang="en-US" baseline="0" dirty="0" smtClean="0"/>
              <a:t>, a </a:t>
            </a:r>
            <a:r>
              <a:rPr lang="en-US" baseline="0" dirty="0" err="1" smtClean="0"/>
              <a:t>su</a:t>
            </a:r>
            <a:r>
              <a:rPr lang="en-US" baseline="0" dirty="0" smtClean="0"/>
              <a:t> </a:t>
            </a:r>
            <a:r>
              <a:rPr lang="en-US" baseline="0" dirty="0" err="1" smtClean="0"/>
              <a:t>vez</a:t>
            </a:r>
            <a:r>
              <a:rPr lang="en-US" baseline="0" dirty="0" smtClean="0"/>
              <a:t> </a:t>
            </a:r>
            <a:r>
              <a:rPr lang="en-US" baseline="0" dirty="0" err="1" smtClean="0"/>
              <a:t>rodeada</a:t>
            </a:r>
            <a:r>
              <a:rPr lang="en-US" baseline="0" dirty="0" smtClean="0"/>
              <a:t> de </a:t>
            </a:r>
            <a:r>
              <a:rPr lang="en-US" baseline="0" dirty="0" err="1" smtClean="0"/>
              <a:t>grasa</a:t>
            </a:r>
            <a:r>
              <a:rPr lang="en-US" baseline="0" dirty="0" smtClean="0"/>
              <a:t>.</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p>
            <a:r>
              <a:rPr lang="es-ES_tradnl" smtClean="0"/>
              <a:t>4 St Endocrino05-06.ppt</a:t>
            </a:r>
          </a:p>
        </p:txBody>
      </p:sp>
      <p:sp>
        <p:nvSpPr>
          <p:cNvPr id="63491" name="Rectangle 7"/>
          <p:cNvSpPr>
            <a:spLocks noGrp="1" noChangeArrowheads="1"/>
          </p:cNvSpPr>
          <p:nvPr>
            <p:ph type="sldNum" sz="quarter" idx="5"/>
          </p:nvPr>
        </p:nvSpPr>
        <p:spPr>
          <a:noFill/>
        </p:spPr>
        <p:txBody>
          <a:bodyPr/>
          <a:lstStyle/>
          <a:p>
            <a:fld id="{88056643-7DC7-4994-B24E-CED4C2E3CD6C}" type="slidenum">
              <a:rPr lang="es-ES_tradnl" smtClean="0"/>
              <a:pPr/>
              <a:t>10</a:t>
            </a:fld>
            <a:endParaRPr lang="es-ES_tradnl" smtClean="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r>
              <a:rPr lang="es-ES" smtClean="0"/>
              <a:t>La secreci</a:t>
            </a:r>
            <a:r>
              <a:rPr lang="es-ES" altLang="ja-JP" smtClean="0">
                <a:latin typeface="Arial" charset="0"/>
              </a:rPr>
              <a:t>ó</a:t>
            </a:r>
            <a:r>
              <a:rPr lang="es-ES" altLang="ja-JP" smtClean="0"/>
              <a:t>n primaria de las gl</a:t>
            </a:r>
            <a:r>
              <a:rPr lang="es-ES" altLang="ja-JP" smtClean="0">
                <a:latin typeface="Arial" charset="0"/>
              </a:rPr>
              <a:t>á</a:t>
            </a:r>
            <a:r>
              <a:rPr lang="es-ES" altLang="ja-JP" smtClean="0"/>
              <a:t>ndulas sudor</a:t>
            </a:r>
            <a:r>
              <a:rPr lang="es-ES" altLang="ja-JP" smtClean="0">
                <a:latin typeface="Arial" charset="0"/>
              </a:rPr>
              <a:t>í</a:t>
            </a:r>
            <a:r>
              <a:rPr lang="es-ES" altLang="ja-JP" smtClean="0"/>
              <a:t>paras y salivales es rico en ClNa, gran parte de cual es reabsorbido y se excretan potasio y bicarbonato. Conservan sal en condiciones de calor extremo y secreci</a:t>
            </a:r>
            <a:r>
              <a:rPr lang="es-ES" altLang="ja-JP" smtClean="0">
                <a:latin typeface="Arial" charset="0"/>
              </a:rPr>
              <a:t>ó</a:t>
            </a:r>
            <a:r>
              <a:rPr lang="es-ES" altLang="ja-JP" smtClean="0"/>
              <a:t>n excesiva de saliva</a:t>
            </a:r>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p>
            <a:r>
              <a:rPr lang="es-ES_tradnl" smtClean="0"/>
              <a:t>4 St Endocrino05-06.ppt</a:t>
            </a:r>
          </a:p>
        </p:txBody>
      </p:sp>
      <p:sp>
        <p:nvSpPr>
          <p:cNvPr id="63491" name="Rectangle 7"/>
          <p:cNvSpPr>
            <a:spLocks noGrp="1" noChangeArrowheads="1"/>
          </p:cNvSpPr>
          <p:nvPr>
            <p:ph type="sldNum" sz="quarter" idx="5"/>
          </p:nvPr>
        </p:nvSpPr>
        <p:spPr>
          <a:noFill/>
        </p:spPr>
        <p:txBody>
          <a:bodyPr/>
          <a:lstStyle/>
          <a:p>
            <a:fld id="{88056643-7DC7-4994-B24E-CED4C2E3CD6C}" type="slidenum">
              <a:rPr lang="es-ES_tradnl" smtClean="0"/>
              <a:pPr/>
              <a:t>11</a:t>
            </a:fld>
            <a:endParaRPr lang="es-ES_tradnl" smtClean="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r>
              <a:rPr lang="es-ES" smtClean="0"/>
              <a:t>La secreci</a:t>
            </a:r>
            <a:r>
              <a:rPr lang="es-ES" altLang="ja-JP" smtClean="0">
                <a:latin typeface="Arial" charset="0"/>
              </a:rPr>
              <a:t>ó</a:t>
            </a:r>
            <a:r>
              <a:rPr lang="es-ES" altLang="ja-JP" smtClean="0"/>
              <a:t>n primaria de las gl</a:t>
            </a:r>
            <a:r>
              <a:rPr lang="es-ES" altLang="ja-JP" smtClean="0">
                <a:latin typeface="Arial" charset="0"/>
              </a:rPr>
              <a:t>á</a:t>
            </a:r>
            <a:r>
              <a:rPr lang="es-ES" altLang="ja-JP" smtClean="0"/>
              <a:t>ndulas sudor</a:t>
            </a:r>
            <a:r>
              <a:rPr lang="es-ES" altLang="ja-JP" smtClean="0">
                <a:latin typeface="Arial" charset="0"/>
              </a:rPr>
              <a:t>í</a:t>
            </a:r>
            <a:r>
              <a:rPr lang="es-ES" altLang="ja-JP" smtClean="0"/>
              <a:t>paras y salivales es rico en ClNa, gran parte de cual es reabsorbido y se excretan potasio y bicarbonato. Conservan sal en condiciones de calor extremo y secreci</a:t>
            </a:r>
            <a:r>
              <a:rPr lang="es-ES" altLang="ja-JP" smtClean="0">
                <a:latin typeface="Arial" charset="0"/>
              </a:rPr>
              <a:t>ó</a:t>
            </a:r>
            <a:r>
              <a:rPr lang="es-ES" altLang="ja-JP" smtClean="0"/>
              <a:t>n excesiva de saliva</a:t>
            </a:r>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p>
            <a:r>
              <a:rPr lang="es-ES_tradnl" smtClean="0"/>
              <a:t>4 St Endocrino05-06.ppt</a:t>
            </a:r>
          </a:p>
        </p:txBody>
      </p:sp>
      <p:sp>
        <p:nvSpPr>
          <p:cNvPr id="64515" name="Rectangle 7"/>
          <p:cNvSpPr>
            <a:spLocks noGrp="1" noChangeArrowheads="1"/>
          </p:cNvSpPr>
          <p:nvPr>
            <p:ph type="sldNum" sz="quarter" idx="5"/>
          </p:nvPr>
        </p:nvSpPr>
        <p:spPr>
          <a:noFill/>
        </p:spPr>
        <p:txBody>
          <a:bodyPr/>
          <a:lstStyle/>
          <a:p>
            <a:fld id="{B2BB82EA-ECC0-4B99-A36A-C679455993E7}" type="slidenum">
              <a:rPr lang="es-ES_tradnl" smtClean="0"/>
              <a:pPr/>
              <a:t>12</a:t>
            </a:fld>
            <a:endParaRPr lang="es-ES_tradnl" smtClean="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r>
              <a:rPr lang="es-ES" dirty="0" smtClean="0"/>
              <a:t>El principal sitio de acción de la aldosterona es el riñón, actuando sobre la reabsorción de sodio y estimula la secreción de potasio. El agua se reabsorbe de forma pasiva con el sodio, la </a:t>
            </a:r>
            <a:r>
              <a:rPr lang="es-ES" dirty="0" err="1" smtClean="0"/>
              <a:t>natremia</a:t>
            </a:r>
            <a:r>
              <a:rPr lang="es-ES" baseline="0" dirty="0" smtClean="0"/>
              <a:t> aumenta sólo ligeramente.</a:t>
            </a:r>
            <a:endParaRPr lang="es-E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s-ES_tradnl" smtClean="0"/>
              <a:t>4 St Endocrino05-06.ppt</a:t>
            </a:r>
          </a:p>
        </p:txBody>
      </p:sp>
      <p:sp>
        <p:nvSpPr>
          <p:cNvPr id="65539" name="Rectangle 7"/>
          <p:cNvSpPr>
            <a:spLocks noGrp="1" noChangeArrowheads="1"/>
          </p:cNvSpPr>
          <p:nvPr>
            <p:ph type="sldNum" sz="quarter" idx="5"/>
          </p:nvPr>
        </p:nvSpPr>
        <p:spPr>
          <a:noFill/>
        </p:spPr>
        <p:txBody>
          <a:bodyPr/>
          <a:lstStyle/>
          <a:p>
            <a:fld id="{FDA7066E-E1CB-4082-B00F-6782D428B755}" type="slidenum">
              <a:rPr lang="es-ES_tradnl" smtClean="0"/>
              <a:pPr/>
              <a:t>13</a:t>
            </a:fld>
            <a:endParaRPr lang="es-ES_tradnl" smtClean="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r>
              <a:rPr lang="es-ES_tradnl" dirty="0" smtClean="0"/>
              <a:t>L a ACTH es necesaria para su secreci</a:t>
            </a:r>
            <a:r>
              <a:rPr lang="es-ES_tradnl" altLang="ja-JP" dirty="0" smtClean="0">
                <a:latin typeface="Arial" charset="0"/>
              </a:rPr>
              <a:t>ó</a:t>
            </a:r>
            <a:r>
              <a:rPr lang="es-ES_tradnl" altLang="ja-JP" dirty="0" smtClean="0"/>
              <a:t>n , pero no controla la tasa.</a:t>
            </a:r>
          </a:p>
          <a:p>
            <a:r>
              <a:rPr lang="es-ES_tradnl" dirty="0" smtClean="0"/>
              <a:t>Cuando se reduce el LEC, el riñón produce renina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Berne</a:t>
            </a:r>
            <a:r>
              <a:rPr lang="es-ES" dirty="0" smtClean="0"/>
              <a:t> y </a:t>
            </a:r>
            <a:r>
              <a:rPr lang="es-ES" dirty="0" err="1" smtClean="0"/>
              <a:t>levy</a:t>
            </a:r>
            <a:r>
              <a:rPr lang="es-ES" dirty="0" smtClean="0"/>
              <a:t>,</a:t>
            </a:r>
            <a:r>
              <a:rPr lang="es-ES" baseline="0" dirty="0" smtClean="0"/>
              <a:t> Figura 47-10. Regulación de la secreción de aldosterona</a:t>
            </a:r>
            <a:endParaRPr lang="es-ES" dirty="0"/>
          </a:p>
        </p:txBody>
      </p:sp>
      <p:sp>
        <p:nvSpPr>
          <p:cNvPr id="4" name="3 Marcador de pie de página"/>
          <p:cNvSpPr>
            <a:spLocks noGrp="1"/>
          </p:cNvSpPr>
          <p:nvPr>
            <p:ph type="ftr" sz="quarter" idx="10"/>
          </p:nvPr>
        </p:nvSpPr>
        <p:spPr/>
        <p:txBody>
          <a:bodyPr/>
          <a:lstStyle/>
          <a:p>
            <a:pPr>
              <a:defRPr/>
            </a:pPr>
            <a:r>
              <a:rPr lang="es-ES_tradnl" smtClean="0"/>
              <a:t>4 St Endocrino05-06.ppt</a:t>
            </a:r>
            <a:endParaRPr lang="es-ES_tradnl"/>
          </a:p>
        </p:txBody>
      </p:sp>
      <p:sp>
        <p:nvSpPr>
          <p:cNvPr id="5" name="4 Marcador de número de diapositiva"/>
          <p:cNvSpPr>
            <a:spLocks noGrp="1"/>
          </p:cNvSpPr>
          <p:nvPr>
            <p:ph type="sldNum" sz="quarter" idx="11"/>
          </p:nvPr>
        </p:nvSpPr>
        <p:spPr/>
        <p:txBody>
          <a:bodyPr/>
          <a:lstStyle/>
          <a:p>
            <a:pPr>
              <a:defRPr/>
            </a:pPr>
            <a:fld id="{98EC0D8C-0610-49A4-9E9B-09D5D8FEB866}" type="slidenum">
              <a:rPr lang="es-ES_tradnl" smtClean="0"/>
              <a:pPr>
                <a:defRPr/>
              </a:pPr>
              <a:t>14</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s-ES_tradnl" smtClean="0"/>
              <a:t>4 St Endocrino05-06.ppt</a:t>
            </a:r>
          </a:p>
        </p:txBody>
      </p:sp>
      <p:sp>
        <p:nvSpPr>
          <p:cNvPr id="66563" name="Rectangle 7"/>
          <p:cNvSpPr>
            <a:spLocks noGrp="1" noChangeArrowheads="1"/>
          </p:cNvSpPr>
          <p:nvPr>
            <p:ph type="sldNum" sz="quarter" idx="5"/>
          </p:nvPr>
        </p:nvSpPr>
        <p:spPr>
          <a:noFill/>
        </p:spPr>
        <p:txBody>
          <a:bodyPr/>
          <a:lstStyle/>
          <a:p>
            <a:fld id="{B0E70586-28B5-47E5-854F-14D3C3B0B57E}" type="slidenum">
              <a:rPr lang="es-ES_tradnl" smtClean="0"/>
              <a:pPr/>
              <a:t>15</a:t>
            </a:fld>
            <a:endParaRPr lang="es-ES_tradnl" smtClean="0"/>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r>
              <a:rPr lang="es-ES" smtClean="0"/>
              <a:t>La hipopotasemia produce toxicidad card</a:t>
            </a:r>
            <a:r>
              <a:rPr lang="es-ES" altLang="ja-JP" smtClean="0">
                <a:latin typeface="Arial" charset="0"/>
              </a:rPr>
              <a:t>í</a:t>
            </a:r>
            <a:r>
              <a:rPr lang="es-ES" altLang="ja-JP" smtClean="0"/>
              <a:t>aca y arritmias</a:t>
            </a:r>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s-ES_tradnl" smtClean="0"/>
              <a:t>4 St Endocrino05-06.ppt</a:t>
            </a:r>
          </a:p>
        </p:txBody>
      </p:sp>
      <p:sp>
        <p:nvSpPr>
          <p:cNvPr id="49155" name="Rectangle 7"/>
          <p:cNvSpPr>
            <a:spLocks noGrp="1" noChangeArrowheads="1"/>
          </p:cNvSpPr>
          <p:nvPr>
            <p:ph type="sldNum" sz="quarter" idx="5"/>
          </p:nvPr>
        </p:nvSpPr>
        <p:spPr>
          <a:noFill/>
        </p:spPr>
        <p:txBody>
          <a:bodyPr/>
          <a:lstStyle/>
          <a:p>
            <a:fld id="{B247FB59-91CD-40C9-86C8-D0430720BFEF}" type="slidenum">
              <a:rPr lang="es-ES_tradnl" smtClean="0"/>
              <a:pPr/>
              <a:t>16</a:t>
            </a:fld>
            <a:endParaRPr lang="es-ES_tradnl" smtClean="0"/>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ln>
        </p:spPr>
        <p:txBody>
          <a:bodyPr/>
          <a:lstStyle/>
          <a:p>
            <a:r>
              <a:rPr lang="en-US" dirty="0" smtClean="0"/>
              <a:t>Las </a:t>
            </a:r>
            <a:r>
              <a:rPr lang="en-US" dirty="0" err="1" smtClean="0"/>
              <a:t>glándulas</a:t>
            </a:r>
            <a:r>
              <a:rPr lang="en-US" baseline="0" dirty="0" smtClean="0"/>
              <a:t> </a:t>
            </a:r>
            <a:r>
              <a:rPr lang="en-US" baseline="0" dirty="0" err="1" smtClean="0"/>
              <a:t>suprarrenales</a:t>
            </a:r>
            <a:r>
              <a:rPr lang="en-US" baseline="0" dirty="0" smtClean="0"/>
              <a:t> son </a:t>
            </a:r>
            <a:r>
              <a:rPr lang="en-US" baseline="0" dirty="0" err="1" smtClean="0"/>
              <a:t>órganos</a:t>
            </a:r>
            <a:r>
              <a:rPr lang="en-US" baseline="0" dirty="0" smtClean="0"/>
              <a:t> de forma </a:t>
            </a:r>
            <a:r>
              <a:rPr lang="en-US" baseline="0" dirty="0" err="1" smtClean="0"/>
              <a:t>aproximadamente</a:t>
            </a:r>
            <a:r>
              <a:rPr lang="en-US" baseline="0" dirty="0" smtClean="0"/>
              <a:t> </a:t>
            </a:r>
            <a:r>
              <a:rPr lang="en-US" baseline="0" dirty="0" err="1" smtClean="0"/>
              <a:t>piramidal</a:t>
            </a:r>
            <a:r>
              <a:rPr lang="en-US" baseline="0" dirty="0" smtClean="0"/>
              <a:t> </a:t>
            </a:r>
            <a:r>
              <a:rPr lang="en-US" baseline="0" dirty="0" err="1" smtClean="0"/>
              <a:t>que</a:t>
            </a:r>
            <a:r>
              <a:rPr lang="en-US" baseline="0" dirty="0" smtClean="0"/>
              <a:t> se </a:t>
            </a:r>
            <a:r>
              <a:rPr lang="en-US" baseline="0" dirty="0" err="1" smtClean="0"/>
              <a:t>localizan</a:t>
            </a:r>
            <a:r>
              <a:rPr lang="en-US" baseline="0" dirty="0" smtClean="0"/>
              <a:t> </a:t>
            </a:r>
            <a:r>
              <a:rPr lang="en-US" baseline="0" dirty="0" err="1" smtClean="0"/>
              <a:t>sobre</a:t>
            </a:r>
            <a:r>
              <a:rPr lang="en-US" baseline="0" dirty="0" smtClean="0"/>
              <a:t> los </a:t>
            </a:r>
            <a:r>
              <a:rPr lang="en-US" baseline="0" dirty="0" err="1" smtClean="0"/>
              <a:t>riñones</a:t>
            </a:r>
            <a:r>
              <a:rPr lang="en-US" baseline="0" dirty="0" smtClean="0"/>
              <a:t>. </a:t>
            </a:r>
            <a:r>
              <a:rPr lang="en-US" baseline="0" dirty="0" err="1" smtClean="0"/>
              <a:t>Están</a:t>
            </a:r>
            <a:r>
              <a:rPr lang="en-US" baseline="0" dirty="0" smtClean="0"/>
              <a:t> </a:t>
            </a:r>
            <a:r>
              <a:rPr lang="en-US" baseline="0" dirty="0" err="1" smtClean="0"/>
              <a:t>rodeados</a:t>
            </a:r>
            <a:r>
              <a:rPr lang="en-US" baseline="0" dirty="0" smtClean="0"/>
              <a:t> de </a:t>
            </a:r>
            <a:r>
              <a:rPr lang="en-US" baseline="0" dirty="0" err="1" smtClean="0"/>
              <a:t>una</a:t>
            </a:r>
            <a:r>
              <a:rPr lang="en-US" baseline="0" dirty="0" smtClean="0"/>
              <a:t> </a:t>
            </a:r>
            <a:r>
              <a:rPr lang="en-US" baseline="0" dirty="0" err="1" smtClean="0"/>
              <a:t>cápsula</a:t>
            </a:r>
            <a:r>
              <a:rPr lang="en-US" baseline="0" dirty="0" smtClean="0"/>
              <a:t> </a:t>
            </a:r>
            <a:r>
              <a:rPr lang="en-US" baseline="0" dirty="0" err="1" smtClean="0"/>
              <a:t>fibrosa</a:t>
            </a:r>
            <a:r>
              <a:rPr lang="en-US" baseline="0" dirty="0" smtClean="0"/>
              <a:t>, a </a:t>
            </a:r>
            <a:r>
              <a:rPr lang="en-US" baseline="0" dirty="0" err="1" smtClean="0"/>
              <a:t>su</a:t>
            </a:r>
            <a:r>
              <a:rPr lang="en-US" baseline="0" dirty="0" smtClean="0"/>
              <a:t> </a:t>
            </a:r>
            <a:r>
              <a:rPr lang="en-US" baseline="0" dirty="0" err="1" smtClean="0"/>
              <a:t>vez</a:t>
            </a:r>
            <a:r>
              <a:rPr lang="en-US" baseline="0" dirty="0" smtClean="0"/>
              <a:t> </a:t>
            </a:r>
            <a:r>
              <a:rPr lang="en-US" baseline="0" dirty="0" err="1" smtClean="0"/>
              <a:t>rodeada</a:t>
            </a:r>
            <a:r>
              <a:rPr lang="en-US" baseline="0" dirty="0" smtClean="0"/>
              <a:t> de </a:t>
            </a:r>
            <a:r>
              <a:rPr lang="en-US" baseline="0" dirty="0" err="1" smtClean="0"/>
              <a:t>grasa</a:t>
            </a:r>
            <a:r>
              <a:rPr lang="en-US" baseline="0" dirty="0" smtClean="0"/>
              <a: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s-ES_tradnl" smtClean="0"/>
              <a:t>4 St Endocrino05-06.ppt</a:t>
            </a:r>
          </a:p>
        </p:txBody>
      </p:sp>
      <p:sp>
        <p:nvSpPr>
          <p:cNvPr id="68611" name="Rectangle 7"/>
          <p:cNvSpPr>
            <a:spLocks noGrp="1" noChangeArrowheads="1"/>
          </p:cNvSpPr>
          <p:nvPr>
            <p:ph type="sldNum" sz="quarter" idx="5"/>
          </p:nvPr>
        </p:nvSpPr>
        <p:spPr>
          <a:noFill/>
        </p:spPr>
        <p:txBody>
          <a:bodyPr/>
          <a:lstStyle/>
          <a:p>
            <a:fld id="{D8549815-EBE9-4EAE-B36D-631759E4AF97}" type="slidenum">
              <a:rPr lang="es-ES_tradnl" smtClean="0"/>
              <a:pPr/>
              <a:t>17</a:t>
            </a:fld>
            <a:endParaRPr lang="es-ES_tradnl" smtClean="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p:spPr>
        <p:txBody>
          <a:bodyPr/>
          <a:lstStyle/>
          <a:p>
            <a:r>
              <a:rPr lang="es-ES_tradnl" smtClean="0"/>
              <a:t>4 St Endocrino05-06.ppt</a:t>
            </a:r>
          </a:p>
        </p:txBody>
      </p:sp>
      <p:sp>
        <p:nvSpPr>
          <p:cNvPr id="69635" name="Rectangle 7"/>
          <p:cNvSpPr>
            <a:spLocks noGrp="1" noChangeArrowheads="1"/>
          </p:cNvSpPr>
          <p:nvPr>
            <p:ph type="sldNum" sz="quarter" idx="5"/>
          </p:nvPr>
        </p:nvSpPr>
        <p:spPr>
          <a:noFill/>
        </p:spPr>
        <p:txBody>
          <a:bodyPr/>
          <a:lstStyle/>
          <a:p>
            <a:fld id="{922B5C8E-B3F7-4BC9-A270-656037C75954}" type="slidenum">
              <a:rPr lang="es-ES_tradnl" smtClean="0"/>
              <a:pPr/>
              <a:t>18</a:t>
            </a:fld>
            <a:endParaRPr lang="es-ES_tradnl" smtClean="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r>
              <a:rPr lang="es-ES" dirty="0" smtClean="0"/>
              <a:t>El 95% de la actividad glucocorticoide de la corteza suprarrenal procede de la secreci</a:t>
            </a:r>
            <a:r>
              <a:rPr lang="es-ES" altLang="ja-JP" dirty="0" smtClean="0">
                <a:latin typeface="Arial" charset="0"/>
              </a:rPr>
              <a:t>ó</a:t>
            </a:r>
            <a:r>
              <a:rPr lang="es-ES" altLang="ja-JP" dirty="0" smtClean="0"/>
              <a:t>n del </a:t>
            </a:r>
            <a:r>
              <a:rPr lang="es-ES" altLang="ja-JP" dirty="0" err="1" smtClean="0"/>
              <a:t>cortisol</a:t>
            </a:r>
            <a:r>
              <a:rPr lang="es-ES" altLang="ja-JP" dirty="0" smtClean="0"/>
              <a:t> (hidrocortisona) y una peque</a:t>
            </a:r>
            <a:r>
              <a:rPr lang="es-ES" altLang="ja-JP" dirty="0" smtClean="0">
                <a:latin typeface="Arial" charset="0"/>
              </a:rPr>
              <a:t>ñ</a:t>
            </a:r>
            <a:r>
              <a:rPr lang="es-ES" altLang="ja-JP" dirty="0" smtClean="0"/>
              <a:t>a por la </a:t>
            </a:r>
            <a:r>
              <a:rPr lang="es-ES" altLang="ja-JP" dirty="0" err="1" smtClean="0"/>
              <a:t>corticosterona</a:t>
            </a:r>
            <a:endParaRPr lang="es-E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p>
            <a:r>
              <a:rPr lang="es-ES_tradnl" smtClean="0"/>
              <a:t>4 St Endocrino05-06.ppt</a:t>
            </a:r>
          </a:p>
        </p:txBody>
      </p:sp>
      <p:sp>
        <p:nvSpPr>
          <p:cNvPr id="76803" name="Rectangle 7"/>
          <p:cNvSpPr>
            <a:spLocks noGrp="1" noChangeArrowheads="1"/>
          </p:cNvSpPr>
          <p:nvPr>
            <p:ph type="sldNum" sz="quarter" idx="5"/>
          </p:nvPr>
        </p:nvSpPr>
        <p:spPr>
          <a:noFill/>
        </p:spPr>
        <p:txBody>
          <a:bodyPr/>
          <a:lstStyle/>
          <a:p>
            <a:fld id="{C3E5320F-5960-4691-9F05-0CB4581E7529}" type="slidenum">
              <a:rPr lang="es-ES_tradnl" smtClean="0"/>
              <a:pPr/>
              <a:t>19</a:t>
            </a:fld>
            <a:endParaRPr lang="es-ES_tradnl" smtClean="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p:spPr>
        <p:txBody>
          <a:bodyPr/>
          <a:lstStyle/>
          <a:p>
            <a:r>
              <a:rPr lang="es-ES_tradnl" smtClean="0"/>
              <a:t>4 St Endocrino05-06.ppt</a:t>
            </a:r>
          </a:p>
        </p:txBody>
      </p:sp>
      <p:sp>
        <p:nvSpPr>
          <p:cNvPr id="51203" name="Rectangle 7"/>
          <p:cNvSpPr>
            <a:spLocks noGrp="1" noChangeArrowheads="1"/>
          </p:cNvSpPr>
          <p:nvPr>
            <p:ph type="sldNum" sz="quarter" idx="5"/>
          </p:nvPr>
        </p:nvSpPr>
        <p:spPr>
          <a:noFill/>
        </p:spPr>
        <p:txBody>
          <a:bodyPr/>
          <a:lstStyle/>
          <a:p>
            <a:fld id="{4075BDCF-253C-4ABB-8903-C12E60870656}" type="slidenum">
              <a:rPr lang="es-ES_tradnl" smtClean="0"/>
              <a:pPr/>
              <a:t>2</a:t>
            </a:fld>
            <a:endParaRPr lang="es-ES_tradnl" smtClean="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r>
              <a:rPr lang="es-ES" dirty="0" smtClean="0"/>
              <a:t>La glándula adrenal, al igual que la hipófisis está formada por dos tipos de tejido que se fusionan durante el desarrollo: nervioso (médula y endocrino (corteza). y secreta </a:t>
            </a:r>
            <a:r>
              <a:rPr lang="es-ES" dirty="0" err="1" smtClean="0"/>
              <a:t>neurohormonas</a:t>
            </a:r>
            <a:r>
              <a:rPr lang="es-ES" dirty="0" smtClean="0"/>
              <a:t> y hormonas clásicas</a:t>
            </a:r>
          </a:p>
          <a:p>
            <a:r>
              <a:rPr lang="es-ES" dirty="0" smtClean="0"/>
              <a:t>La médula  de origen nervioso secreta </a:t>
            </a:r>
            <a:r>
              <a:rPr lang="es-ES" dirty="0" err="1" smtClean="0"/>
              <a:t>catecolaminas</a:t>
            </a:r>
            <a:r>
              <a:rPr lang="es-ES" dirty="0" smtClean="0"/>
              <a:t> como respuesta a la inervación simpática, actúa como parte del SNS.</a:t>
            </a:r>
          </a:p>
          <a:p>
            <a:r>
              <a:rPr lang="es-ES" dirty="0" smtClean="0"/>
              <a:t>La corteza deriva del mesodermo y secreta</a:t>
            </a:r>
            <a:r>
              <a:rPr lang="es-ES" baseline="0" dirty="0" smtClean="0"/>
              <a:t> hormonas </a:t>
            </a:r>
            <a:r>
              <a:rPr lang="es-ES" baseline="0" dirty="0" err="1" smtClean="0"/>
              <a:t>esteroideas</a:t>
            </a:r>
            <a:r>
              <a:rPr lang="es-ES" baseline="0" dirty="0" smtClean="0"/>
              <a:t>, en respuesta a la acción de otras hormonas</a:t>
            </a:r>
            <a:endParaRPr lang="es-E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actividad </a:t>
            </a:r>
            <a:r>
              <a:rPr lang="es-ES" dirty="0" err="1" smtClean="0"/>
              <a:t>mineralocorticoide</a:t>
            </a:r>
            <a:r>
              <a:rPr lang="es-ES" dirty="0" smtClean="0"/>
              <a:t> es importante,</a:t>
            </a:r>
            <a:r>
              <a:rPr lang="es-ES" baseline="0" dirty="0" smtClean="0"/>
              <a:t> porque los niveles plasmáticos de </a:t>
            </a:r>
            <a:r>
              <a:rPr lang="es-ES" baseline="0" dirty="0" err="1" smtClean="0"/>
              <a:t>cortisol</a:t>
            </a:r>
            <a:r>
              <a:rPr lang="es-ES" baseline="0" dirty="0" smtClean="0"/>
              <a:t> son mucho mayores que los de aldosterona, en algunos tejidos como el riñón esta actividad está regulada por las acciones de un enzima que inactiva el </a:t>
            </a:r>
            <a:r>
              <a:rPr lang="es-ES" baseline="0" dirty="0" err="1" smtClean="0"/>
              <a:t>cortisol</a:t>
            </a:r>
            <a:r>
              <a:rPr lang="es-ES" baseline="0" dirty="0" smtClean="0"/>
              <a:t> circulante.</a:t>
            </a:r>
            <a:endParaRPr lang="es-ES" dirty="0"/>
          </a:p>
        </p:txBody>
      </p:sp>
      <p:sp>
        <p:nvSpPr>
          <p:cNvPr id="4" name="3 Marcador de pie de página"/>
          <p:cNvSpPr>
            <a:spLocks noGrp="1"/>
          </p:cNvSpPr>
          <p:nvPr>
            <p:ph type="ftr" sz="quarter" idx="10"/>
          </p:nvPr>
        </p:nvSpPr>
        <p:spPr/>
        <p:txBody>
          <a:bodyPr/>
          <a:lstStyle/>
          <a:p>
            <a:pPr>
              <a:defRPr/>
            </a:pPr>
            <a:r>
              <a:rPr lang="es-ES_tradnl" smtClean="0"/>
              <a:t>4 St Endocrino05-06.ppt</a:t>
            </a:r>
            <a:endParaRPr lang="es-ES_tradnl"/>
          </a:p>
        </p:txBody>
      </p:sp>
      <p:sp>
        <p:nvSpPr>
          <p:cNvPr id="5" name="4 Marcador de número de diapositiva"/>
          <p:cNvSpPr>
            <a:spLocks noGrp="1"/>
          </p:cNvSpPr>
          <p:nvPr>
            <p:ph type="sldNum" sz="quarter" idx="11"/>
          </p:nvPr>
        </p:nvSpPr>
        <p:spPr/>
        <p:txBody>
          <a:bodyPr/>
          <a:lstStyle/>
          <a:p>
            <a:pPr>
              <a:defRPr/>
            </a:pPr>
            <a:fld id="{98EC0D8C-0610-49A4-9E9B-09D5D8FEB866}" type="slidenum">
              <a:rPr lang="es-ES_tradnl" smtClean="0"/>
              <a:pPr>
                <a:defRPr/>
              </a:pPr>
              <a:t>20</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Control de la secreción. </a:t>
            </a:r>
            <a:r>
              <a:rPr lang="es-ES" dirty="0" err="1" smtClean="0"/>
              <a:t>Berne</a:t>
            </a:r>
            <a:r>
              <a:rPr lang="es-ES" dirty="0" smtClean="0"/>
              <a:t> 47-4. Se secreta a pulsos</a:t>
            </a:r>
            <a:r>
              <a:rPr lang="es-ES" baseline="0" dirty="0" smtClean="0"/>
              <a:t> controlados por la ACTH, según un patrón diurno. Máxima concentración plasmática de ACTH y </a:t>
            </a:r>
            <a:r>
              <a:rPr lang="es-ES" baseline="0" dirty="0" err="1" smtClean="0"/>
              <a:t>cortisol</a:t>
            </a:r>
            <a:r>
              <a:rPr lang="es-ES" baseline="0" dirty="0" smtClean="0"/>
              <a:t> dos horas antes de despertar, el mínimo justo antes de dormir. El dolor intenso, ejercicio, estrés liberan </a:t>
            </a:r>
            <a:r>
              <a:rPr lang="es-ES" baseline="0" dirty="0" err="1" smtClean="0"/>
              <a:t>cortisol</a:t>
            </a:r>
            <a:r>
              <a:rPr lang="es-ES" baseline="0" dirty="0" smtClean="0"/>
              <a:t>.</a:t>
            </a:r>
            <a:endParaRPr lang="es-ES" dirty="0"/>
          </a:p>
        </p:txBody>
      </p:sp>
      <p:sp>
        <p:nvSpPr>
          <p:cNvPr id="4" name="3 Marcador de pie de página"/>
          <p:cNvSpPr>
            <a:spLocks noGrp="1"/>
          </p:cNvSpPr>
          <p:nvPr>
            <p:ph type="ftr" sz="quarter" idx="10"/>
          </p:nvPr>
        </p:nvSpPr>
        <p:spPr/>
        <p:txBody>
          <a:bodyPr/>
          <a:lstStyle/>
          <a:p>
            <a:pPr>
              <a:defRPr/>
            </a:pPr>
            <a:r>
              <a:rPr lang="es-ES_tradnl" smtClean="0"/>
              <a:t>4 St Endocrino05-06.ppt</a:t>
            </a:r>
            <a:endParaRPr lang="es-ES_tradnl"/>
          </a:p>
        </p:txBody>
      </p:sp>
      <p:sp>
        <p:nvSpPr>
          <p:cNvPr id="5" name="4 Marcador de número de diapositiva"/>
          <p:cNvSpPr>
            <a:spLocks noGrp="1"/>
          </p:cNvSpPr>
          <p:nvPr>
            <p:ph type="sldNum" sz="quarter" idx="11"/>
          </p:nvPr>
        </p:nvSpPr>
        <p:spPr/>
        <p:txBody>
          <a:bodyPr/>
          <a:lstStyle/>
          <a:p>
            <a:pPr>
              <a:defRPr/>
            </a:pPr>
            <a:fld id="{98EC0D8C-0610-49A4-9E9B-09D5D8FEB866}" type="slidenum">
              <a:rPr lang="es-ES_tradnl" smtClean="0"/>
              <a:pPr>
                <a:defRPr/>
              </a:pPr>
              <a:t>21</a:t>
            </a:fld>
            <a:endParaRPr 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p>
            <a:r>
              <a:rPr lang="es-ES_tradnl" smtClean="0"/>
              <a:t>4 St Endocrino05-06.ppt</a:t>
            </a:r>
          </a:p>
        </p:txBody>
      </p:sp>
      <p:sp>
        <p:nvSpPr>
          <p:cNvPr id="70659" name="Rectangle 7"/>
          <p:cNvSpPr>
            <a:spLocks noGrp="1" noChangeArrowheads="1"/>
          </p:cNvSpPr>
          <p:nvPr>
            <p:ph type="sldNum" sz="quarter" idx="5"/>
          </p:nvPr>
        </p:nvSpPr>
        <p:spPr>
          <a:noFill/>
        </p:spPr>
        <p:txBody>
          <a:bodyPr/>
          <a:lstStyle/>
          <a:p>
            <a:fld id="{38C6E4DD-DE67-4776-9A86-1DC7F623A10A}" type="slidenum">
              <a:rPr lang="es-ES_tradnl" smtClean="0"/>
              <a:pPr/>
              <a:t>22</a:t>
            </a:fld>
            <a:endParaRPr lang="es-ES_tradnl" smtClean="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xfrm>
            <a:off x="685800" y="4343400"/>
            <a:ext cx="5486400" cy="4114800"/>
          </a:xfrm>
          <a:noFill/>
          <a:ln/>
        </p:spPr>
        <p:txBody>
          <a:bodyPr/>
          <a:lstStyle/>
          <a:p>
            <a:r>
              <a:rPr lang="es-ES" dirty="0" smtClean="0"/>
              <a:t>Como su nombre indica los </a:t>
            </a:r>
            <a:r>
              <a:rPr lang="es-ES" dirty="0" err="1" smtClean="0"/>
              <a:t>Gc</a:t>
            </a:r>
            <a:r>
              <a:rPr lang="es-ES" dirty="0" smtClean="0"/>
              <a:t> actúa sobre el metabolismo hidrocarbonado y son necesarios para la supervivencia en condiciones de emergencia. En el hígado inducen síntesis de glucógeno y glucosa. En cambio en músculo y tejido adiposo facilitan la acción </a:t>
            </a:r>
            <a:r>
              <a:rPr lang="es-ES" dirty="0" err="1" smtClean="0"/>
              <a:t>lipolítica</a:t>
            </a:r>
            <a:r>
              <a:rPr lang="es-ES" dirty="0" smtClean="0"/>
              <a:t> de la adrenalina y </a:t>
            </a:r>
            <a:r>
              <a:rPr lang="es-ES" dirty="0" err="1" smtClean="0"/>
              <a:t>gh</a:t>
            </a:r>
            <a:r>
              <a:rPr lang="es-ES" dirty="0" smtClean="0"/>
              <a:t>, aprovechando los sustratos para formar glucosa.</a:t>
            </a:r>
          </a:p>
          <a:p>
            <a:r>
              <a:rPr lang="es-ES" dirty="0" smtClean="0"/>
              <a:t>En el músculo inhibe la captación de glucosa para que pueda ser utilizada por cerebro y corazón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es-ES_tradnl" smtClean="0"/>
              <a:t>4 St Endocrino05-06.ppt</a:t>
            </a:r>
          </a:p>
        </p:txBody>
      </p:sp>
      <p:sp>
        <p:nvSpPr>
          <p:cNvPr id="71683" name="Rectangle 7"/>
          <p:cNvSpPr>
            <a:spLocks noGrp="1" noChangeArrowheads="1"/>
          </p:cNvSpPr>
          <p:nvPr>
            <p:ph type="sldNum" sz="quarter" idx="5"/>
          </p:nvPr>
        </p:nvSpPr>
        <p:spPr>
          <a:noFill/>
        </p:spPr>
        <p:txBody>
          <a:bodyPr/>
          <a:lstStyle/>
          <a:p>
            <a:fld id="{085B80B5-AE01-43D2-9365-1E0FFC6B2A4A}" type="slidenum">
              <a:rPr lang="es-ES_tradnl" smtClean="0"/>
              <a:pPr/>
              <a:t>23</a:t>
            </a:fld>
            <a:endParaRPr lang="es-ES_tradnl" smtClean="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es-ES_tradnl" smtClean="0"/>
              <a:t>4 St Endocrino05-06.ppt</a:t>
            </a:r>
          </a:p>
        </p:txBody>
      </p:sp>
      <p:sp>
        <p:nvSpPr>
          <p:cNvPr id="75779" name="Rectangle 7"/>
          <p:cNvSpPr>
            <a:spLocks noGrp="1" noChangeArrowheads="1"/>
          </p:cNvSpPr>
          <p:nvPr>
            <p:ph type="sldNum" sz="quarter" idx="5"/>
          </p:nvPr>
        </p:nvSpPr>
        <p:spPr>
          <a:noFill/>
        </p:spPr>
        <p:txBody>
          <a:bodyPr/>
          <a:lstStyle/>
          <a:p>
            <a:fld id="{F05914E9-5C1A-40D1-AFA4-96CC157D033A}" type="slidenum">
              <a:rPr lang="es-ES_tradnl" smtClean="0"/>
              <a:pPr/>
              <a:t>24</a:t>
            </a:fld>
            <a:endParaRPr lang="es-ES_tradnl" smtClean="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r>
              <a:rPr lang="es-ES" smtClean="0"/>
              <a:t>El cortisol junto con adrenalina y glucagón actúa para proteger al organismo contra un exceso de la acción hipoglucemiante de la insulina. La adrenalina y glucagón tienen accione srápida y el cortisol actúa mas lentamente  prolongando el aumento de glucemia producido por a y 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s-ES_tradnl" smtClean="0"/>
              <a:t>4 St Endocrino05-06.ppt</a:t>
            </a:r>
          </a:p>
        </p:txBody>
      </p:sp>
      <p:sp>
        <p:nvSpPr>
          <p:cNvPr id="77827" name="Rectangle 7"/>
          <p:cNvSpPr>
            <a:spLocks noGrp="1" noChangeArrowheads="1"/>
          </p:cNvSpPr>
          <p:nvPr>
            <p:ph type="sldNum" sz="quarter" idx="5"/>
          </p:nvPr>
        </p:nvSpPr>
        <p:spPr>
          <a:noFill/>
        </p:spPr>
        <p:txBody>
          <a:bodyPr/>
          <a:lstStyle/>
          <a:p>
            <a:fld id="{6F2A9173-E01A-4A10-8E84-5E47C9E47949}" type="slidenum">
              <a:rPr lang="es-ES_tradnl" smtClean="0"/>
              <a:pPr/>
              <a:t>25</a:t>
            </a:fld>
            <a:endParaRPr lang="es-ES_tradnl" smtClean="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r>
              <a:rPr lang="es-ES" dirty="0" smtClean="0"/>
              <a:t>Estimulación de todo el sistema como respuesta al estrés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s-ES_tradnl" smtClean="0"/>
              <a:t>4 St Endocrino05-06.ppt</a:t>
            </a:r>
          </a:p>
        </p:txBody>
      </p:sp>
      <p:sp>
        <p:nvSpPr>
          <p:cNvPr id="78851" name="Rectangle 7"/>
          <p:cNvSpPr>
            <a:spLocks noGrp="1" noChangeArrowheads="1"/>
          </p:cNvSpPr>
          <p:nvPr>
            <p:ph type="sldNum" sz="quarter" idx="5"/>
          </p:nvPr>
        </p:nvSpPr>
        <p:spPr>
          <a:noFill/>
        </p:spPr>
        <p:txBody>
          <a:bodyPr/>
          <a:lstStyle/>
          <a:p>
            <a:fld id="{0600493A-6369-4E9E-9220-054B89D63F1D}" type="slidenum">
              <a:rPr lang="es-ES_tradnl" smtClean="0"/>
              <a:pPr/>
              <a:t>26</a:t>
            </a:fld>
            <a:endParaRPr lang="es-ES_tradnl" smtClean="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r>
              <a:rPr lang="es-ES" smtClean="0"/>
              <a:t>La acción catabólica del cortisol se manifiesta en el hueso por disminución de la matriz ósea  y disminución de la absorción de calcio.</a:t>
            </a:r>
          </a:p>
          <a:p>
            <a:r>
              <a:rPr lang="es-ES" smtClean="0"/>
              <a:t>En el tracto intestinal aumenta el flujo sanguíneo pero disminuye la proliferación del epitelio y barreara gástrica protectora contra un exceso de secreción ácida al inhibirla síntesis de PG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s-ES_tradnl" smtClean="0"/>
              <a:t>4 St Endocrino05-06.ppt</a:t>
            </a:r>
          </a:p>
        </p:txBody>
      </p:sp>
      <p:sp>
        <p:nvSpPr>
          <p:cNvPr id="81923" name="Rectangle 7"/>
          <p:cNvSpPr>
            <a:spLocks noGrp="1" noChangeArrowheads="1"/>
          </p:cNvSpPr>
          <p:nvPr>
            <p:ph type="sldNum" sz="quarter" idx="5"/>
          </p:nvPr>
        </p:nvSpPr>
        <p:spPr>
          <a:noFill/>
        </p:spPr>
        <p:txBody>
          <a:bodyPr/>
          <a:lstStyle/>
          <a:p>
            <a:fld id="{B26DEC20-19A5-470D-A91A-15BCD01E9257}" type="slidenum">
              <a:rPr lang="es-ES_tradnl" smtClean="0"/>
              <a:pPr/>
              <a:t>27</a:t>
            </a:fld>
            <a:endParaRPr lang="es-ES_tradnl" smtClean="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r>
              <a:rPr lang="es-ES" dirty="0" smtClean="0"/>
              <a:t>El </a:t>
            </a:r>
            <a:r>
              <a:rPr lang="es-ES" dirty="0" err="1" smtClean="0"/>
              <a:t>cortisol</a:t>
            </a:r>
            <a:r>
              <a:rPr lang="es-ES" dirty="0" smtClean="0"/>
              <a:t> tiene una gran influencia sobre las reacciones suscitadas por traumatismos, tóxicos, patógenos, </a:t>
            </a:r>
            <a:r>
              <a:rPr lang="es-ES" dirty="0" err="1" smtClean="0"/>
              <a:t>etc</a:t>
            </a:r>
            <a:r>
              <a:rPr lang="es-ES" dirty="0" smtClean="0"/>
              <a:t>… Su efecto fundamental es la inhibición de muchos pasos cruciales de la respuesta tisular ante una lesión. Dificultad la capacidad</a:t>
            </a:r>
            <a:r>
              <a:rPr lang="es-ES" baseline="0" dirty="0" smtClean="0"/>
              <a:t> de los tejidos </a:t>
            </a:r>
            <a:r>
              <a:rPr lang="es-ES" baseline="0" dirty="0" err="1" smtClean="0"/>
              <a:t>patra</a:t>
            </a:r>
            <a:r>
              <a:rPr lang="es-ES" baseline="0" dirty="0" smtClean="0"/>
              <a:t> eliminar sustancias nocivas, por lo tanto el tratamiento prolongado aumenta la vulnerabilidad del organismo a las infecciones, permite su diseminación y las enmascara, también impide la cicatrización tras una lesión</a:t>
            </a:r>
            <a:endParaRPr lang="es-E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p>
            <a:r>
              <a:rPr lang="es-ES_tradnl" smtClean="0"/>
              <a:t>4 St Endocrino05-06.ppt</a:t>
            </a:r>
          </a:p>
        </p:txBody>
      </p:sp>
      <p:sp>
        <p:nvSpPr>
          <p:cNvPr id="86019" name="Rectangle 7"/>
          <p:cNvSpPr>
            <a:spLocks noGrp="1" noChangeArrowheads="1"/>
          </p:cNvSpPr>
          <p:nvPr>
            <p:ph type="sldNum" sz="quarter" idx="5"/>
          </p:nvPr>
        </p:nvSpPr>
        <p:spPr>
          <a:noFill/>
        </p:spPr>
        <p:txBody>
          <a:bodyPr/>
          <a:lstStyle/>
          <a:p>
            <a:fld id="{0FDB982B-0429-4C8D-9223-C5E42A5870C7}" type="slidenum">
              <a:rPr lang="es-ES_tradnl" smtClean="0"/>
              <a:pPr/>
              <a:t>28</a:t>
            </a:fld>
            <a:endParaRPr lang="es-ES_tradnl" smtClean="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a:lstStyle/>
          <a:p>
            <a:r>
              <a:rPr lang="es-ES" dirty="0" smtClean="0"/>
              <a:t>Exceso: insomnio, euforia. En fetos, incrementa la síntesis del surfactante</a:t>
            </a:r>
            <a:r>
              <a:rPr lang="es-ES" baseline="0" dirty="0" smtClean="0"/>
              <a:t> pulmonar</a:t>
            </a:r>
            <a:endParaRPr lang="es-E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Efectos del </a:t>
            </a:r>
            <a:r>
              <a:rPr lang="es-ES" dirty="0" err="1" smtClean="0"/>
              <a:t>cortisol</a:t>
            </a:r>
            <a:r>
              <a:rPr lang="es-ES" dirty="0" smtClean="0"/>
              <a:t> en distintos tejidos, </a:t>
            </a:r>
            <a:r>
              <a:rPr lang="es-ES" dirty="0" err="1" smtClean="0"/>
              <a:t>Berne</a:t>
            </a:r>
            <a:r>
              <a:rPr lang="es-ES" dirty="0" smtClean="0"/>
              <a:t> 47.8</a:t>
            </a:r>
            <a:endParaRPr lang="es-ES" dirty="0"/>
          </a:p>
        </p:txBody>
      </p:sp>
      <p:sp>
        <p:nvSpPr>
          <p:cNvPr id="4" name="3 Marcador de pie de página"/>
          <p:cNvSpPr>
            <a:spLocks noGrp="1"/>
          </p:cNvSpPr>
          <p:nvPr>
            <p:ph type="ftr" sz="quarter" idx="10"/>
          </p:nvPr>
        </p:nvSpPr>
        <p:spPr/>
        <p:txBody>
          <a:bodyPr/>
          <a:lstStyle/>
          <a:p>
            <a:pPr>
              <a:defRPr/>
            </a:pPr>
            <a:r>
              <a:rPr lang="es-ES_tradnl" smtClean="0"/>
              <a:t>4 St Endocrino05-06.ppt</a:t>
            </a:r>
            <a:endParaRPr lang="es-ES_tradnl"/>
          </a:p>
        </p:txBody>
      </p:sp>
      <p:sp>
        <p:nvSpPr>
          <p:cNvPr id="5" name="4 Marcador de número de diapositiva"/>
          <p:cNvSpPr>
            <a:spLocks noGrp="1"/>
          </p:cNvSpPr>
          <p:nvPr>
            <p:ph type="sldNum" sz="quarter" idx="11"/>
          </p:nvPr>
        </p:nvSpPr>
        <p:spPr/>
        <p:txBody>
          <a:bodyPr/>
          <a:lstStyle/>
          <a:p>
            <a:pPr>
              <a:defRPr/>
            </a:pPr>
            <a:fld id="{98EC0D8C-0610-49A4-9E9B-09D5D8FEB866}" type="slidenum">
              <a:rPr lang="es-ES_tradnl" smtClean="0"/>
              <a:pPr>
                <a:defRPr/>
              </a:pPr>
              <a:t>29</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s-ES_tradnl" smtClean="0"/>
              <a:t>4 St Endocrino05-06.ppt</a:t>
            </a:r>
          </a:p>
        </p:txBody>
      </p:sp>
      <p:sp>
        <p:nvSpPr>
          <p:cNvPr id="53251" name="Rectangle 7"/>
          <p:cNvSpPr>
            <a:spLocks noGrp="1" noChangeArrowheads="1"/>
          </p:cNvSpPr>
          <p:nvPr>
            <p:ph type="sldNum" sz="quarter" idx="5"/>
          </p:nvPr>
        </p:nvSpPr>
        <p:spPr>
          <a:noFill/>
        </p:spPr>
        <p:txBody>
          <a:bodyPr/>
          <a:lstStyle/>
          <a:p>
            <a:fld id="{1D779CB7-CA85-4FC4-B41C-4301388CCA20}" type="slidenum">
              <a:rPr lang="es-ES_tradnl" smtClean="0"/>
              <a:pPr/>
              <a:t>3</a:t>
            </a:fld>
            <a:endParaRPr lang="es-ES_tradnl" smtClean="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Los corticoides  proceden todos del </a:t>
            </a:r>
            <a:r>
              <a:rPr lang="es-ES" dirty="0" err="1" smtClean="0"/>
              <a:t>colesterol.Mineralocorticoides</a:t>
            </a:r>
            <a:r>
              <a:rPr lang="es-ES" dirty="0" smtClean="0"/>
              <a:t>: metabolismo del sodio y potasio. La secreción de la zona glomerular está controlada por </a:t>
            </a:r>
            <a:r>
              <a:rPr lang="es-ES" dirty="0" err="1" smtClean="0"/>
              <a:t>AngII</a:t>
            </a:r>
            <a:r>
              <a:rPr lang="es-ES" dirty="0" smtClean="0"/>
              <a:t> y K del LEC. El </a:t>
            </a:r>
            <a:r>
              <a:rPr lang="es-ES" dirty="0" err="1" smtClean="0"/>
              <a:t>cortisol</a:t>
            </a:r>
            <a:r>
              <a:rPr lang="es-ES" dirty="0" smtClean="0"/>
              <a:t> puede considerarse el corticoide fisiológicamente más importante para el hombre. Estas cantidades varían en caso de traumatismo (</a:t>
            </a:r>
            <a:r>
              <a:rPr lang="es-ES" dirty="0" err="1" smtClean="0"/>
              <a:t>cortisol</a:t>
            </a:r>
            <a:r>
              <a:rPr lang="es-ES" dirty="0" smtClean="0"/>
              <a:t> 10 veces mas) o enfermedad. En la mujer es la principal fuente  de andrógenos. En el hombre </a:t>
            </a:r>
            <a:r>
              <a:rPr lang="es-ES" dirty="0" err="1" smtClean="0"/>
              <a:t>tb</a:t>
            </a:r>
            <a:r>
              <a:rPr lang="es-ES" dirty="0" smtClean="0"/>
              <a:t> en testículos. Alguna de estas h tiene actividad </a:t>
            </a:r>
            <a:r>
              <a:rPr lang="es-ES" dirty="0" err="1" smtClean="0"/>
              <a:t>mineralocorticoide</a:t>
            </a:r>
            <a:r>
              <a:rPr lang="es-ES" dirty="0" smtClean="0"/>
              <a:t> y glucocorticoide (como el </a:t>
            </a:r>
            <a:r>
              <a:rPr lang="es-ES" dirty="0" err="1" smtClean="0"/>
              <a:t>cortisol</a:t>
            </a:r>
            <a:r>
              <a:rPr lang="es-ES" dirty="0" smtClean="0"/>
              <a:t>)</a:t>
            </a:r>
          </a:p>
          <a:p>
            <a:endParaRPr lang="es-ES" dirty="0" smtClean="0"/>
          </a:p>
          <a:p>
            <a:endParaRPr lang="es-E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s-ES_tradnl" smtClean="0"/>
              <a:t>4 St Endocrino05-06.ppt</a:t>
            </a:r>
          </a:p>
        </p:txBody>
      </p:sp>
      <p:sp>
        <p:nvSpPr>
          <p:cNvPr id="49155" name="Rectangle 7"/>
          <p:cNvSpPr>
            <a:spLocks noGrp="1" noChangeArrowheads="1"/>
          </p:cNvSpPr>
          <p:nvPr>
            <p:ph type="sldNum" sz="quarter" idx="5"/>
          </p:nvPr>
        </p:nvSpPr>
        <p:spPr>
          <a:noFill/>
        </p:spPr>
        <p:txBody>
          <a:bodyPr/>
          <a:lstStyle/>
          <a:p>
            <a:fld id="{B247FB59-91CD-40C9-86C8-D0430720BFEF}" type="slidenum">
              <a:rPr lang="es-ES_tradnl" smtClean="0"/>
              <a:pPr/>
              <a:t>30</a:t>
            </a:fld>
            <a:endParaRPr lang="es-ES_tradnl" smtClean="0"/>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ln>
        </p:spPr>
        <p:txBody>
          <a:bodyPr/>
          <a:lstStyle/>
          <a:p>
            <a:r>
              <a:rPr lang="en-US" smtClean="0"/>
              <a:t>Las </a:t>
            </a:r>
            <a:r>
              <a:rPr lang="en-US" smtClean="0"/>
              <a:t>glándulas</a:t>
            </a:r>
            <a:r>
              <a:rPr lang="en-US" baseline="0" dirty="0" smtClean="0"/>
              <a:t> </a:t>
            </a:r>
            <a:r>
              <a:rPr lang="en-US" baseline="0" dirty="0" err="1" smtClean="0"/>
              <a:t>suprarrenales</a:t>
            </a:r>
            <a:r>
              <a:rPr lang="en-US" baseline="0" dirty="0" smtClean="0"/>
              <a:t> son </a:t>
            </a:r>
            <a:r>
              <a:rPr lang="en-US" baseline="0" dirty="0" err="1" smtClean="0"/>
              <a:t>órganos</a:t>
            </a:r>
            <a:r>
              <a:rPr lang="en-US" baseline="0" dirty="0" smtClean="0"/>
              <a:t> de forma </a:t>
            </a:r>
            <a:r>
              <a:rPr lang="en-US" baseline="0" dirty="0" err="1" smtClean="0"/>
              <a:t>aproximadamente</a:t>
            </a:r>
            <a:r>
              <a:rPr lang="en-US" baseline="0" dirty="0" smtClean="0"/>
              <a:t> </a:t>
            </a:r>
            <a:r>
              <a:rPr lang="en-US" baseline="0" dirty="0" err="1" smtClean="0"/>
              <a:t>piramidal</a:t>
            </a:r>
            <a:r>
              <a:rPr lang="en-US" baseline="0" dirty="0" smtClean="0"/>
              <a:t> </a:t>
            </a:r>
            <a:r>
              <a:rPr lang="en-US" baseline="0" dirty="0" err="1" smtClean="0"/>
              <a:t>que</a:t>
            </a:r>
            <a:r>
              <a:rPr lang="en-US" baseline="0" dirty="0" smtClean="0"/>
              <a:t> se </a:t>
            </a:r>
            <a:r>
              <a:rPr lang="en-US" baseline="0" dirty="0" err="1" smtClean="0"/>
              <a:t>localizan</a:t>
            </a:r>
            <a:r>
              <a:rPr lang="en-US" baseline="0" dirty="0" smtClean="0"/>
              <a:t> </a:t>
            </a:r>
            <a:r>
              <a:rPr lang="en-US" baseline="0" dirty="0" err="1" smtClean="0"/>
              <a:t>sobre</a:t>
            </a:r>
            <a:r>
              <a:rPr lang="en-US" baseline="0" dirty="0" smtClean="0"/>
              <a:t> los </a:t>
            </a:r>
            <a:r>
              <a:rPr lang="en-US" baseline="0" dirty="0" err="1" smtClean="0"/>
              <a:t>riñones</a:t>
            </a:r>
            <a:r>
              <a:rPr lang="en-US" baseline="0" dirty="0" smtClean="0"/>
              <a:t>. </a:t>
            </a:r>
            <a:r>
              <a:rPr lang="en-US" baseline="0" dirty="0" err="1" smtClean="0"/>
              <a:t>Están</a:t>
            </a:r>
            <a:r>
              <a:rPr lang="en-US" baseline="0" dirty="0" smtClean="0"/>
              <a:t> </a:t>
            </a:r>
            <a:r>
              <a:rPr lang="en-US" baseline="0" dirty="0" err="1" smtClean="0"/>
              <a:t>rodeados</a:t>
            </a:r>
            <a:r>
              <a:rPr lang="en-US" baseline="0" dirty="0" smtClean="0"/>
              <a:t> de </a:t>
            </a:r>
            <a:r>
              <a:rPr lang="en-US" baseline="0" dirty="0" err="1" smtClean="0"/>
              <a:t>una</a:t>
            </a:r>
            <a:r>
              <a:rPr lang="en-US" baseline="0" dirty="0" smtClean="0"/>
              <a:t> </a:t>
            </a:r>
            <a:r>
              <a:rPr lang="en-US" baseline="0" dirty="0" err="1" smtClean="0"/>
              <a:t>cápsula</a:t>
            </a:r>
            <a:r>
              <a:rPr lang="en-US" baseline="0" dirty="0" smtClean="0"/>
              <a:t> </a:t>
            </a:r>
            <a:r>
              <a:rPr lang="en-US" baseline="0" dirty="0" err="1" smtClean="0"/>
              <a:t>fibrosa</a:t>
            </a:r>
            <a:r>
              <a:rPr lang="en-US" baseline="0" dirty="0" smtClean="0"/>
              <a:t>, a </a:t>
            </a:r>
            <a:r>
              <a:rPr lang="en-US" baseline="0" dirty="0" err="1" smtClean="0"/>
              <a:t>su</a:t>
            </a:r>
            <a:r>
              <a:rPr lang="en-US" baseline="0" dirty="0" smtClean="0"/>
              <a:t> </a:t>
            </a:r>
            <a:r>
              <a:rPr lang="en-US" baseline="0" dirty="0" err="1" smtClean="0"/>
              <a:t>vez</a:t>
            </a:r>
            <a:r>
              <a:rPr lang="en-US" baseline="0" dirty="0" smtClean="0"/>
              <a:t> </a:t>
            </a:r>
            <a:r>
              <a:rPr lang="en-US" baseline="0" dirty="0" err="1" smtClean="0"/>
              <a:t>rodeada</a:t>
            </a:r>
            <a:r>
              <a:rPr lang="en-US" baseline="0" dirty="0" smtClean="0"/>
              <a:t> de </a:t>
            </a:r>
            <a:r>
              <a:rPr lang="en-US" baseline="0" dirty="0" err="1" smtClean="0"/>
              <a:t>grasa</a:t>
            </a:r>
            <a:r>
              <a:rPr lang="en-US" baseline="0" dirty="0" smtClean="0"/>
              <a:t>.</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s-ES_tradnl" smtClean="0"/>
              <a:t>4 St Endocrino05-06.ppt</a:t>
            </a:r>
          </a:p>
        </p:txBody>
      </p:sp>
      <p:sp>
        <p:nvSpPr>
          <p:cNvPr id="88067" name="Rectangle 7"/>
          <p:cNvSpPr>
            <a:spLocks noGrp="1" noChangeArrowheads="1"/>
          </p:cNvSpPr>
          <p:nvPr>
            <p:ph type="sldNum" sz="quarter" idx="5"/>
          </p:nvPr>
        </p:nvSpPr>
        <p:spPr>
          <a:noFill/>
        </p:spPr>
        <p:txBody>
          <a:bodyPr/>
          <a:lstStyle/>
          <a:p>
            <a:fld id="{E272F864-C8B8-4D8D-9FC0-4EB0491C4476}" type="slidenum">
              <a:rPr lang="es-ES_tradnl" smtClean="0"/>
              <a:pPr/>
              <a:t>31</a:t>
            </a:fld>
            <a:endParaRPr lang="es-ES_tradnl" smtClean="0"/>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p>
            <a:r>
              <a:rPr lang="es-ES_tradnl" smtClean="0"/>
              <a:t>4 St Endocrino05-06.ppt</a:t>
            </a:r>
          </a:p>
        </p:txBody>
      </p:sp>
      <p:sp>
        <p:nvSpPr>
          <p:cNvPr id="89091" name="Rectangle 7"/>
          <p:cNvSpPr>
            <a:spLocks noGrp="1" noChangeArrowheads="1"/>
          </p:cNvSpPr>
          <p:nvPr>
            <p:ph type="sldNum" sz="quarter" idx="5"/>
          </p:nvPr>
        </p:nvSpPr>
        <p:spPr>
          <a:noFill/>
        </p:spPr>
        <p:txBody>
          <a:bodyPr/>
          <a:lstStyle/>
          <a:p>
            <a:fld id="{063B91BC-26A7-409E-8BC2-E5A8C87F0BA1}" type="slidenum">
              <a:rPr lang="es-ES_tradnl" smtClean="0"/>
              <a:pPr/>
              <a:t>32</a:t>
            </a:fld>
            <a:endParaRPr lang="es-ES_tradnl" smtClean="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r>
              <a:rPr lang="es-ES" smtClean="0"/>
              <a:t>En mujeres solo en la corteza, en varones tb en testículo. Se sintetizan de manera pulsátil sincrónicamente con el Cortisol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p>
            <a:r>
              <a:rPr lang="es-ES_tradnl" smtClean="0"/>
              <a:t>4 St Endocrino05-06.ppt</a:t>
            </a:r>
          </a:p>
        </p:txBody>
      </p:sp>
      <p:sp>
        <p:nvSpPr>
          <p:cNvPr id="90115" name="Rectangle 7"/>
          <p:cNvSpPr>
            <a:spLocks noGrp="1" noChangeArrowheads="1"/>
          </p:cNvSpPr>
          <p:nvPr>
            <p:ph type="sldNum" sz="quarter" idx="5"/>
          </p:nvPr>
        </p:nvSpPr>
        <p:spPr>
          <a:noFill/>
        </p:spPr>
        <p:txBody>
          <a:bodyPr/>
          <a:lstStyle/>
          <a:p>
            <a:fld id="{250DD672-467F-43CD-9547-FA866D00D21D}" type="slidenum">
              <a:rPr lang="es-ES_tradnl" smtClean="0"/>
              <a:pPr/>
              <a:t>33</a:t>
            </a:fld>
            <a:endParaRPr lang="es-ES_tradnl" smtClean="0"/>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r>
              <a:rPr lang="es-ES" smtClean="0"/>
              <a:t>Tienen una acción androgénica débil. En el varón no tiene casi efecto si se le compara con la testosterona. Una parte de los andrógenos suprarrenales se convierte en tejidos periféricos en testosterona (en mujer el 60%)</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p>
            <a:r>
              <a:rPr lang="es-ES_tradnl" smtClean="0"/>
              <a:t>4 St Endocrino05-06.ppt</a:t>
            </a:r>
          </a:p>
        </p:txBody>
      </p:sp>
      <p:sp>
        <p:nvSpPr>
          <p:cNvPr id="91139" name="Rectangle 7"/>
          <p:cNvSpPr>
            <a:spLocks noGrp="1" noChangeArrowheads="1"/>
          </p:cNvSpPr>
          <p:nvPr>
            <p:ph type="sldNum" sz="quarter" idx="5"/>
          </p:nvPr>
        </p:nvSpPr>
        <p:spPr>
          <a:noFill/>
        </p:spPr>
        <p:txBody>
          <a:bodyPr/>
          <a:lstStyle/>
          <a:p>
            <a:fld id="{C0505D5F-D579-44A2-BEFB-2263F277492C}" type="slidenum">
              <a:rPr lang="es-ES_tradnl" smtClean="0"/>
              <a:pPr/>
              <a:t>34</a:t>
            </a:fld>
            <a:endParaRPr lang="es-ES_tradnl" smtClean="0"/>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r>
              <a:rPr lang="es-ES" smtClean="0"/>
              <a:t>El aumento durante la pubertad es el causante de la aparición de los caracteres secundarios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s-ES_tradnl" smtClean="0"/>
              <a:t>4 St Endocrino05-06.ppt</a:t>
            </a:r>
          </a:p>
        </p:txBody>
      </p:sp>
      <p:sp>
        <p:nvSpPr>
          <p:cNvPr id="49155" name="Rectangle 7"/>
          <p:cNvSpPr>
            <a:spLocks noGrp="1" noChangeArrowheads="1"/>
          </p:cNvSpPr>
          <p:nvPr>
            <p:ph type="sldNum" sz="quarter" idx="5"/>
          </p:nvPr>
        </p:nvSpPr>
        <p:spPr>
          <a:noFill/>
        </p:spPr>
        <p:txBody>
          <a:bodyPr/>
          <a:lstStyle/>
          <a:p>
            <a:fld id="{B247FB59-91CD-40C9-86C8-D0430720BFEF}" type="slidenum">
              <a:rPr lang="es-ES_tradnl" smtClean="0"/>
              <a:pPr/>
              <a:t>35</a:t>
            </a:fld>
            <a:endParaRPr lang="es-ES_tradnl" smtClean="0"/>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ln>
        </p:spPr>
        <p:txBody>
          <a:bodyPr/>
          <a:lstStyle/>
          <a:p>
            <a:r>
              <a:rPr lang="en-US" dirty="0" smtClean="0"/>
              <a:t>La </a:t>
            </a:r>
            <a:r>
              <a:rPr lang="en-US" dirty="0" err="1" smtClean="0"/>
              <a:t>médula</a:t>
            </a:r>
            <a:r>
              <a:rPr lang="en-US" dirty="0" smtClean="0"/>
              <a:t> adrenal </a:t>
            </a:r>
            <a:r>
              <a:rPr lang="en-US" dirty="0" err="1" smtClean="0"/>
              <a:t>es</a:t>
            </a:r>
            <a:r>
              <a:rPr lang="en-US" dirty="0" smtClean="0"/>
              <a:t> un</a:t>
            </a:r>
            <a:r>
              <a:rPr lang="en-US" baseline="0" dirty="0" smtClean="0"/>
              <a:t> </a:t>
            </a:r>
            <a:r>
              <a:rPr lang="en-US" baseline="0" dirty="0" err="1" smtClean="0"/>
              <a:t>ganglio</a:t>
            </a:r>
            <a:r>
              <a:rPr lang="en-US" baseline="0" dirty="0" smtClean="0"/>
              <a:t> </a:t>
            </a:r>
            <a:r>
              <a:rPr lang="en-US" baseline="0" dirty="0" err="1" smtClean="0"/>
              <a:t>simpático</a:t>
            </a:r>
            <a:r>
              <a:rPr lang="en-US" baseline="0" dirty="0" smtClean="0"/>
              <a:t> de </a:t>
            </a:r>
            <a:r>
              <a:rPr lang="en-US" baseline="0" dirty="0" err="1" smtClean="0"/>
              <a:t>gran</a:t>
            </a:r>
            <a:r>
              <a:rPr lang="en-US" baseline="0" dirty="0" smtClean="0"/>
              <a:t> </a:t>
            </a:r>
            <a:r>
              <a:rPr lang="en-US" baseline="0" dirty="0" err="1" smtClean="0"/>
              <a:t>tamaño</a:t>
            </a:r>
            <a:r>
              <a:rPr lang="en-US" baseline="0" dirty="0" smtClean="0"/>
              <a:t>. </a:t>
            </a:r>
            <a:r>
              <a:rPr lang="en-US" baseline="0" dirty="0" err="1" smtClean="0"/>
              <a:t>Está</a:t>
            </a:r>
            <a:r>
              <a:rPr lang="en-US" baseline="0" dirty="0" smtClean="0"/>
              <a:t> </a:t>
            </a:r>
            <a:r>
              <a:rPr lang="en-US" baseline="0" dirty="0" err="1" smtClean="0"/>
              <a:t>formada</a:t>
            </a:r>
            <a:r>
              <a:rPr lang="en-US" baseline="0" dirty="0" smtClean="0"/>
              <a:t> </a:t>
            </a:r>
            <a:r>
              <a:rPr lang="en-US" baseline="0" dirty="0" err="1" smtClean="0"/>
              <a:t>por</a:t>
            </a:r>
            <a:r>
              <a:rPr lang="en-US" baseline="0" dirty="0" smtClean="0"/>
              <a:t> </a:t>
            </a:r>
            <a:r>
              <a:rPr lang="en-US" baseline="0" dirty="0" err="1" smtClean="0"/>
              <a:t>células</a:t>
            </a:r>
            <a:r>
              <a:rPr lang="en-US" baseline="0" dirty="0" smtClean="0"/>
              <a:t> </a:t>
            </a:r>
            <a:r>
              <a:rPr lang="en-US" baseline="0" dirty="0" err="1" smtClean="0"/>
              <a:t>cromafines</a:t>
            </a:r>
            <a:r>
              <a:rPr lang="en-US" baseline="0" dirty="0" smtClean="0"/>
              <a:t> </a:t>
            </a:r>
            <a:r>
              <a:rPr lang="en-US" baseline="0" dirty="0" err="1" smtClean="0"/>
              <a:t>que</a:t>
            </a:r>
            <a:r>
              <a:rPr lang="en-US" baseline="0" dirty="0" smtClean="0"/>
              <a:t> son </a:t>
            </a:r>
            <a:r>
              <a:rPr lang="en-US" baseline="0" dirty="0" err="1" smtClean="0"/>
              <a:t>neuronas</a:t>
            </a:r>
            <a:r>
              <a:rPr lang="en-US" baseline="0" dirty="0" smtClean="0"/>
              <a:t> </a:t>
            </a:r>
            <a:r>
              <a:rPr lang="en-US" baseline="0" dirty="0" err="1" smtClean="0"/>
              <a:t>posganglionares</a:t>
            </a:r>
            <a:r>
              <a:rPr lang="en-US" baseline="0" dirty="0" smtClean="0"/>
              <a:t> </a:t>
            </a:r>
            <a:r>
              <a:rPr lang="en-US" baseline="0" dirty="0" err="1" smtClean="0"/>
              <a:t>simpáticas</a:t>
            </a:r>
            <a:r>
              <a:rPr lang="en-US" baseline="0" dirty="0" smtClean="0"/>
              <a:t> </a:t>
            </a:r>
            <a:r>
              <a:rPr lang="en-US" baseline="0" dirty="0" err="1" smtClean="0"/>
              <a:t>especializadas</a:t>
            </a:r>
            <a:r>
              <a:rPr lang="en-US" baseline="0" dirty="0" smtClean="0"/>
              <a:t>.</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r>
              <a:rPr lang="es-ES_tradnl"/>
              <a:t>4 St Endocrino05-06.ppt</a:t>
            </a:r>
          </a:p>
        </p:txBody>
      </p:sp>
      <p:sp>
        <p:nvSpPr>
          <p:cNvPr id="43011" name="Rectangle 7"/>
          <p:cNvSpPr>
            <a:spLocks noGrp="1" noChangeArrowheads="1"/>
          </p:cNvSpPr>
          <p:nvPr>
            <p:ph type="sldNum" sz="quarter" idx="5"/>
          </p:nvPr>
        </p:nvSpPr>
        <p:spPr>
          <a:noFill/>
        </p:spPr>
        <p:txBody>
          <a:bodyPr/>
          <a:lstStyle/>
          <a:p>
            <a:fld id="{4B96E29B-4AA7-47B6-A22E-D5EC42DFB956}" type="slidenum">
              <a:rPr lang="es-ES_tradnl"/>
              <a:pPr/>
              <a:t>36</a:t>
            </a:fld>
            <a:endParaRPr lang="es-ES_tradnl"/>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r>
              <a:rPr lang="es-ES" dirty="0" smtClean="0"/>
              <a:t>El hombre segrega 4 veces mas de A que de NA. Las neuronas </a:t>
            </a:r>
            <a:r>
              <a:rPr lang="es-ES" dirty="0" err="1" smtClean="0"/>
              <a:t>postganglionares</a:t>
            </a:r>
            <a:r>
              <a:rPr lang="es-ES" dirty="0" smtClean="0"/>
              <a:t> simpáticas producen NA pero no A. La médula suprarrenal es un ganglio simpático </a:t>
            </a:r>
            <a:r>
              <a:rPr lang="es-ES" dirty="0" smtClean="0"/>
              <a:t>modificado, pero cuyas neuronas no tienen axones,</a:t>
            </a:r>
            <a:r>
              <a:rPr lang="es-ES" baseline="0" dirty="0" smtClean="0"/>
              <a:t> liberan sus productos a la sangre, suele activarse a la vez que el SNS.</a:t>
            </a:r>
            <a:endParaRPr lang="es-E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es-ES_tradnl"/>
              <a:t>4 St Endocrino05-06.ppt</a:t>
            </a:r>
          </a:p>
        </p:txBody>
      </p:sp>
      <p:sp>
        <p:nvSpPr>
          <p:cNvPr id="44035" name="Rectangle 7"/>
          <p:cNvSpPr>
            <a:spLocks noGrp="1" noChangeArrowheads="1"/>
          </p:cNvSpPr>
          <p:nvPr>
            <p:ph type="sldNum" sz="quarter" idx="5"/>
          </p:nvPr>
        </p:nvSpPr>
        <p:spPr>
          <a:noFill/>
        </p:spPr>
        <p:txBody>
          <a:bodyPr/>
          <a:lstStyle/>
          <a:p>
            <a:fld id="{DDC37B87-7DFF-4F09-B003-D260640F2777}" type="slidenum">
              <a:rPr lang="es-ES_tradnl"/>
              <a:pPr/>
              <a:t>38</a:t>
            </a:fld>
            <a:endParaRPr lang="es-ES_tradnl"/>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r>
              <a:rPr lang="es-ES" smtClean="0"/>
              <a:t>La estimulación por la acetilcolina de las neuronas preganglionares produce la liberación de catecolaminas por las cel secrertoras de la médula adrenal (vía incremento[ca]. La estimulación simpática aguda tb produce un aumento d esu síntesis.La acth tb estimula la síntesis (por medio de la activación de enzima) y tb el cortisol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Neurona </a:t>
            </a:r>
            <a:r>
              <a:rPr lang="es-ES" dirty="0" err="1" smtClean="0"/>
              <a:t>preganglionar</a:t>
            </a:r>
            <a:r>
              <a:rPr lang="es-ES" dirty="0" smtClean="0"/>
              <a:t> </a:t>
            </a:r>
            <a:r>
              <a:rPr lang="es-ES" dirty="0" err="1" smtClean="0"/>
              <a:t>Acetil</a:t>
            </a:r>
            <a:r>
              <a:rPr lang="es-ES" dirty="0" smtClean="0"/>
              <a:t>-colina como NT</a:t>
            </a:r>
            <a:endParaRPr lang="es-ES" dirty="0"/>
          </a:p>
        </p:txBody>
      </p:sp>
      <p:sp>
        <p:nvSpPr>
          <p:cNvPr id="4" name="3 Marcador de pie de página"/>
          <p:cNvSpPr>
            <a:spLocks noGrp="1"/>
          </p:cNvSpPr>
          <p:nvPr>
            <p:ph type="ftr" sz="quarter" idx="10"/>
          </p:nvPr>
        </p:nvSpPr>
        <p:spPr/>
        <p:txBody>
          <a:bodyPr/>
          <a:lstStyle/>
          <a:p>
            <a:pPr>
              <a:defRPr/>
            </a:pPr>
            <a:r>
              <a:rPr lang="es-ES_tradnl" smtClean="0"/>
              <a:t>4 St Endocrino05-06.ppt</a:t>
            </a:r>
            <a:endParaRPr lang="es-ES_tradnl"/>
          </a:p>
        </p:txBody>
      </p:sp>
      <p:sp>
        <p:nvSpPr>
          <p:cNvPr id="5" name="4 Marcador de número de diapositiva"/>
          <p:cNvSpPr>
            <a:spLocks noGrp="1"/>
          </p:cNvSpPr>
          <p:nvPr>
            <p:ph type="sldNum" sz="quarter" idx="11"/>
          </p:nvPr>
        </p:nvSpPr>
        <p:spPr/>
        <p:txBody>
          <a:bodyPr/>
          <a:lstStyle/>
          <a:p>
            <a:pPr>
              <a:defRPr/>
            </a:pPr>
            <a:fld id="{98EC0D8C-0610-49A4-9E9B-09D5D8FEB866}" type="slidenum">
              <a:rPr lang="es-ES_tradnl" smtClean="0"/>
              <a:pPr>
                <a:defRPr/>
              </a:pPr>
              <a:t>39</a:t>
            </a:fld>
            <a:endParaRPr lang="es-ES_trad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p:spPr>
        <p:txBody>
          <a:bodyPr/>
          <a:lstStyle/>
          <a:p>
            <a:r>
              <a:rPr lang="es-ES_tradnl"/>
              <a:t>4 St Endocrino05-06.ppt</a:t>
            </a:r>
          </a:p>
        </p:txBody>
      </p:sp>
      <p:sp>
        <p:nvSpPr>
          <p:cNvPr id="45059" name="Rectangle 7"/>
          <p:cNvSpPr>
            <a:spLocks noGrp="1" noChangeArrowheads="1"/>
          </p:cNvSpPr>
          <p:nvPr>
            <p:ph type="sldNum" sz="quarter" idx="5"/>
          </p:nvPr>
        </p:nvSpPr>
        <p:spPr>
          <a:noFill/>
        </p:spPr>
        <p:txBody>
          <a:bodyPr/>
          <a:lstStyle/>
          <a:p>
            <a:fld id="{2966C0FD-0B63-4A30-8781-893DDBA4DEB8}" type="slidenum">
              <a:rPr lang="es-ES_tradnl"/>
              <a:pPr/>
              <a:t>40</a:t>
            </a:fld>
            <a:endParaRPr lang="es-ES_tradnl"/>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r>
              <a:rPr lang="es-ES" dirty="0" smtClean="0"/>
              <a:t>El principal estímulo</a:t>
            </a:r>
            <a:r>
              <a:rPr lang="es-ES" baseline="0" dirty="0" smtClean="0"/>
              <a:t> de </a:t>
            </a:r>
            <a:r>
              <a:rPr lang="es-ES" baseline="0" dirty="0" err="1" smtClean="0"/>
              <a:t>secreciñon</a:t>
            </a:r>
            <a:r>
              <a:rPr lang="es-ES" baseline="0" dirty="0" smtClean="0"/>
              <a:t> de </a:t>
            </a:r>
            <a:r>
              <a:rPr lang="es-ES" baseline="0" dirty="0" err="1" smtClean="0"/>
              <a:t>catacolaminas</a:t>
            </a:r>
            <a:r>
              <a:rPr lang="es-ES" baseline="0" dirty="0" smtClean="0"/>
              <a:t> es el nervioso, a través de nervios simpáticos, si estos se seccionan no se liberan</a:t>
            </a:r>
            <a:endParaRPr lang="es-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p>
            <a:r>
              <a:rPr lang="es-ES_tradnl" smtClean="0"/>
              <a:t>4 St Endocrino05-06.ppt</a:t>
            </a:r>
          </a:p>
        </p:txBody>
      </p:sp>
      <p:sp>
        <p:nvSpPr>
          <p:cNvPr id="56323" name="Rectangle 7"/>
          <p:cNvSpPr>
            <a:spLocks noGrp="1" noChangeArrowheads="1"/>
          </p:cNvSpPr>
          <p:nvPr>
            <p:ph type="sldNum" sz="quarter" idx="5"/>
          </p:nvPr>
        </p:nvSpPr>
        <p:spPr>
          <a:noFill/>
        </p:spPr>
        <p:txBody>
          <a:bodyPr/>
          <a:lstStyle/>
          <a:p>
            <a:fld id="{B187E9B7-28DD-4E99-B009-AE3045E8965E}" type="slidenum">
              <a:rPr lang="es-ES_tradnl" smtClean="0"/>
              <a:pPr/>
              <a:t>4</a:t>
            </a:fld>
            <a:endParaRPr lang="es-ES_tradnl" smtClean="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r>
              <a:rPr lang="es-ES" dirty="0" smtClean="0"/>
              <a:t>El precursor es siempre el colesterol.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p:spPr>
        <p:txBody>
          <a:bodyPr/>
          <a:lstStyle/>
          <a:p>
            <a:r>
              <a:rPr lang="es-ES_tradnl"/>
              <a:t>4 St Endocrino05-06.ppt</a:t>
            </a:r>
          </a:p>
        </p:txBody>
      </p:sp>
      <p:sp>
        <p:nvSpPr>
          <p:cNvPr id="46083" name="Rectangle 7"/>
          <p:cNvSpPr>
            <a:spLocks noGrp="1" noChangeArrowheads="1"/>
          </p:cNvSpPr>
          <p:nvPr>
            <p:ph type="sldNum" sz="quarter" idx="5"/>
          </p:nvPr>
        </p:nvSpPr>
        <p:spPr>
          <a:noFill/>
        </p:spPr>
        <p:txBody>
          <a:bodyPr/>
          <a:lstStyle/>
          <a:p>
            <a:fld id="{B884FCA2-20F7-432C-A36B-A15558AF18E9}" type="slidenum">
              <a:rPr lang="es-ES_tradnl"/>
              <a:pPr/>
              <a:t>41</a:t>
            </a:fld>
            <a:endParaRPr lang="es-ES_tradnl"/>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xfrm>
            <a:off x="685800" y="4343400"/>
            <a:ext cx="5486400" cy="4114800"/>
          </a:xfrm>
          <a:noFill/>
          <a:ln/>
        </p:spPr>
        <p:txBody>
          <a:bodyPr/>
          <a:lstStyle/>
          <a:p>
            <a:r>
              <a:rPr lang="es-ES" smtClean="0"/>
              <a:t>Las catecolaminas comparten la misión del SNS, pero la hacen más duradera, porque su vida media en sangre es de 1 a 2 minutos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p:spPr>
        <p:txBody>
          <a:bodyPr/>
          <a:lstStyle/>
          <a:p>
            <a:r>
              <a:rPr lang="es-ES_tradnl"/>
              <a:t>4 St Endocrino05-06.ppt</a:t>
            </a:r>
          </a:p>
        </p:txBody>
      </p:sp>
      <p:sp>
        <p:nvSpPr>
          <p:cNvPr id="47107" name="Rectangle 7"/>
          <p:cNvSpPr>
            <a:spLocks noGrp="1" noChangeArrowheads="1"/>
          </p:cNvSpPr>
          <p:nvPr>
            <p:ph type="sldNum" sz="quarter" idx="5"/>
          </p:nvPr>
        </p:nvSpPr>
        <p:spPr>
          <a:noFill/>
        </p:spPr>
        <p:txBody>
          <a:bodyPr/>
          <a:lstStyle/>
          <a:p>
            <a:fld id="{3C19245F-D504-475B-9681-0C2E24360923}" type="slidenum">
              <a:rPr lang="es-ES_tradnl"/>
              <a:pPr/>
              <a:t>42</a:t>
            </a:fld>
            <a:endParaRPr lang="es-ES_tradnl"/>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p:spPr>
        <p:txBody>
          <a:bodyPr/>
          <a:lstStyle/>
          <a:p>
            <a:r>
              <a:rPr lang="es-ES_tradnl"/>
              <a:t>4 St Endocrino05-06.ppt</a:t>
            </a:r>
          </a:p>
        </p:txBody>
      </p:sp>
      <p:sp>
        <p:nvSpPr>
          <p:cNvPr id="52227" name="Rectangle 7"/>
          <p:cNvSpPr>
            <a:spLocks noGrp="1" noChangeArrowheads="1"/>
          </p:cNvSpPr>
          <p:nvPr>
            <p:ph type="sldNum" sz="quarter" idx="5"/>
          </p:nvPr>
        </p:nvSpPr>
        <p:spPr>
          <a:noFill/>
        </p:spPr>
        <p:txBody>
          <a:bodyPr/>
          <a:lstStyle/>
          <a:p>
            <a:fld id="{08B60B16-7CBD-42C4-B702-D21254EC8CD5}" type="slidenum">
              <a:rPr lang="es-ES_tradnl"/>
              <a:pPr/>
              <a:t>43</a:t>
            </a:fld>
            <a:endParaRPr lang="es-ES_tradnl"/>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r>
              <a:rPr lang="es-ES" dirty="0" smtClean="0"/>
              <a:t>Las</a:t>
            </a:r>
            <a:r>
              <a:rPr lang="es-ES" baseline="0" dirty="0" smtClean="0"/>
              <a:t> </a:t>
            </a:r>
            <a:r>
              <a:rPr lang="es-ES" baseline="0" dirty="0" err="1" smtClean="0"/>
              <a:t>catecolaminas</a:t>
            </a:r>
            <a:r>
              <a:rPr lang="es-ES" baseline="0" dirty="0" smtClean="0"/>
              <a:t> actúan a través de receptores de membrana</a:t>
            </a:r>
            <a:endParaRPr lang="es-E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s-ES_tradnl"/>
              <a:t>4 St Endocrino05-06.ppt</a:t>
            </a:r>
          </a:p>
        </p:txBody>
      </p:sp>
      <p:sp>
        <p:nvSpPr>
          <p:cNvPr id="53251" name="Rectangle 7"/>
          <p:cNvSpPr>
            <a:spLocks noGrp="1" noChangeArrowheads="1"/>
          </p:cNvSpPr>
          <p:nvPr>
            <p:ph type="sldNum" sz="quarter" idx="5"/>
          </p:nvPr>
        </p:nvSpPr>
        <p:spPr>
          <a:noFill/>
        </p:spPr>
        <p:txBody>
          <a:bodyPr/>
          <a:lstStyle/>
          <a:p>
            <a:fld id="{B47F2D1C-D879-4AA1-8613-91A89DE1AEF0}" type="slidenum">
              <a:rPr lang="es-ES_tradnl"/>
              <a:pPr/>
              <a:t>44</a:t>
            </a:fld>
            <a:endParaRPr lang="es-ES_tradnl"/>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r>
              <a:rPr lang="es-ES" smtClean="0"/>
              <a:t>La distribución es característica de los distintos tejidos y distinta respuesta. La A y Na tienen distintos efectos sobre los receptores, NA estimula sobre todo alfa aunque también beta (en menor grado). A a los beta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p>
            <a:r>
              <a:rPr lang="es-ES_tradnl"/>
              <a:t>4 St Endocrino05-06.ppt</a:t>
            </a:r>
          </a:p>
        </p:txBody>
      </p:sp>
      <p:sp>
        <p:nvSpPr>
          <p:cNvPr id="57347" name="Rectangle 7"/>
          <p:cNvSpPr>
            <a:spLocks noGrp="1" noChangeArrowheads="1"/>
          </p:cNvSpPr>
          <p:nvPr>
            <p:ph type="sldNum" sz="quarter" idx="5"/>
          </p:nvPr>
        </p:nvSpPr>
        <p:spPr>
          <a:noFill/>
        </p:spPr>
        <p:txBody>
          <a:bodyPr/>
          <a:lstStyle/>
          <a:p>
            <a:fld id="{8525578D-FC6E-4B12-9631-AAD0D430DAA3}" type="slidenum">
              <a:rPr lang="es-ES_tradnl"/>
              <a:pPr/>
              <a:t>45</a:t>
            </a:fld>
            <a:endParaRPr lang="es-ES_tradnl"/>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Los GC tardan como 30 min así la corteza amplifica los efectos de la médula. Las </a:t>
            </a:r>
            <a:r>
              <a:rPr lang="es-ES" dirty="0" err="1" smtClean="0"/>
              <a:t>cat</a:t>
            </a:r>
            <a:r>
              <a:rPr lang="es-ES" dirty="0" smtClean="0"/>
              <a:t> se estimulan con hipoglucemia y su síntesis pone en marcha medida para contrarrestarla. La termogénesis esta controlada por el SNS y la médula, incrementando la actividad de la </a:t>
            </a:r>
            <a:r>
              <a:rPr lang="es-ES" dirty="0" err="1" smtClean="0"/>
              <a:t>termogenina</a:t>
            </a:r>
            <a:r>
              <a:rPr lang="es-ES" dirty="0" smtClean="0"/>
              <a:t> es una proteína de la </a:t>
            </a:r>
            <a:r>
              <a:rPr lang="es-ES" dirty="0" err="1" smtClean="0"/>
              <a:t>mb</a:t>
            </a:r>
            <a:r>
              <a:rPr lang="es-ES" dirty="0" smtClean="0"/>
              <a:t> de las mitocondrias (canal de protones)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p>
            <a:r>
              <a:rPr lang="es-ES_tradnl"/>
              <a:t>4 St Endocrino05-06.ppt</a:t>
            </a:r>
          </a:p>
        </p:txBody>
      </p:sp>
      <p:sp>
        <p:nvSpPr>
          <p:cNvPr id="58371" name="Rectangle 7"/>
          <p:cNvSpPr>
            <a:spLocks noGrp="1" noChangeArrowheads="1"/>
          </p:cNvSpPr>
          <p:nvPr>
            <p:ph type="sldNum" sz="quarter" idx="5"/>
          </p:nvPr>
        </p:nvSpPr>
        <p:spPr>
          <a:noFill/>
        </p:spPr>
        <p:txBody>
          <a:bodyPr/>
          <a:lstStyle/>
          <a:p>
            <a:fld id="{52601BDA-C534-4AD6-AB33-2A7553187A5F}" type="slidenum">
              <a:rPr lang="es-ES_tradnl"/>
              <a:pPr/>
              <a:t>46</a:t>
            </a:fld>
            <a:endParaRPr lang="es-ES_tradnl"/>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r>
              <a:rPr lang="es-ES" smtClean="0"/>
              <a:t>La termogénesis esta controlada por el SNS y la médula, incrementando la actividad de la termogenina es una proteína de la mb de las mitocondrias (canal de protones)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p:spPr>
        <p:txBody>
          <a:bodyPr/>
          <a:lstStyle/>
          <a:p>
            <a:r>
              <a:rPr lang="es-ES_tradnl"/>
              <a:t>4 St Endocrino05-06.ppt</a:t>
            </a:r>
          </a:p>
        </p:txBody>
      </p:sp>
      <p:sp>
        <p:nvSpPr>
          <p:cNvPr id="61443" name="Rectangle 7"/>
          <p:cNvSpPr>
            <a:spLocks noGrp="1" noChangeArrowheads="1"/>
          </p:cNvSpPr>
          <p:nvPr>
            <p:ph type="sldNum" sz="quarter" idx="5"/>
          </p:nvPr>
        </p:nvSpPr>
        <p:spPr>
          <a:noFill/>
        </p:spPr>
        <p:txBody>
          <a:bodyPr/>
          <a:lstStyle/>
          <a:p>
            <a:fld id="{085E6D8D-790D-40A1-B2C3-A1DB676E62B9}" type="slidenum">
              <a:rPr lang="es-ES_tradnl"/>
              <a:pPr/>
              <a:t>47</a:t>
            </a:fld>
            <a:endParaRPr lang="es-ES_tradnl"/>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r>
              <a:rPr lang="es-ES" smtClean="0"/>
              <a:t>Estimula glocugenolisis en elmúsculo esquelético, al no tener  glucosa-6 fosfatasa, no puede formar glucosa, pero si lactato que en el hígado se convierte en glucosa. Por tanto se consume el glucógeno muscular. En estos efectos A es mucho más potente que la NA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s-ES_tradnl"/>
              <a:t>4 St Endocrino05-06.ppt</a:t>
            </a:r>
          </a:p>
        </p:txBody>
      </p:sp>
      <p:sp>
        <p:nvSpPr>
          <p:cNvPr id="62467" name="Rectangle 7"/>
          <p:cNvSpPr>
            <a:spLocks noGrp="1" noChangeArrowheads="1"/>
          </p:cNvSpPr>
          <p:nvPr>
            <p:ph type="sldNum" sz="quarter" idx="5"/>
          </p:nvPr>
        </p:nvSpPr>
        <p:spPr>
          <a:noFill/>
        </p:spPr>
        <p:txBody>
          <a:bodyPr/>
          <a:lstStyle/>
          <a:p>
            <a:fld id="{7158D090-CA42-4ACD-A724-F0377E55088E}" type="slidenum">
              <a:rPr lang="es-ES_tradnl"/>
              <a:pPr/>
              <a:t>48</a:t>
            </a:fld>
            <a:endParaRPr lang="es-ES_tradnl"/>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r>
              <a:rPr lang="es-ES" smtClean="0"/>
              <a:t>El aumento del tono simpático produce vasoconstricción renal, di</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p>
            <a:r>
              <a:rPr lang="es-ES_tradnl"/>
              <a:t>4 St Endocrino05-06.ppt</a:t>
            </a:r>
          </a:p>
        </p:txBody>
      </p:sp>
      <p:sp>
        <p:nvSpPr>
          <p:cNvPr id="63491" name="Rectangle 7"/>
          <p:cNvSpPr>
            <a:spLocks noGrp="1" noChangeArrowheads="1"/>
          </p:cNvSpPr>
          <p:nvPr>
            <p:ph type="sldNum" sz="quarter" idx="5"/>
          </p:nvPr>
        </p:nvSpPr>
        <p:spPr>
          <a:noFill/>
        </p:spPr>
        <p:txBody>
          <a:bodyPr/>
          <a:lstStyle/>
          <a:p>
            <a:fld id="{D9CC9FC5-692F-4E58-9B7D-7A3703FE69DE}" type="slidenum">
              <a:rPr lang="es-ES_tradnl"/>
              <a:pPr/>
              <a:t>49</a:t>
            </a:fld>
            <a:endParaRPr lang="es-ES_tradnl"/>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p>
            <a:r>
              <a:rPr lang="es-ES_tradnl"/>
              <a:t>4 St Endocrino05-06.ppt</a:t>
            </a:r>
          </a:p>
        </p:txBody>
      </p:sp>
      <p:sp>
        <p:nvSpPr>
          <p:cNvPr id="64515" name="Rectangle 7"/>
          <p:cNvSpPr>
            <a:spLocks noGrp="1" noChangeArrowheads="1"/>
          </p:cNvSpPr>
          <p:nvPr>
            <p:ph type="sldNum" sz="quarter" idx="5"/>
          </p:nvPr>
        </p:nvSpPr>
        <p:spPr>
          <a:noFill/>
        </p:spPr>
        <p:txBody>
          <a:bodyPr/>
          <a:lstStyle/>
          <a:p>
            <a:fld id="{42C13B3C-CFC5-4CC4-9237-5D0603371141}" type="slidenum">
              <a:rPr lang="es-ES_tradnl"/>
              <a:pPr/>
              <a:t>50</a:t>
            </a:fld>
            <a:endParaRPr lang="es-ES_tradnl"/>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r>
              <a:rPr lang="es-ES" smtClean="0"/>
              <a:t>Aumento del flujo sanguíneo en el músculo esquelético (la A), por lo que disminuye la resistencia periférica total y la NA la aumenta por su acción vasoconstrictora. Efecto global es desviar la sangre hacia el músculo esquelético, corazón e hígado, para garantizar el aporte de sustratos y por tanto de energía necesario.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p>
            <a:r>
              <a:rPr lang="es-ES_tradnl" smtClean="0"/>
              <a:t>4 St Endocrino05-06.ppt</a:t>
            </a:r>
          </a:p>
        </p:txBody>
      </p:sp>
      <p:sp>
        <p:nvSpPr>
          <p:cNvPr id="57347" name="Rectangle 7"/>
          <p:cNvSpPr>
            <a:spLocks noGrp="1" noChangeArrowheads="1"/>
          </p:cNvSpPr>
          <p:nvPr>
            <p:ph type="sldNum" sz="quarter" idx="5"/>
          </p:nvPr>
        </p:nvSpPr>
        <p:spPr>
          <a:noFill/>
        </p:spPr>
        <p:txBody>
          <a:bodyPr/>
          <a:lstStyle/>
          <a:p>
            <a:fld id="{F91DD928-ED02-425F-98E4-8C0C3EA76237}" type="slidenum">
              <a:rPr lang="es-ES_tradnl" smtClean="0"/>
              <a:pPr/>
              <a:t>5</a:t>
            </a:fld>
            <a:endParaRPr lang="es-ES_tradnl" smtClean="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r>
              <a:rPr lang="es-ES" dirty="0" smtClean="0"/>
              <a:t>Ni</a:t>
            </a:r>
            <a:r>
              <a:rPr lang="es-ES" baseline="0" dirty="0" smtClean="0"/>
              <a:t> el producto final ni los precursores se almacenan, en caso de necesidad aguda debe activarse rápidamente su síntesis</a:t>
            </a:r>
            <a:endParaRPr lang="es-E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s-ES_tradnl"/>
              <a:t>4 St Endocrino05-06.ppt</a:t>
            </a:r>
          </a:p>
        </p:txBody>
      </p:sp>
      <p:sp>
        <p:nvSpPr>
          <p:cNvPr id="65539" name="Rectangle 7"/>
          <p:cNvSpPr>
            <a:spLocks noGrp="1" noChangeArrowheads="1"/>
          </p:cNvSpPr>
          <p:nvPr>
            <p:ph type="sldNum" sz="quarter" idx="5"/>
          </p:nvPr>
        </p:nvSpPr>
        <p:spPr>
          <a:noFill/>
        </p:spPr>
        <p:txBody>
          <a:bodyPr/>
          <a:lstStyle/>
          <a:p>
            <a:fld id="{CBCDB710-8CBD-4E24-BD35-D8089E5A2BBD}" type="slidenum">
              <a:rPr lang="es-ES_tradnl"/>
              <a:pPr/>
              <a:t>51</a:t>
            </a:fld>
            <a:endParaRPr lang="es-ES_tradnl"/>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r>
              <a:rPr lang="es-ES" smtClean="0"/>
              <a:t>En el corazón aumentan la frecuencia cardíaca, la fuerza de contracción y la velocidad de conducción Los cambios vasculares producidos por la NA dan lugar a un aumento de la PA. La A no modifica o aumenta ligeramente la presión media, ya que incrementa la PS pero disminuye la PD. La presión de pulso es la PS-PD, por eso aumenta al aumentar solo la sistólica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s-ES_tradnl"/>
              <a:t>4 St Endocrino05-06.ppt</a:t>
            </a:r>
          </a:p>
        </p:txBody>
      </p:sp>
      <p:sp>
        <p:nvSpPr>
          <p:cNvPr id="66563" name="Rectangle 7"/>
          <p:cNvSpPr>
            <a:spLocks noGrp="1" noChangeArrowheads="1"/>
          </p:cNvSpPr>
          <p:nvPr>
            <p:ph type="sldNum" sz="quarter" idx="5"/>
          </p:nvPr>
        </p:nvSpPr>
        <p:spPr>
          <a:noFill/>
        </p:spPr>
        <p:txBody>
          <a:bodyPr/>
          <a:lstStyle/>
          <a:p>
            <a:fld id="{3874FA74-C5B0-481C-A59C-7302F9D0EEE5}" type="slidenum">
              <a:rPr lang="es-ES_tradnl"/>
              <a:pPr/>
              <a:t>52</a:t>
            </a:fld>
            <a:endParaRPr lang="es-ES_tradnl"/>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p>
            <a:r>
              <a:rPr lang="es-ES_tradnl"/>
              <a:t>4 St Endocrino05-06.ppt</a:t>
            </a:r>
          </a:p>
        </p:txBody>
      </p:sp>
      <p:sp>
        <p:nvSpPr>
          <p:cNvPr id="67587" name="Rectangle 7"/>
          <p:cNvSpPr>
            <a:spLocks noGrp="1" noChangeArrowheads="1"/>
          </p:cNvSpPr>
          <p:nvPr>
            <p:ph type="sldNum" sz="quarter" idx="5"/>
          </p:nvPr>
        </p:nvSpPr>
        <p:spPr>
          <a:noFill/>
        </p:spPr>
        <p:txBody>
          <a:bodyPr/>
          <a:lstStyle/>
          <a:p>
            <a:fld id="{38CF58C5-D796-4DD8-8105-92CAB6B8F39A}" type="slidenum">
              <a:rPr lang="es-ES_tradnl"/>
              <a:pPr/>
              <a:t>53</a:t>
            </a:fld>
            <a:endParaRPr lang="es-ES_tradnl"/>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r>
              <a:rPr lang="es-ES" smtClean="0"/>
              <a:t>Por disminución del flujo sanguíneo.</a:t>
            </a:r>
          </a:p>
          <a:p>
            <a:r>
              <a:rPr lang="es-ES" smtClean="0"/>
              <a:t>Estrés prolongado úlceras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s-ES_tradnl"/>
              <a:t>4 St Endocrino05-06.ppt</a:t>
            </a:r>
          </a:p>
        </p:txBody>
      </p:sp>
      <p:sp>
        <p:nvSpPr>
          <p:cNvPr id="68611" name="Rectangle 7"/>
          <p:cNvSpPr>
            <a:spLocks noGrp="1" noChangeArrowheads="1"/>
          </p:cNvSpPr>
          <p:nvPr>
            <p:ph type="sldNum" sz="quarter" idx="5"/>
          </p:nvPr>
        </p:nvSpPr>
        <p:spPr>
          <a:noFill/>
        </p:spPr>
        <p:txBody>
          <a:bodyPr/>
          <a:lstStyle/>
          <a:p>
            <a:fld id="{4705FE1E-133A-435B-ACBC-D43E4D9CED16}" type="slidenum">
              <a:rPr lang="es-ES_tradnl"/>
              <a:pPr/>
              <a:t>54</a:t>
            </a:fld>
            <a:endParaRPr lang="es-ES_tradnl"/>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r>
              <a:rPr lang="es-ES" smtClean="0"/>
              <a:t>Deportistas, estrés y amenorrea</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p:spPr>
        <p:txBody>
          <a:bodyPr/>
          <a:lstStyle/>
          <a:p>
            <a:r>
              <a:rPr lang="es-ES_tradnl"/>
              <a:t>4 St Endocrino05-06.ppt</a:t>
            </a:r>
          </a:p>
        </p:txBody>
      </p:sp>
      <p:sp>
        <p:nvSpPr>
          <p:cNvPr id="69635" name="Rectangle 7"/>
          <p:cNvSpPr>
            <a:spLocks noGrp="1" noChangeArrowheads="1"/>
          </p:cNvSpPr>
          <p:nvPr>
            <p:ph type="sldNum" sz="quarter" idx="5"/>
          </p:nvPr>
        </p:nvSpPr>
        <p:spPr>
          <a:noFill/>
        </p:spPr>
        <p:txBody>
          <a:bodyPr/>
          <a:lstStyle/>
          <a:p>
            <a:fld id="{87B6BD14-0381-4A58-A827-D6ECAB54177B}" type="slidenum">
              <a:rPr lang="es-ES_tradnl"/>
              <a:pPr/>
              <a:t>55</a:t>
            </a:fld>
            <a:endParaRPr lang="es-ES_tradnl"/>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r>
              <a:rPr lang="es-ES" smtClean="0"/>
              <a:t>La suma de estos efectos permiten que una persona realice una actividad física mucho más enérgica de lo que sería de otro modo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p>
            <a:r>
              <a:rPr lang="es-ES_tradnl" smtClean="0"/>
              <a:t>4 St Endocrino05-06.ppt</a:t>
            </a:r>
          </a:p>
        </p:txBody>
      </p:sp>
      <p:sp>
        <p:nvSpPr>
          <p:cNvPr id="58371" name="Rectangle 7"/>
          <p:cNvSpPr>
            <a:spLocks noGrp="1" noChangeArrowheads="1"/>
          </p:cNvSpPr>
          <p:nvPr>
            <p:ph type="sldNum" sz="quarter" idx="5"/>
          </p:nvPr>
        </p:nvSpPr>
        <p:spPr>
          <a:noFill/>
        </p:spPr>
        <p:txBody>
          <a:bodyPr/>
          <a:lstStyle/>
          <a:p>
            <a:fld id="{6D5C8A43-7AD2-448D-B4D5-0B8B335FC1C6}" type="slidenum">
              <a:rPr lang="es-ES_tradnl" smtClean="0"/>
              <a:pPr/>
              <a:t>6</a:t>
            </a:fld>
            <a:endParaRPr lang="es-ES_tradnl" smtClean="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p:spPr>
        <p:txBody>
          <a:bodyPr/>
          <a:lstStyle/>
          <a:p>
            <a:r>
              <a:rPr lang="es-ES_tradnl" smtClean="0"/>
              <a:t>4 St Endocrino05-06.ppt</a:t>
            </a:r>
          </a:p>
        </p:txBody>
      </p:sp>
      <p:sp>
        <p:nvSpPr>
          <p:cNvPr id="59395" name="Rectangle 7"/>
          <p:cNvSpPr>
            <a:spLocks noGrp="1" noChangeArrowheads="1"/>
          </p:cNvSpPr>
          <p:nvPr>
            <p:ph type="sldNum" sz="quarter" idx="5"/>
          </p:nvPr>
        </p:nvSpPr>
        <p:spPr>
          <a:noFill/>
        </p:spPr>
        <p:txBody>
          <a:bodyPr/>
          <a:lstStyle/>
          <a:p>
            <a:fld id="{9B3B35A3-D588-4D97-AC35-D68321C2FEB7}" type="slidenum">
              <a:rPr lang="es-ES_tradnl" smtClean="0"/>
              <a:pPr/>
              <a:t>7</a:t>
            </a:fld>
            <a:endParaRPr lang="es-ES_tradnl" smtClean="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r>
              <a:rPr lang="es-ES" dirty="0" smtClean="0"/>
              <a:t>L a globulina es la </a:t>
            </a:r>
            <a:r>
              <a:rPr lang="es-ES" dirty="0" err="1" smtClean="0"/>
              <a:t>transcortina</a:t>
            </a:r>
            <a:r>
              <a:rPr lang="es-ES" dirty="0" smtClean="0"/>
              <a:t> o globulina fijadora de </a:t>
            </a:r>
            <a:r>
              <a:rPr lang="es-ES" dirty="0" err="1" smtClean="0"/>
              <a:t>cortisol</a:t>
            </a:r>
            <a:r>
              <a:rPr lang="es-ES" dirty="0" smtClean="0"/>
              <a:t>. La unión es fuerte con una semivida de 60 a 90 min. En la noche cuando baja la secreción de </a:t>
            </a:r>
            <a:r>
              <a:rPr lang="es-ES" dirty="0" err="1" smtClean="0"/>
              <a:t>cortisol</a:t>
            </a:r>
            <a:r>
              <a:rPr lang="es-ES" dirty="0" smtClean="0"/>
              <a:t>, se desplaza fácilmente el unido a proteínas. Los estrógenos aumentan la síntesis hepática de CBG en embarazo, pero como no es activo no hay síntomas de exceso de glucocorticoides</a:t>
            </a:r>
          </a:p>
          <a:p>
            <a:endParaRPr lang="es-E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p:spPr>
        <p:txBody>
          <a:bodyPr/>
          <a:lstStyle/>
          <a:p>
            <a:r>
              <a:rPr lang="es-ES_tradnl" smtClean="0"/>
              <a:t>4 St Endocrino05-06.ppt</a:t>
            </a:r>
          </a:p>
        </p:txBody>
      </p:sp>
      <p:sp>
        <p:nvSpPr>
          <p:cNvPr id="60419" name="Rectangle 7"/>
          <p:cNvSpPr>
            <a:spLocks noGrp="1" noChangeArrowheads="1"/>
          </p:cNvSpPr>
          <p:nvPr>
            <p:ph type="sldNum" sz="quarter" idx="5"/>
          </p:nvPr>
        </p:nvSpPr>
        <p:spPr>
          <a:noFill/>
        </p:spPr>
        <p:txBody>
          <a:bodyPr/>
          <a:lstStyle/>
          <a:p>
            <a:fld id="{641D8A03-4FFE-43E1-BF56-7D5197563E27}" type="slidenum">
              <a:rPr lang="es-ES_tradnl" smtClean="0"/>
              <a:pPr/>
              <a:t>8</a:t>
            </a:fld>
            <a:endParaRPr lang="es-ES_tradnl" smtClean="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s-ES_tradnl" smtClean="0"/>
              <a:t>4 St Endocrino05-06.ppt</a:t>
            </a:r>
          </a:p>
        </p:txBody>
      </p:sp>
      <p:sp>
        <p:nvSpPr>
          <p:cNvPr id="49155" name="Rectangle 7"/>
          <p:cNvSpPr>
            <a:spLocks noGrp="1" noChangeArrowheads="1"/>
          </p:cNvSpPr>
          <p:nvPr>
            <p:ph type="sldNum" sz="quarter" idx="5"/>
          </p:nvPr>
        </p:nvSpPr>
        <p:spPr>
          <a:noFill/>
        </p:spPr>
        <p:txBody>
          <a:bodyPr/>
          <a:lstStyle/>
          <a:p>
            <a:fld id="{B247FB59-91CD-40C9-86C8-D0430720BFEF}" type="slidenum">
              <a:rPr lang="es-ES_tradnl" smtClean="0"/>
              <a:pPr/>
              <a:t>9</a:t>
            </a:fld>
            <a:endParaRPr lang="es-ES_tradnl" smtClean="0"/>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ln>
        </p:spPr>
        <p:txBody>
          <a:bodyPr/>
          <a:lstStyle/>
          <a:p>
            <a:r>
              <a:rPr lang="en-US" dirty="0" smtClean="0"/>
              <a:t>Las ´</a:t>
            </a:r>
            <a:r>
              <a:rPr lang="en-US" dirty="0" err="1" smtClean="0"/>
              <a:t>glándulas</a:t>
            </a:r>
            <a:r>
              <a:rPr lang="en-US" baseline="0" dirty="0" smtClean="0"/>
              <a:t> </a:t>
            </a:r>
            <a:r>
              <a:rPr lang="en-US" baseline="0" dirty="0" err="1" smtClean="0"/>
              <a:t>suprarrenales</a:t>
            </a:r>
            <a:r>
              <a:rPr lang="en-US" baseline="0" dirty="0" smtClean="0"/>
              <a:t> son </a:t>
            </a:r>
            <a:r>
              <a:rPr lang="en-US" baseline="0" dirty="0" err="1" smtClean="0"/>
              <a:t>órganos</a:t>
            </a:r>
            <a:r>
              <a:rPr lang="en-US" baseline="0" dirty="0" smtClean="0"/>
              <a:t> de forma </a:t>
            </a:r>
            <a:r>
              <a:rPr lang="en-US" baseline="0" dirty="0" err="1" smtClean="0"/>
              <a:t>aproximadamente</a:t>
            </a:r>
            <a:r>
              <a:rPr lang="en-US" baseline="0" dirty="0" smtClean="0"/>
              <a:t> </a:t>
            </a:r>
            <a:r>
              <a:rPr lang="en-US" baseline="0" dirty="0" err="1" smtClean="0"/>
              <a:t>piramidal</a:t>
            </a:r>
            <a:r>
              <a:rPr lang="en-US" baseline="0" dirty="0" smtClean="0"/>
              <a:t> </a:t>
            </a:r>
            <a:r>
              <a:rPr lang="en-US" baseline="0" dirty="0" err="1" smtClean="0"/>
              <a:t>que</a:t>
            </a:r>
            <a:r>
              <a:rPr lang="en-US" baseline="0" dirty="0" smtClean="0"/>
              <a:t> se </a:t>
            </a:r>
            <a:r>
              <a:rPr lang="en-US" baseline="0" dirty="0" err="1" smtClean="0"/>
              <a:t>localizan</a:t>
            </a:r>
            <a:r>
              <a:rPr lang="en-US" baseline="0" dirty="0" smtClean="0"/>
              <a:t> </a:t>
            </a:r>
            <a:r>
              <a:rPr lang="en-US" baseline="0" dirty="0" err="1" smtClean="0"/>
              <a:t>sobre</a:t>
            </a:r>
            <a:r>
              <a:rPr lang="en-US" baseline="0" dirty="0" smtClean="0"/>
              <a:t> los </a:t>
            </a:r>
            <a:r>
              <a:rPr lang="en-US" baseline="0" dirty="0" err="1" smtClean="0"/>
              <a:t>riñones</a:t>
            </a:r>
            <a:r>
              <a:rPr lang="en-US" baseline="0" dirty="0" smtClean="0"/>
              <a:t>. </a:t>
            </a:r>
            <a:r>
              <a:rPr lang="en-US" baseline="0" dirty="0" err="1" smtClean="0"/>
              <a:t>Están</a:t>
            </a:r>
            <a:r>
              <a:rPr lang="en-US" baseline="0" dirty="0" smtClean="0"/>
              <a:t> </a:t>
            </a:r>
            <a:r>
              <a:rPr lang="en-US" baseline="0" dirty="0" err="1" smtClean="0"/>
              <a:t>rodeados</a:t>
            </a:r>
            <a:r>
              <a:rPr lang="en-US" baseline="0" dirty="0" smtClean="0"/>
              <a:t> de </a:t>
            </a:r>
            <a:r>
              <a:rPr lang="en-US" baseline="0" dirty="0" err="1" smtClean="0"/>
              <a:t>una</a:t>
            </a:r>
            <a:r>
              <a:rPr lang="en-US" baseline="0" dirty="0" smtClean="0"/>
              <a:t> </a:t>
            </a:r>
            <a:r>
              <a:rPr lang="en-US" baseline="0" dirty="0" err="1" smtClean="0"/>
              <a:t>cápsula</a:t>
            </a:r>
            <a:r>
              <a:rPr lang="en-US" baseline="0" dirty="0" smtClean="0"/>
              <a:t> </a:t>
            </a:r>
            <a:r>
              <a:rPr lang="en-US" baseline="0" dirty="0" err="1" smtClean="0"/>
              <a:t>fibrosa</a:t>
            </a:r>
            <a:r>
              <a:rPr lang="en-US" baseline="0" dirty="0" smtClean="0"/>
              <a:t>, a </a:t>
            </a:r>
            <a:r>
              <a:rPr lang="en-US" baseline="0" dirty="0" err="1" smtClean="0"/>
              <a:t>su</a:t>
            </a:r>
            <a:r>
              <a:rPr lang="en-US" baseline="0" dirty="0" smtClean="0"/>
              <a:t> </a:t>
            </a:r>
            <a:r>
              <a:rPr lang="en-US" baseline="0" dirty="0" err="1" smtClean="0"/>
              <a:t>vez</a:t>
            </a:r>
            <a:r>
              <a:rPr lang="en-US" baseline="0" dirty="0" smtClean="0"/>
              <a:t> </a:t>
            </a:r>
            <a:r>
              <a:rPr lang="en-US" baseline="0" dirty="0" err="1" smtClean="0"/>
              <a:t>rodeada</a:t>
            </a:r>
            <a:r>
              <a:rPr lang="en-US" baseline="0" dirty="0" smtClean="0"/>
              <a:t> de </a:t>
            </a:r>
            <a:r>
              <a:rPr lang="en-US" baseline="0" dirty="0" err="1" smtClean="0"/>
              <a:t>grasa</a:t>
            </a:r>
            <a:r>
              <a:rPr lang="en-US" baseline="0" dirty="0" smtClean="0"/>
              <a:t>.</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B1822A24-48E6-49EA-8268-0DF7694693D9}"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5401301C-C54F-48C9-8969-86525AFCFA8C}"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19850" y="503238"/>
            <a:ext cx="2038350" cy="5592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04800" y="503238"/>
            <a:ext cx="5962650" cy="5592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D3B6361A-DFBE-4640-BFA2-1C94AC611DD8}"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41FFFDF-945D-4D59-8F01-D9679D8A6860}"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143A525-274E-4304-92E9-CC98038290B3}"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8FF72A5D-6AB0-4CFE-A9B6-95E482F8584E}"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76BB81E5-ECA0-426F-AEA0-F09FB101D526}"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9393CA29-44E8-4343-8F74-3A0907A32133}"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034AA449-50F5-4D1F-A47A-5E2D8ADFABDA}"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56609ADF-5FD6-40EA-85FF-241D617539B7}"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D3C8802B-D15F-4141-A9C2-8B19D7530DD7}"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hlink"/>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03238"/>
            <a:ext cx="7772400" cy="549275"/>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r>
              <a:rPr lang="es-ES_tradnl" smtClean="0"/>
              <a:t>Clic para editar título</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s-ES_tradnl"/>
          </a:p>
        </p:txBody>
      </p:sp>
      <p:sp>
        <p:nvSpPr>
          <p:cNvPr id="1030" name="Rectangle 6"/>
          <p:cNvSpPr>
            <a:spLocks noGrp="1" noChangeArrowheads="1"/>
          </p:cNvSpPr>
          <p:nvPr>
            <p:ph type="sldNum" sz="quarter" idx="4"/>
          </p:nvPr>
        </p:nvSpPr>
        <p:spPr bwMode="auto">
          <a:xfrm>
            <a:off x="71628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A0F8D75C-BD1A-4345-858B-1F54E95F9FB9}" type="slidenum">
              <a:rPr lang="es-ES_tradnl"/>
              <a:pPr>
                <a:defRPr/>
              </a:pPr>
              <a:t>‹Nº›</a:t>
            </a:fld>
            <a:endParaRPr lang="es-ES_tradnl"/>
          </a:p>
        </p:txBody>
      </p:sp>
      <p:pic>
        <p:nvPicPr>
          <p:cNvPr id="1031" name="Picture 14"/>
          <p:cNvPicPr>
            <a:picLocks noChangeAspect="1" noChangeArrowheads="1"/>
          </p:cNvPicPr>
          <p:nvPr/>
        </p:nvPicPr>
        <p:blipFill>
          <a:blip r:embed="rId13">
            <a:clrChange>
              <a:clrFrom>
                <a:srgbClr val="000099"/>
              </a:clrFrom>
              <a:clrTo>
                <a:srgbClr val="000099">
                  <a:alpha val="0"/>
                </a:srgbClr>
              </a:clrTo>
            </a:clrChange>
          </a:blip>
          <a:srcRect/>
          <a:stretch>
            <a:fillRect/>
          </a:stretch>
        </p:blipFill>
        <p:spPr bwMode="auto">
          <a:xfrm>
            <a:off x="8382000" y="76200"/>
            <a:ext cx="685800" cy="685800"/>
          </a:xfrm>
          <a:prstGeom prst="rect">
            <a:avLst/>
          </a:prstGeom>
          <a:noFill/>
          <a:ln w="9525">
            <a:noFill/>
            <a:miter lim="800000"/>
            <a:headEnd/>
            <a:tailEnd/>
          </a:ln>
        </p:spPr>
      </p:pic>
      <p:sp>
        <p:nvSpPr>
          <p:cNvPr id="1039" name="Line 15"/>
          <p:cNvSpPr>
            <a:spLocks noChangeShapeType="1"/>
          </p:cNvSpPr>
          <p:nvPr/>
        </p:nvSpPr>
        <p:spPr bwMode="auto">
          <a:xfrm>
            <a:off x="457200" y="1219200"/>
            <a:ext cx="8458200" cy="0"/>
          </a:xfrm>
          <a:prstGeom prst="line">
            <a:avLst/>
          </a:prstGeom>
          <a:noFill/>
          <a:ln w="9525">
            <a:solidFill>
              <a:srgbClr val="800040"/>
            </a:solidFill>
            <a:round/>
            <a:headEnd/>
            <a:tailEnd/>
          </a:ln>
          <a:effectLst/>
        </p:spPr>
        <p:txBody>
          <a:bodyPr wrap="none" anchor="ctr"/>
          <a:lstStyle/>
          <a:p>
            <a:pPr>
              <a:defRPr/>
            </a:pPr>
            <a:endParaRPr lang="es-ES"/>
          </a:p>
        </p:txBody>
      </p:sp>
      <p:sp>
        <p:nvSpPr>
          <p:cNvPr id="1040" name="Rectangle 16"/>
          <p:cNvSpPr>
            <a:spLocks noChangeArrowheads="1"/>
          </p:cNvSpPr>
          <p:nvPr/>
        </p:nvSpPr>
        <p:spPr bwMode="auto">
          <a:xfrm>
            <a:off x="1676400" y="1219200"/>
            <a:ext cx="7239000" cy="76200"/>
          </a:xfrm>
          <a:prstGeom prst="rect">
            <a:avLst/>
          </a:prstGeom>
          <a:solidFill>
            <a:srgbClr val="800040"/>
          </a:solidFill>
          <a:ln w="9525">
            <a:solidFill>
              <a:srgbClr val="800040"/>
            </a:solidFill>
            <a:miter lim="800000"/>
            <a:headEnd/>
            <a:tailEnd/>
          </a:ln>
          <a:effectLst/>
        </p:spPr>
        <p:txBody>
          <a:bodyPr wrap="none" anchor="ctr"/>
          <a:lstStyle/>
          <a:p>
            <a:pPr>
              <a:defRPr/>
            </a:pPr>
            <a:endParaRPr lang="es-ES"/>
          </a:p>
        </p:txBody>
      </p:sp>
      <p:sp>
        <p:nvSpPr>
          <p:cNvPr id="1041" name="Line 17"/>
          <p:cNvSpPr>
            <a:spLocks noChangeShapeType="1"/>
          </p:cNvSpPr>
          <p:nvPr/>
        </p:nvSpPr>
        <p:spPr bwMode="auto">
          <a:xfrm>
            <a:off x="457200" y="6553200"/>
            <a:ext cx="8458200" cy="0"/>
          </a:xfrm>
          <a:prstGeom prst="line">
            <a:avLst/>
          </a:prstGeom>
          <a:noFill/>
          <a:ln w="9525">
            <a:solidFill>
              <a:srgbClr val="800040"/>
            </a:solidFill>
            <a:round/>
            <a:headEnd/>
            <a:tailEnd/>
          </a:ln>
          <a:effectLst/>
        </p:spPr>
        <p:txBody>
          <a:bodyPr wrap="none" anchor="ctr"/>
          <a:lstStyle/>
          <a:p>
            <a:pPr>
              <a:defRPr/>
            </a:pPr>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vant Garde" charset="0"/>
        </a:defRPr>
      </a:lvl2pPr>
      <a:lvl3pPr algn="l" rtl="0" eaLnBrk="0" fontAlgn="base" hangingPunct="0">
        <a:spcBef>
          <a:spcPct val="0"/>
        </a:spcBef>
        <a:spcAft>
          <a:spcPct val="0"/>
        </a:spcAft>
        <a:defRPr sz="3600" b="1">
          <a:solidFill>
            <a:schemeClr val="tx1"/>
          </a:solidFill>
          <a:latin typeface="Avant Garde" charset="0"/>
        </a:defRPr>
      </a:lvl3pPr>
      <a:lvl4pPr algn="l" rtl="0" eaLnBrk="0" fontAlgn="base" hangingPunct="0">
        <a:spcBef>
          <a:spcPct val="0"/>
        </a:spcBef>
        <a:spcAft>
          <a:spcPct val="0"/>
        </a:spcAft>
        <a:defRPr sz="3600" b="1">
          <a:solidFill>
            <a:schemeClr val="tx1"/>
          </a:solidFill>
          <a:latin typeface="Avant Garde" charset="0"/>
        </a:defRPr>
      </a:lvl4pPr>
      <a:lvl5pPr algn="l" rtl="0" eaLnBrk="0" fontAlgn="base" hangingPunct="0">
        <a:spcBef>
          <a:spcPct val="0"/>
        </a:spcBef>
        <a:spcAft>
          <a:spcPct val="0"/>
        </a:spcAft>
        <a:defRPr sz="3600" b="1">
          <a:solidFill>
            <a:schemeClr val="tx1"/>
          </a:solidFill>
          <a:latin typeface="Avant Garde" charset="0"/>
        </a:defRPr>
      </a:lvl5pPr>
      <a:lvl6pPr marL="457200" algn="l" rtl="0" eaLnBrk="0" fontAlgn="base" hangingPunct="0">
        <a:spcBef>
          <a:spcPct val="0"/>
        </a:spcBef>
        <a:spcAft>
          <a:spcPct val="0"/>
        </a:spcAft>
        <a:defRPr sz="3600" b="1">
          <a:solidFill>
            <a:schemeClr val="tx1"/>
          </a:solidFill>
          <a:latin typeface="Avant Garde" charset="0"/>
        </a:defRPr>
      </a:lvl6pPr>
      <a:lvl7pPr marL="914400" algn="l" rtl="0" eaLnBrk="0" fontAlgn="base" hangingPunct="0">
        <a:spcBef>
          <a:spcPct val="0"/>
        </a:spcBef>
        <a:spcAft>
          <a:spcPct val="0"/>
        </a:spcAft>
        <a:defRPr sz="3600" b="1">
          <a:solidFill>
            <a:schemeClr val="tx1"/>
          </a:solidFill>
          <a:latin typeface="Avant Garde" charset="0"/>
        </a:defRPr>
      </a:lvl7pPr>
      <a:lvl8pPr marL="1371600" algn="l" rtl="0" eaLnBrk="0" fontAlgn="base" hangingPunct="0">
        <a:spcBef>
          <a:spcPct val="0"/>
        </a:spcBef>
        <a:spcAft>
          <a:spcPct val="0"/>
        </a:spcAft>
        <a:defRPr sz="3600" b="1">
          <a:solidFill>
            <a:schemeClr val="tx1"/>
          </a:solidFill>
          <a:latin typeface="Avant Garde" charset="0"/>
        </a:defRPr>
      </a:lvl8pPr>
      <a:lvl9pPr marL="1828800" algn="l" rtl="0" eaLnBrk="0" fontAlgn="base" hangingPunct="0">
        <a:spcBef>
          <a:spcPct val="0"/>
        </a:spcBef>
        <a:spcAft>
          <a:spcPct val="0"/>
        </a:spcAft>
        <a:defRPr sz="3600" b="1">
          <a:solidFill>
            <a:schemeClr val="tx1"/>
          </a:solidFill>
          <a:latin typeface="Avant Garde" charset="0"/>
        </a:defRPr>
      </a:lvl9pPr>
    </p:titleStyle>
    <p:bodyStyle>
      <a:lvl1pPr marL="342900" indent="-342900" algn="l" rtl="0" eaLnBrk="0" fontAlgn="base" hangingPunct="0">
        <a:lnSpc>
          <a:spcPct val="150000"/>
        </a:lnSpc>
        <a:spcBef>
          <a:spcPct val="0"/>
        </a:spcBef>
        <a:spcAft>
          <a:spcPct val="30000"/>
        </a:spcAft>
        <a:defRPr sz="3200">
          <a:solidFill>
            <a:schemeClr val="tx1"/>
          </a:solidFill>
          <a:latin typeface="+mn-lt"/>
          <a:ea typeface="+mn-ea"/>
          <a:cs typeface="+mn-cs"/>
        </a:defRPr>
      </a:lvl1pPr>
      <a:lvl2pPr marL="742950" indent="-285750" algn="l" rtl="0" eaLnBrk="0" fontAlgn="base" hangingPunct="0">
        <a:lnSpc>
          <a:spcPct val="150000"/>
        </a:lnSpc>
        <a:spcBef>
          <a:spcPct val="0"/>
        </a:spcBef>
        <a:spcAft>
          <a:spcPct val="30000"/>
        </a:spcAft>
        <a:defRPr sz="2800">
          <a:solidFill>
            <a:schemeClr val="tx1"/>
          </a:solidFill>
          <a:latin typeface="+mn-lt"/>
        </a:defRPr>
      </a:lvl2pPr>
      <a:lvl3pPr marL="1143000" indent="-228600" algn="l" rtl="0" eaLnBrk="0" fontAlgn="base" hangingPunct="0">
        <a:lnSpc>
          <a:spcPct val="150000"/>
        </a:lnSpc>
        <a:spcBef>
          <a:spcPct val="0"/>
        </a:spcBef>
        <a:spcAft>
          <a:spcPct val="30000"/>
        </a:spcAft>
        <a:defRPr sz="2400">
          <a:solidFill>
            <a:schemeClr val="tx1"/>
          </a:solidFill>
          <a:latin typeface="+mn-lt"/>
        </a:defRPr>
      </a:lvl3pPr>
      <a:lvl4pPr marL="1600200" indent="-228600" algn="l" rtl="0" eaLnBrk="0" fontAlgn="base" hangingPunct="0">
        <a:lnSpc>
          <a:spcPct val="150000"/>
        </a:lnSpc>
        <a:spcBef>
          <a:spcPct val="0"/>
        </a:spcBef>
        <a:spcAft>
          <a:spcPct val="30000"/>
        </a:spcAft>
        <a:defRPr sz="2000">
          <a:solidFill>
            <a:schemeClr val="tx1"/>
          </a:solidFill>
          <a:latin typeface="+mn-lt"/>
        </a:defRPr>
      </a:lvl4pPr>
      <a:lvl5pPr marL="2057400" indent="-228600" algn="l" rtl="0" eaLnBrk="0" fontAlgn="base" hangingPunct="0">
        <a:lnSpc>
          <a:spcPct val="150000"/>
        </a:lnSpc>
        <a:spcBef>
          <a:spcPct val="0"/>
        </a:spcBef>
        <a:spcAft>
          <a:spcPct val="30000"/>
        </a:spcAft>
        <a:defRPr sz="2000">
          <a:solidFill>
            <a:schemeClr val="tx1"/>
          </a:solidFill>
          <a:latin typeface="+mn-lt"/>
        </a:defRPr>
      </a:lvl5pPr>
      <a:lvl6pPr marL="2514600" indent="-228600" algn="l" rtl="0" eaLnBrk="0" fontAlgn="base" hangingPunct="0">
        <a:lnSpc>
          <a:spcPct val="150000"/>
        </a:lnSpc>
        <a:spcBef>
          <a:spcPct val="0"/>
        </a:spcBef>
        <a:spcAft>
          <a:spcPct val="30000"/>
        </a:spcAft>
        <a:defRPr sz="2000">
          <a:solidFill>
            <a:schemeClr val="tx1"/>
          </a:solidFill>
          <a:latin typeface="+mn-lt"/>
        </a:defRPr>
      </a:lvl6pPr>
      <a:lvl7pPr marL="2971800" indent="-228600" algn="l" rtl="0" eaLnBrk="0" fontAlgn="base" hangingPunct="0">
        <a:lnSpc>
          <a:spcPct val="150000"/>
        </a:lnSpc>
        <a:spcBef>
          <a:spcPct val="0"/>
        </a:spcBef>
        <a:spcAft>
          <a:spcPct val="30000"/>
        </a:spcAft>
        <a:defRPr sz="2000">
          <a:solidFill>
            <a:schemeClr val="tx1"/>
          </a:solidFill>
          <a:latin typeface="+mn-lt"/>
        </a:defRPr>
      </a:lvl7pPr>
      <a:lvl8pPr marL="3429000" indent="-228600" algn="l" rtl="0" eaLnBrk="0" fontAlgn="base" hangingPunct="0">
        <a:lnSpc>
          <a:spcPct val="150000"/>
        </a:lnSpc>
        <a:spcBef>
          <a:spcPct val="0"/>
        </a:spcBef>
        <a:spcAft>
          <a:spcPct val="30000"/>
        </a:spcAft>
        <a:defRPr sz="2000">
          <a:solidFill>
            <a:schemeClr val="tx1"/>
          </a:solidFill>
          <a:latin typeface="+mn-lt"/>
        </a:defRPr>
      </a:lvl8pPr>
      <a:lvl9pPr marL="3886200" indent="-228600" algn="l" rtl="0" eaLnBrk="0" fontAlgn="base" hangingPunct="0">
        <a:lnSpc>
          <a:spcPct val="150000"/>
        </a:lnSpc>
        <a:spcBef>
          <a:spcPct val="0"/>
        </a:spcBef>
        <a:spcAft>
          <a:spcPct val="30000"/>
        </a:spcAft>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s.wikipedia.org/wiki/Imagen:Cortisol.pn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Marcador de número de diapositiva"/>
          <p:cNvSpPr>
            <a:spLocks noGrp="1"/>
          </p:cNvSpPr>
          <p:nvPr>
            <p:ph type="sldNum" sz="quarter" idx="12"/>
          </p:nvPr>
        </p:nvSpPr>
        <p:spPr>
          <a:noFill/>
        </p:spPr>
        <p:txBody>
          <a:bodyPr/>
          <a:lstStyle/>
          <a:p>
            <a:fld id="{F0CA7AE4-0934-48B1-BD9B-D3F7114B6555}" type="slidenum">
              <a:rPr lang="es-ES_tradnl" smtClean="0"/>
              <a:pPr/>
              <a:t>1</a:t>
            </a:fld>
            <a:endParaRPr lang="es-ES_tradnl" smtClean="0"/>
          </a:p>
        </p:txBody>
      </p:sp>
      <p:sp>
        <p:nvSpPr>
          <p:cNvPr id="3075" name="Rectangle 3"/>
          <p:cNvSpPr>
            <a:spLocks noGrp="1" noChangeArrowheads="1"/>
          </p:cNvSpPr>
          <p:nvPr>
            <p:ph type="title"/>
          </p:nvPr>
        </p:nvSpPr>
        <p:spPr>
          <a:xfrm>
            <a:off x="1114427" y="404813"/>
            <a:ext cx="5172085" cy="553998"/>
          </a:xfrm>
        </p:spPr>
        <p:txBody>
          <a:bodyPr/>
          <a:lstStyle/>
          <a:p>
            <a:r>
              <a:rPr lang="es-ES" b="0" dirty="0" smtClean="0"/>
              <a:t>Las glándulas adrenales</a:t>
            </a:r>
          </a:p>
        </p:txBody>
      </p:sp>
      <p:sp>
        <p:nvSpPr>
          <p:cNvPr id="3076" name="Text Box 4"/>
          <p:cNvSpPr txBox="1">
            <a:spLocks noChangeArrowheads="1"/>
          </p:cNvSpPr>
          <p:nvPr/>
        </p:nvSpPr>
        <p:spPr bwMode="auto">
          <a:xfrm>
            <a:off x="2571736" y="2428868"/>
            <a:ext cx="3563796" cy="2308324"/>
          </a:xfrm>
          <a:prstGeom prst="rect">
            <a:avLst/>
          </a:prstGeom>
          <a:noFill/>
          <a:ln w="9525">
            <a:noFill/>
            <a:miter lim="800000"/>
            <a:headEnd/>
            <a:tailEnd/>
          </a:ln>
        </p:spPr>
        <p:txBody>
          <a:bodyPr wrap="none">
            <a:spAutoFit/>
          </a:bodyPr>
          <a:lstStyle/>
          <a:p>
            <a:pPr marL="457200" indent="-457200">
              <a:lnSpc>
                <a:spcPct val="120000"/>
              </a:lnSpc>
            </a:pPr>
            <a:r>
              <a:rPr lang="es-ES" sz="2000" b="1" dirty="0"/>
              <a:t>1. Introducción</a:t>
            </a:r>
          </a:p>
          <a:p>
            <a:pPr marL="457200" indent="-457200">
              <a:lnSpc>
                <a:spcPct val="120000"/>
              </a:lnSpc>
            </a:pPr>
            <a:r>
              <a:rPr lang="es-ES" sz="2000" b="1" dirty="0"/>
              <a:t>2</a:t>
            </a:r>
            <a:r>
              <a:rPr lang="es-ES" sz="2000" b="1" dirty="0" smtClean="0"/>
              <a:t>. </a:t>
            </a:r>
            <a:r>
              <a:rPr lang="es-ES" sz="2000" b="1" dirty="0"/>
              <a:t>Corteza adrenal</a:t>
            </a:r>
          </a:p>
          <a:p>
            <a:pPr marL="457200" indent="-457200">
              <a:lnSpc>
                <a:spcPct val="120000"/>
              </a:lnSpc>
            </a:pPr>
            <a:r>
              <a:rPr lang="es-ES" sz="2000" b="1" dirty="0"/>
              <a:t>	</a:t>
            </a:r>
            <a:r>
              <a:rPr lang="es-ES" sz="2000" b="1" dirty="0" smtClean="0"/>
              <a:t>2.1. </a:t>
            </a:r>
            <a:r>
              <a:rPr lang="es-ES" sz="2000" b="1" dirty="0" err="1" smtClean="0"/>
              <a:t>Mineralocorticoides</a:t>
            </a:r>
            <a:endParaRPr lang="es-ES" sz="2000" b="1" dirty="0"/>
          </a:p>
          <a:p>
            <a:pPr marL="457200" indent="-457200">
              <a:lnSpc>
                <a:spcPct val="120000"/>
              </a:lnSpc>
            </a:pPr>
            <a:r>
              <a:rPr lang="es-ES" sz="2000" b="1" dirty="0"/>
              <a:t>	</a:t>
            </a:r>
            <a:r>
              <a:rPr lang="es-ES" sz="2000" b="1" dirty="0" smtClean="0"/>
              <a:t>2.2. Glucocorticoides</a:t>
            </a:r>
            <a:endParaRPr lang="es-ES" sz="2000" b="1" dirty="0"/>
          </a:p>
          <a:p>
            <a:pPr marL="457200" indent="-457200">
              <a:lnSpc>
                <a:spcPct val="120000"/>
              </a:lnSpc>
            </a:pPr>
            <a:r>
              <a:rPr lang="es-ES" sz="2000" b="1" dirty="0"/>
              <a:t>	</a:t>
            </a:r>
            <a:r>
              <a:rPr lang="es-ES" sz="2000" b="1" dirty="0" smtClean="0"/>
              <a:t>2.3 </a:t>
            </a:r>
            <a:r>
              <a:rPr lang="es-ES" sz="2000" b="1" dirty="0"/>
              <a:t>Hormonas </a:t>
            </a:r>
            <a:r>
              <a:rPr lang="es-ES" sz="2000" b="1" dirty="0" smtClean="0"/>
              <a:t>sexuales</a:t>
            </a:r>
          </a:p>
          <a:p>
            <a:pPr marL="457200" indent="-457200">
              <a:lnSpc>
                <a:spcPct val="120000"/>
              </a:lnSpc>
            </a:pPr>
            <a:r>
              <a:rPr lang="es-ES" sz="2000" b="1" dirty="0" smtClean="0"/>
              <a:t>3. Médula adrenal</a:t>
            </a:r>
            <a:endParaRPr lang="es-E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número de diapositiva"/>
          <p:cNvSpPr>
            <a:spLocks noGrp="1"/>
          </p:cNvSpPr>
          <p:nvPr>
            <p:ph type="sldNum" sz="quarter" idx="12"/>
          </p:nvPr>
        </p:nvSpPr>
        <p:spPr>
          <a:noFill/>
        </p:spPr>
        <p:txBody>
          <a:bodyPr/>
          <a:lstStyle/>
          <a:p>
            <a:fld id="{82E81458-8B3A-48FF-9F42-DF1BB24F256C}" type="slidenum">
              <a:rPr lang="es-ES_tradnl" smtClean="0"/>
              <a:pPr/>
              <a:t>10</a:t>
            </a:fld>
            <a:endParaRPr lang="es-ES_tradnl" smtClean="0"/>
          </a:p>
        </p:txBody>
      </p:sp>
      <p:sp>
        <p:nvSpPr>
          <p:cNvPr id="17411" name="Rectangle 2"/>
          <p:cNvSpPr>
            <a:spLocks noGrp="1" noChangeArrowheads="1"/>
          </p:cNvSpPr>
          <p:nvPr>
            <p:ph type="title"/>
          </p:nvPr>
        </p:nvSpPr>
        <p:spPr/>
        <p:txBody>
          <a:bodyPr/>
          <a:lstStyle/>
          <a:p>
            <a:r>
              <a:rPr lang="es-ES" dirty="0" smtClean="0"/>
              <a:t>ALDOSTERONA</a:t>
            </a:r>
          </a:p>
        </p:txBody>
      </p:sp>
      <p:sp>
        <p:nvSpPr>
          <p:cNvPr id="17412" name="Rectangle 3"/>
          <p:cNvSpPr>
            <a:spLocks noGrp="1" noChangeArrowheads="1"/>
          </p:cNvSpPr>
          <p:nvPr>
            <p:ph type="body" idx="1"/>
          </p:nvPr>
        </p:nvSpPr>
        <p:spPr>
          <a:xfrm>
            <a:off x="428596" y="1814530"/>
            <a:ext cx="8501122" cy="4043362"/>
          </a:xfrm>
        </p:spPr>
        <p:txBody>
          <a:bodyPr/>
          <a:lstStyle/>
          <a:p>
            <a:pPr>
              <a:lnSpc>
                <a:spcPct val="100000"/>
              </a:lnSpc>
            </a:pPr>
            <a:r>
              <a:rPr lang="es-ES" sz="1800" dirty="0" smtClean="0"/>
              <a:t>La aldosterona es el </a:t>
            </a:r>
            <a:r>
              <a:rPr lang="es-ES" sz="1800" dirty="0" err="1" smtClean="0"/>
              <a:t>mineralocorticoide</a:t>
            </a:r>
            <a:r>
              <a:rPr lang="es-ES" sz="1800" dirty="0" smtClean="0"/>
              <a:t> más potente, ejerce el 90% de esta acción.</a:t>
            </a:r>
          </a:p>
          <a:p>
            <a:pPr>
              <a:lnSpc>
                <a:spcPct val="100000"/>
              </a:lnSpc>
            </a:pPr>
            <a:r>
              <a:rPr lang="es-ES" sz="1800" dirty="0" smtClean="0"/>
              <a:t>Otros con acción </a:t>
            </a:r>
            <a:r>
              <a:rPr lang="es-ES" sz="1800" dirty="0" err="1" smtClean="0"/>
              <a:t>mineralocorticoide</a:t>
            </a:r>
            <a:r>
              <a:rPr lang="es-ES" sz="1800" dirty="0" smtClean="0"/>
              <a:t>: </a:t>
            </a:r>
            <a:r>
              <a:rPr lang="es-ES" sz="1800" dirty="0" err="1" smtClean="0"/>
              <a:t>cortisol</a:t>
            </a:r>
            <a:r>
              <a:rPr lang="es-ES" sz="1800" dirty="0" smtClean="0"/>
              <a:t>, </a:t>
            </a:r>
            <a:r>
              <a:rPr lang="es-ES" sz="1800" dirty="0" err="1" smtClean="0"/>
              <a:t>corticosterona</a:t>
            </a:r>
            <a:r>
              <a:rPr lang="es-ES" sz="1800" dirty="0" smtClean="0"/>
              <a:t>, </a:t>
            </a:r>
            <a:r>
              <a:rPr lang="es-ES" sz="1800" dirty="0" err="1" smtClean="0"/>
              <a:t>desoxicorticosterona</a:t>
            </a:r>
            <a:endParaRPr lang="es-ES" sz="1800" dirty="0" smtClean="0"/>
          </a:p>
          <a:p>
            <a:pPr>
              <a:lnSpc>
                <a:spcPct val="100000"/>
              </a:lnSpc>
            </a:pPr>
            <a:endParaRPr lang="es-ES" sz="2400" b="1" dirty="0" smtClean="0"/>
          </a:p>
          <a:p>
            <a:pPr>
              <a:lnSpc>
                <a:spcPct val="100000"/>
              </a:lnSpc>
            </a:pPr>
            <a:r>
              <a:rPr lang="es-ES" sz="2400" b="1" dirty="0" smtClean="0"/>
              <a:t>Función:</a:t>
            </a:r>
          </a:p>
          <a:p>
            <a:pPr marL="457200" indent="-457200">
              <a:buAutoNum type="arabicPeriod"/>
            </a:pPr>
            <a:r>
              <a:rPr lang="es-ES" sz="2400" b="1" dirty="0" smtClean="0"/>
              <a:t>Mantener el volumen del líquido extracelular conservando el sodio corporal</a:t>
            </a:r>
          </a:p>
          <a:p>
            <a:pPr marL="457200" indent="-457200">
              <a:buAutoNum type="arabicPeriod"/>
            </a:pPr>
            <a:r>
              <a:rPr lang="es-ES" sz="2400" b="1" dirty="0" smtClean="0"/>
              <a:t>Impedir la sobrecarga de potasio, acelerando su excreción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número de diapositiva"/>
          <p:cNvSpPr>
            <a:spLocks noGrp="1"/>
          </p:cNvSpPr>
          <p:nvPr>
            <p:ph type="sldNum" sz="quarter" idx="12"/>
          </p:nvPr>
        </p:nvSpPr>
        <p:spPr>
          <a:noFill/>
        </p:spPr>
        <p:txBody>
          <a:bodyPr/>
          <a:lstStyle/>
          <a:p>
            <a:fld id="{82E81458-8B3A-48FF-9F42-DF1BB24F256C}" type="slidenum">
              <a:rPr lang="es-ES_tradnl" smtClean="0"/>
              <a:pPr/>
              <a:t>11</a:t>
            </a:fld>
            <a:endParaRPr lang="es-ES_tradnl" smtClean="0"/>
          </a:p>
        </p:txBody>
      </p:sp>
      <p:sp>
        <p:nvSpPr>
          <p:cNvPr id="17411" name="Rectangle 2"/>
          <p:cNvSpPr>
            <a:spLocks noGrp="1" noChangeArrowheads="1"/>
          </p:cNvSpPr>
          <p:nvPr>
            <p:ph type="title"/>
          </p:nvPr>
        </p:nvSpPr>
        <p:spPr/>
        <p:txBody>
          <a:bodyPr/>
          <a:lstStyle/>
          <a:p>
            <a:r>
              <a:rPr lang="es-ES" smtClean="0"/>
              <a:t>ALDOSTERONA</a:t>
            </a:r>
          </a:p>
        </p:txBody>
      </p:sp>
      <p:sp>
        <p:nvSpPr>
          <p:cNvPr id="17412" name="Rectangle 3"/>
          <p:cNvSpPr>
            <a:spLocks noGrp="1" noChangeArrowheads="1"/>
          </p:cNvSpPr>
          <p:nvPr>
            <p:ph type="body" idx="1"/>
          </p:nvPr>
        </p:nvSpPr>
        <p:spPr>
          <a:xfrm>
            <a:off x="428596" y="1600216"/>
            <a:ext cx="8501122" cy="4043362"/>
          </a:xfrm>
        </p:spPr>
        <p:txBody>
          <a:bodyPr/>
          <a:lstStyle/>
          <a:p>
            <a:r>
              <a:rPr lang="es-ES" sz="2400" b="1" dirty="0" smtClean="0"/>
              <a:t>Mecanismo de acción:</a:t>
            </a:r>
          </a:p>
          <a:p>
            <a:pPr>
              <a:lnSpc>
                <a:spcPct val="100000"/>
              </a:lnSpc>
            </a:pPr>
            <a:r>
              <a:rPr lang="es-ES" sz="2000" dirty="0" smtClean="0"/>
              <a:t>Estimula la </a:t>
            </a:r>
            <a:r>
              <a:rPr lang="es-ES" sz="2000" b="1" dirty="0" smtClean="0">
                <a:solidFill>
                  <a:srgbClr val="800040"/>
                </a:solidFill>
              </a:rPr>
              <a:t>reabsorción de </a:t>
            </a:r>
            <a:r>
              <a:rPr lang="es-ES" sz="2000" b="1" dirty="0" err="1" smtClean="0">
                <a:solidFill>
                  <a:srgbClr val="800040"/>
                </a:solidFill>
              </a:rPr>
              <a:t>Na</a:t>
            </a:r>
            <a:r>
              <a:rPr lang="es-ES" sz="2000" b="1" dirty="0" smtClean="0">
                <a:solidFill>
                  <a:srgbClr val="800040"/>
                </a:solidFill>
              </a:rPr>
              <a:t>+ y secreción de K+ en </a:t>
            </a:r>
            <a:r>
              <a:rPr lang="es-ES" sz="2000" b="1" dirty="0" smtClean="0"/>
              <a:t>túbulos renales </a:t>
            </a:r>
            <a:r>
              <a:rPr lang="es-ES" sz="2000" dirty="0" smtClean="0"/>
              <a:t>y en </a:t>
            </a:r>
            <a:r>
              <a:rPr lang="es-ES" sz="2000" b="1" dirty="0" smtClean="0"/>
              <a:t>otros </a:t>
            </a:r>
            <a:r>
              <a:rPr lang="es-ES" sz="2000" dirty="0" smtClean="0"/>
              <a:t>tejidos epiteliales como:</a:t>
            </a:r>
          </a:p>
          <a:p>
            <a:pPr>
              <a:lnSpc>
                <a:spcPct val="100000"/>
              </a:lnSpc>
              <a:buFont typeface="Arial" pitchFamily="34" charset="0"/>
              <a:buChar char="•"/>
            </a:pPr>
            <a:r>
              <a:rPr lang="es-ES" sz="2000" dirty="0" smtClean="0"/>
              <a:t>Glándulas sudoríparas,</a:t>
            </a:r>
          </a:p>
          <a:p>
            <a:pPr>
              <a:lnSpc>
                <a:spcPct val="100000"/>
              </a:lnSpc>
              <a:buFont typeface="Arial" pitchFamily="34" charset="0"/>
              <a:buChar char="•"/>
            </a:pPr>
            <a:r>
              <a:rPr lang="es-ES" sz="2000" dirty="0" smtClean="0"/>
              <a:t> mucosa intestinal,</a:t>
            </a:r>
          </a:p>
          <a:p>
            <a:pPr>
              <a:lnSpc>
                <a:spcPct val="100000"/>
              </a:lnSpc>
              <a:buFont typeface="Arial" pitchFamily="34" charset="0"/>
              <a:buChar char="•"/>
            </a:pPr>
            <a:r>
              <a:rPr lang="es-ES" sz="2000" dirty="0" smtClean="0"/>
              <a:t> glándulas salivales</a:t>
            </a:r>
          </a:p>
          <a:p>
            <a:endParaRPr lang="es-ES" sz="2400" b="1" dirty="0" smtClean="0"/>
          </a:p>
        </p:txBody>
      </p:sp>
      <p:sp>
        <p:nvSpPr>
          <p:cNvPr id="17413" name="Rectangle 4"/>
          <p:cNvSpPr>
            <a:spLocks noChangeArrowheads="1"/>
          </p:cNvSpPr>
          <p:nvPr/>
        </p:nvSpPr>
        <p:spPr bwMode="auto">
          <a:xfrm>
            <a:off x="611188" y="4500570"/>
            <a:ext cx="7772400" cy="1377948"/>
          </a:xfrm>
          <a:prstGeom prst="rect">
            <a:avLst/>
          </a:prstGeom>
          <a:noFill/>
          <a:ln w="9525">
            <a:noFill/>
            <a:miter lim="800000"/>
            <a:headEnd/>
            <a:tailEnd/>
          </a:ln>
        </p:spPr>
        <p:txBody>
          <a:bodyPr/>
          <a:lstStyle/>
          <a:p>
            <a:pPr marL="342900" indent="-342900">
              <a:spcAft>
                <a:spcPct val="30000"/>
              </a:spcAft>
            </a:pPr>
            <a:r>
              <a:rPr lang="es-ES" sz="2000" dirty="0">
                <a:solidFill>
                  <a:schemeClr val="tx1"/>
                </a:solidFill>
              </a:rPr>
              <a:t>Unión a receptor </a:t>
            </a:r>
            <a:r>
              <a:rPr lang="es-ES" sz="2000" dirty="0" err="1">
                <a:solidFill>
                  <a:schemeClr val="tx1"/>
                </a:solidFill>
              </a:rPr>
              <a:t>citosólico</a:t>
            </a:r>
            <a:endParaRPr lang="es-ES" sz="2000" dirty="0">
              <a:solidFill>
                <a:schemeClr val="tx1"/>
              </a:solidFill>
            </a:endParaRPr>
          </a:p>
          <a:p>
            <a:pPr marL="342900" indent="-342900">
              <a:spcAft>
                <a:spcPct val="30000"/>
              </a:spcAft>
            </a:pPr>
            <a:r>
              <a:rPr lang="es-ES" sz="2000" b="1" dirty="0">
                <a:solidFill>
                  <a:srgbClr val="800040"/>
                </a:solidFill>
              </a:rPr>
              <a:t>Síntesis de Proteínas</a:t>
            </a:r>
            <a:r>
              <a:rPr lang="es-ES" sz="2000" dirty="0">
                <a:solidFill>
                  <a:schemeClr val="tx1"/>
                </a:solidFill>
              </a:rPr>
              <a:t> (latencia de 30-90 minutos): enzimas y prote</a:t>
            </a:r>
            <a:r>
              <a:rPr lang="es-ES" altLang="ja-JP" sz="2000" dirty="0">
                <a:solidFill>
                  <a:schemeClr val="tx1"/>
                </a:solidFill>
                <a:latin typeface="Arial" charset="0"/>
                <a:ea typeface="ＭＳ Ｐゴシック" pitchFamily="48" charset="-128"/>
              </a:rPr>
              <a:t>í</a:t>
            </a:r>
            <a:r>
              <a:rPr lang="es-ES" sz="2000" dirty="0">
                <a:solidFill>
                  <a:schemeClr val="tx1"/>
                </a:solidFill>
              </a:rPr>
              <a:t>nas de membrana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Marcador de número de diapositiva"/>
          <p:cNvSpPr>
            <a:spLocks noGrp="1"/>
          </p:cNvSpPr>
          <p:nvPr>
            <p:ph type="sldNum" sz="quarter" idx="12"/>
          </p:nvPr>
        </p:nvSpPr>
        <p:spPr>
          <a:noFill/>
        </p:spPr>
        <p:txBody>
          <a:bodyPr/>
          <a:lstStyle/>
          <a:p>
            <a:fld id="{525CC661-64A5-4E51-AD5E-12D425E686EB}" type="slidenum">
              <a:rPr lang="es-ES_tradnl" smtClean="0"/>
              <a:pPr/>
              <a:t>12</a:t>
            </a:fld>
            <a:endParaRPr lang="es-ES_tradnl" smtClean="0"/>
          </a:p>
        </p:txBody>
      </p:sp>
      <p:sp>
        <p:nvSpPr>
          <p:cNvPr id="18435" name="Rectangle 2"/>
          <p:cNvSpPr>
            <a:spLocks noGrp="1" noChangeArrowheads="1"/>
          </p:cNvSpPr>
          <p:nvPr>
            <p:ph type="title"/>
          </p:nvPr>
        </p:nvSpPr>
        <p:spPr/>
        <p:txBody>
          <a:bodyPr/>
          <a:lstStyle/>
          <a:p>
            <a:endParaRPr lang="es-ES" smtClean="0"/>
          </a:p>
        </p:txBody>
      </p:sp>
      <p:sp>
        <p:nvSpPr>
          <p:cNvPr id="18436" name="Rectangle 3"/>
          <p:cNvSpPr>
            <a:spLocks noGrp="1" noChangeArrowheads="1"/>
          </p:cNvSpPr>
          <p:nvPr>
            <p:ph type="body" idx="1"/>
          </p:nvPr>
        </p:nvSpPr>
        <p:spPr/>
        <p:txBody>
          <a:bodyPr/>
          <a:lstStyle/>
          <a:p>
            <a:endParaRPr lang="es-ES" smtClean="0"/>
          </a:p>
        </p:txBody>
      </p:sp>
      <p:grpSp>
        <p:nvGrpSpPr>
          <p:cNvPr id="18437" name="Group 4"/>
          <p:cNvGrpSpPr>
            <a:grpSpLocks/>
          </p:cNvGrpSpPr>
          <p:nvPr/>
        </p:nvGrpSpPr>
        <p:grpSpPr bwMode="auto">
          <a:xfrm>
            <a:off x="-34925" y="26988"/>
            <a:ext cx="9144000" cy="6858000"/>
            <a:chOff x="0" y="0"/>
            <a:chExt cx="5760" cy="4320"/>
          </a:xfrm>
        </p:grpSpPr>
        <p:sp>
          <p:nvSpPr>
            <p:cNvPr id="18638" name="Rectangle 5"/>
            <p:cNvSpPr>
              <a:spLocks noChangeArrowheads="1"/>
            </p:cNvSpPr>
            <p:nvPr/>
          </p:nvSpPr>
          <p:spPr bwMode="auto">
            <a:xfrm>
              <a:off x="3696" y="0"/>
              <a:ext cx="2064" cy="4320"/>
            </a:xfrm>
            <a:prstGeom prst="rect">
              <a:avLst/>
            </a:prstGeom>
            <a:solidFill>
              <a:srgbClr val="CCFFCC"/>
            </a:solidFill>
            <a:ln w="9525">
              <a:noFill/>
              <a:miter lim="800000"/>
              <a:headEnd/>
              <a:tailEnd/>
            </a:ln>
          </p:spPr>
          <p:txBody>
            <a:bodyPr wrap="none" anchor="ctr"/>
            <a:lstStyle/>
            <a:p>
              <a:endParaRPr lang="es-ES"/>
            </a:p>
          </p:txBody>
        </p:sp>
        <p:sp>
          <p:nvSpPr>
            <p:cNvPr id="18639" name="Rectangle 6"/>
            <p:cNvSpPr>
              <a:spLocks noChangeArrowheads="1"/>
            </p:cNvSpPr>
            <p:nvPr/>
          </p:nvSpPr>
          <p:spPr bwMode="auto">
            <a:xfrm>
              <a:off x="0" y="0"/>
              <a:ext cx="2064" cy="4320"/>
            </a:xfrm>
            <a:prstGeom prst="rect">
              <a:avLst/>
            </a:prstGeom>
            <a:solidFill>
              <a:srgbClr val="CCECFF"/>
            </a:solidFill>
            <a:ln w="9525">
              <a:noFill/>
              <a:miter lim="800000"/>
              <a:headEnd/>
              <a:tailEnd/>
            </a:ln>
          </p:spPr>
          <p:txBody>
            <a:bodyPr wrap="none" anchor="ctr"/>
            <a:lstStyle/>
            <a:p>
              <a:endParaRPr lang="es-ES"/>
            </a:p>
          </p:txBody>
        </p:sp>
        <p:grpSp>
          <p:nvGrpSpPr>
            <p:cNvPr id="18640" name="Group 7"/>
            <p:cNvGrpSpPr>
              <a:grpSpLocks/>
            </p:cNvGrpSpPr>
            <p:nvPr/>
          </p:nvGrpSpPr>
          <p:grpSpPr bwMode="auto">
            <a:xfrm>
              <a:off x="1344" y="3264"/>
              <a:ext cx="2928" cy="1056"/>
              <a:chOff x="1344" y="384"/>
              <a:chExt cx="2928" cy="1056"/>
            </a:xfrm>
          </p:grpSpPr>
          <p:sp>
            <p:nvSpPr>
              <p:cNvPr id="18647" name="Freeform 8"/>
              <p:cNvSpPr>
                <a:spLocks/>
              </p:cNvSpPr>
              <p:nvPr/>
            </p:nvSpPr>
            <p:spPr bwMode="auto">
              <a:xfrm>
                <a:off x="1344" y="480"/>
                <a:ext cx="2928" cy="960"/>
              </a:xfrm>
              <a:custGeom>
                <a:avLst/>
                <a:gdLst>
                  <a:gd name="T0" fmla="*/ 0 w 2928"/>
                  <a:gd name="T1" fmla="*/ 960 h 960"/>
                  <a:gd name="T2" fmla="*/ 2928 w 2928"/>
                  <a:gd name="T3" fmla="*/ 960 h 960"/>
                  <a:gd name="T4" fmla="*/ 2890 w 2928"/>
                  <a:gd name="T5" fmla="*/ 744 h 960"/>
                  <a:gd name="T6" fmla="*/ 2794 w 2928"/>
                  <a:gd name="T7" fmla="*/ 581 h 960"/>
                  <a:gd name="T8" fmla="*/ 2549 w 2928"/>
                  <a:gd name="T9" fmla="*/ 312 h 960"/>
                  <a:gd name="T10" fmla="*/ 2088 w 2928"/>
                  <a:gd name="T11" fmla="*/ 48 h 960"/>
                  <a:gd name="T12" fmla="*/ 1248 w 2928"/>
                  <a:gd name="T13" fmla="*/ 0 h 960"/>
                  <a:gd name="T14" fmla="*/ 576 w 2928"/>
                  <a:gd name="T15" fmla="*/ 192 h 960"/>
                  <a:gd name="T16" fmla="*/ 192 w 2928"/>
                  <a:gd name="T17" fmla="*/ 528 h 960"/>
                  <a:gd name="T18" fmla="*/ 58 w 2928"/>
                  <a:gd name="T19" fmla="*/ 710 h 960"/>
                  <a:gd name="T20" fmla="*/ 0 w 2928"/>
                  <a:gd name="T21" fmla="*/ 960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8"/>
                  <a:gd name="T34" fmla="*/ 0 h 960"/>
                  <a:gd name="T35" fmla="*/ 2928 w 2928"/>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8" h="960">
                    <a:moveTo>
                      <a:pt x="0" y="960"/>
                    </a:moveTo>
                    <a:lnTo>
                      <a:pt x="2928" y="960"/>
                    </a:lnTo>
                    <a:lnTo>
                      <a:pt x="2890" y="744"/>
                    </a:lnTo>
                    <a:lnTo>
                      <a:pt x="2794" y="581"/>
                    </a:lnTo>
                    <a:lnTo>
                      <a:pt x="2549" y="312"/>
                    </a:lnTo>
                    <a:lnTo>
                      <a:pt x="2088" y="48"/>
                    </a:lnTo>
                    <a:lnTo>
                      <a:pt x="1248" y="0"/>
                    </a:lnTo>
                    <a:lnTo>
                      <a:pt x="576" y="192"/>
                    </a:lnTo>
                    <a:lnTo>
                      <a:pt x="192" y="528"/>
                    </a:lnTo>
                    <a:lnTo>
                      <a:pt x="58" y="710"/>
                    </a:lnTo>
                    <a:lnTo>
                      <a:pt x="0" y="960"/>
                    </a:lnTo>
                    <a:close/>
                  </a:path>
                </a:pathLst>
              </a:custGeom>
              <a:solidFill>
                <a:srgbClr val="FFFFCC"/>
              </a:solidFill>
              <a:ln w="9525">
                <a:noFill/>
                <a:round/>
                <a:headEnd/>
                <a:tailEnd/>
              </a:ln>
            </p:spPr>
            <p:txBody>
              <a:bodyPr/>
              <a:lstStyle/>
              <a:p>
                <a:endParaRPr lang="es-ES"/>
              </a:p>
            </p:txBody>
          </p:sp>
          <p:sp>
            <p:nvSpPr>
              <p:cNvPr id="18648" name="Freeform 9"/>
              <p:cNvSpPr>
                <a:spLocks/>
              </p:cNvSpPr>
              <p:nvPr/>
            </p:nvSpPr>
            <p:spPr bwMode="auto">
              <a:xfrm>
                <a:off x="1349" y="1406"/>
                <a:ext cx="14" cy="5"/>
              </a:xfrm>
              <a:custGeom>
                <a:avLst/>
                <a:gdLst>
                  <a:gd name="T0" fmla="*/ 0 w 14"/>
                  <a:gd name="T1" fmla="*/ 0 h 5"/>
                  <a:gd name="T2" fmla="*/ 14 w 14"/>
                  <a:gd name="T3" fmla="*/ 5 h 5"/>
                  <a:gd name="T4" fmla="*/ 0 w 14"/>
                  <a:gd name="T5" fmla="*/ 0 h 5"/>
                  <a:gd name="T6" fmla="*/ 0 60000 65536"/>
                  <a:gd name="T7" fmla="*/ 0 60000 65536"/>
                  <a:gd name="T8" fmla="*/ 0 60000 65536"/>
                  <a:gd name="T9" fmla="*/ 0 w 14"/>
                  <a:gd name="T10" fmla="*/ 0 h 5"/>
                  <a:gd name="T11" fmla="*/ 14 w 14"/>
                  <a:gd name="T12" fmla="*/ 5 h 5"/>
                </a:gdLst>
                <a:ahLst/>
                <a:cxnLst>
                  <a:cxn ang="T6">
                    <a:pos x="T0" y="T1"/>
                  </a:cxn>
                  <a:cxn ang="T7">
                    <a:pos x="T2" y="T3"/>
                  </a:cxn>
                  <a:cxn ang="T8">
                    <a:pos x="T4" y="T5"/>
                  </a:cxn>
                </a:cxnLst>
                <a:rect l="T9" t="T10" r="T11" b="T12"/>
                <a:pathLst>
                  <a:path w="14" h="5">
                    <a:moveTo>
                      <a:pt x="0" y="0"/>
                    </a:moveTo>
                    <a:cubicBezTo>
                      <a:pt x="5" y="2"/>
                      <a:pt x="14" y="5"/>
                      <a:pt x="14" y="5"/>
                    </a:cubicBezTo>
                    <a:cubicBezTo>
                      <a:pt x="14" y="5"/>
                      <a:pt x="5" y="2"/>
                      <a:pt x="0" y="0"/>
                    </a:cubicBezTo>
                    <a:close/>
                  </a:path>
                </a:pathLst>
              </a:custGeom>
              <a:solidFill>
                <a:schemeClr val="accent1"/>
              </a:solidFill>
              <a:ln w="9525">
                <a:solidFill>
                  <a:schemeClr val="tx1"/>
                </a:solidFill>
                <a:round/>
                <a:headEnd/>
                <a:tailEnd/>
              </a:ln>
            </p:spPr>
            <p:txBody>
              <a:bodyPr/>
              <a:lstStyle/>
              <a:p>
                <a:endParaRPr lang="es-ES"/>
              </a:p>
            </p:txBody>
          </p:sp>
          <p:sp>
            <p:nvSpPr>
              <p:cNvPr id="18649" name="AutoShape 10"/>
              <p:cNvSpPr>
                <a:spLocks noChangeArrowheads="1"/>
              </p:cNvSpPr>
              <p:nvPr/>
            </p:nvSpPr>
            <p:spPr bwMode="auto">
              <a:xfrm rot="5400000">
                <a:off x="2280" y="-552"/>
                <a:ext cx="1056" cy="2928"/>
              </a:xfrm>
              <a:prstGeom prst="moon">
                <a:avLst>
                  <a:gd name="adj" fmla="val 11505"/>
                </a:avLst>
              </a:prstGeom>
              <a:solidFill>
                <a:srgbClr val="B2B2B2"/>
              </a:solidFill>
              <a:ln w="9525">
                <a:solidFill>
                  <a:schemeClr val="tx1"/>
                </a:solidFill>
                <a:miter lim="800000"/>
                <a:headEnd/>
                <a:tailEnd/>
              </a:ln>
            </p:spPr>
            <p:txBody>
              <a:bodyPr wrap="none" anchor="ctr"/>
              <a:lstStyle/>
              <a:p>
                <a:endParaRPr lang="es-ES"/>
              </a:p>
            </p:txBody>
          </p:sp>
        </p:grpSp>
        <p:grpSp>
          <p:nvGrpSpPr>
            <p:cNvPr id="18641" name="Group 11"/>
            <p:cNvGrpSpPr>
              <a:grpSpLocks/>
            </p:cNvGrpSpPr>
            <p:nvPr/>
          </p:nvGrpSpPr>
          <p:grpSpPr bwMode="auto">
            <a:xfrm flipH="1" flipV="1">
              <a:off x="1344" y="0"/>
              <a:ext cx="2928" cy="1056"/>
              <a:chOff x="1344" y="384"/>
              <a:chExt cx="2928" cy="1056"/>
            </a:xfrm>
          </p:grpSpPr>
          <p:sp>
            <p:nvSpPr>
              <p:cNvPr id="18644" name="Freeform 12"/>
              <p:cNvSpPr>
                <a:spLocks/>
              </p:cNvSpPr>
              <p:nvPr/>
            </p:nvSpPr>
            <p:spPr bwMode="auto">
              <a:xfrm>
                <a:off x="1344" y="480"/>
                <a:ext cx="2928" cy="960"/>
              </a:xfrm>
              <a:custGeom>
                <a:avLst/>
                <a:gdLst>
                  <a:gd name="T0" fmla="*/ 0 w 2928"/>
                  <a:gd name="T1" fmla="*/ 960 h 960"/>
                  <a:gd name="T2" fmla="*/ 2928 w 2928"/>
                  <a:gd name="T3" fmla="*/ 960 h 960"/>
                  <a:gd name="T4" fmla="*/ 2890 w 2928"/>
                  <a:gd name="T5" fmla="*/ 744 h 960"/>
                  <a:gd name="T6" fmla="*/ 2794 w 2928"/>
                  <a:gd name="T7" fmla="*/ 581 h 960"/>
                  <a:gd name="T8" fmla="*/ 2549 w 2928"/>
                  <a:gd name="T9" fmla="*/ 312 h 960"/>
                  <a:gd name="T10" fmla="*/ 2088 w 2928"/>
                  <a:gd name="T11" fmla="*/ 48 h 960"/>
                  <a:gd name="T12" fmla="*/ 1248 w 2928"/>
                  <a:gd name="T13" fmla="*/ 0 h 960"/>
                  <a:gd name="T14" fmla="*/ 576 w 2928"/>
                  <a:gd name="T15" fmla="*/ 192 h 960"/>
                  <a:gd name="T16" fmla="*/ 192 w 2928"/>
                  <a:gd name="T17" fmla="*/ 528 h 960"/>
                  <a:gd name="T18" fmla="*/ 58 w 2928"/>
                  <a:gd name="T19" fmla="*/ 710 h 960"/>
                  <a:gd name="T20" fmla="*/ 0 w 2928"/>
                  <a:gd name="T21" fmla="*/ 960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8"/>
                  <a:gd name="T34" fmla="*/ 0 h 960"/>
                  <a:gd name="T35" fmla="*/ 2928 w 2928"/>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8" h="960">
                    <a:moveTo>
                      <a:pt x="0" y="960"/>
                    </a:moveTo>
                    <a:lnTo>
                      <a:pt x="2928" y="960"/>
                    </a:lnTo>
                    <a:lnTo>
                      <a:pt x="2890" y="744"/>
                    </a:lnTo>
                    <a:lnTo>
                      <a:pt x="2794" y="581"/>
                    </a:lnTo>
                    <a:lnTo>
                      <a:pt x="2549" y="312"/>
                    </a:lnTo>
                    <a:lnTo>
                      <a:pt x="2088" y="48"/>
                    </a:lnTo>
                    <a:lnTo>
                      <a:pt x="1248" y="0"/>
                    </a:lnTo>
                    <a:lnTo>
                      <a:pt x="576" y="192"/>
                    </a:lnTo>
                    <a:lnTo>
                      <a:pt x="192" y="528"/>
                    </a:lnTo>
                    <a:lnTo>
                      <a:pt x="58" y="710"/>
                    </a:lnTo>
                    <a:lnTo>
                      <a:pt x="0" y="960"/>
                    </a:lnTo>
                    <a:close/>
                  </a:path>
                </a:pathLst>
              </a:custGeom>
              <a:solidFill>
                <a:srgbClr val="FFFFCC"/>
              </a:solidFill>
              <a:ln w="9525">
                <a:noFill/>
                <a:round/>
                <a:headEnd/>
                <a:tailEnd/>
              </a:ln>
            </p:spPr>
            <p:txBody>
              <a:bodyPr/>
              <a:lstStyle/>
              <a:p>
                <a:endParaRPr lang="es-ES"/>
              </a:p>
            </p:txBody>
          </p:sp>
          <p:sp>
            <p:nvSpPr>
              <p:cNvPr id="18645" name="Freeform 13"/>
              <p:cNvSpPr>
                <a:spLocks/>
              </p:cNvSpPr>
              <p:nvPr/>
            </p:nvSpPr>
            <p:spPr bwMode="auto">
              <a:xfrm>
                <a:off x="1349" y="1406"/>
                <a:ext cx="14" cy="5"/>
              </a:xfrm>
              <a:custGeom>
                <a:avLst/>
                <a:gdLst>
                  <a:gd name="T0" fmla="*/ 0 w 14"/>
                  <a:gd name="T1" fmla="*/ 0 h 5"/>
                  <a:gd name="T2" fmla="*/ 14 w 14"/>
                  <a:gd name="T3" fmla="*/ 5 h 5"/>
                  <a:gd name="T4" fmla="*/ 0 w 14"/>
                  <a:gd name="T5" fmla="*/ 0 h 5"/>
                  <a:gd name="T6" fmla="*/ 0 60000 65536"/>
                  <a:gd name="T7" fmla="*/ 0 60000 65536"/>
                  <a:gd name="T8" fmla="*/ 0 60000 65536"/>
                  <a:gd name="T9" fmla="*/ 0 w 14"/>
                  <a:gd name="T10" fmla="*/ 0 h 5"/>
                  <a:gd name="T11" fmla="*/ 14 w 14"/>
                  <a:gd name="T12" fmla="*/ 5 h 5"/>
                </a:gdLst>
                <a:ahLst/>
                <a:cxnLst>
                  <a:cxn ang="T6">
                    <a:pos x="T0" y="T1"/>
                  </a:cxn>
                  <a:cxn ang="T7">
                    <a:pos x="T2" y="T3"/>
                  </a:cxn>
                  <a:cxn ang="T8">
                    <a:pos x="T4" y="T5"/>
                  </a:cxn>
                </a:cxnLst>
                <a:rect l="T9" t="T10" r="T11" b="T12"/>
                <a:pathLst>
                  <a:path w="14" h="5">
                    <a:moveTo>
                      <a:pt x="0" y="0"/>
                    </a:moveTo>
                    <a:cubicBezTo>
                      <a:pt x="5" y="2"/>
                      <a:pt x="14" y="5"/>
                      <a:pt x="14" y="5"/>
                    </a:cubicBezTo>
                    <a:cubicBezTo>
                      <a:pt x="14" y="5"/>
                      <a:pt x="5" y="2"/>
                      <a:pt x="0" y="0"/>
                    </a:cubicBezTo>
                    <a:close/>
                  </a:path>
                </a:pathLst>
              </a:custGeom>
              <a:solidFill>
                <a:schemeClr val="accent1"/>
              </a:solidFill>
              <a:ln w="9525">
                <a:solidFill>
                  <a:schemeClr val="tx1"/>
                </a:solidFill>
                <a:round/>
                <a:headEnd/>
                <a:tailEnd/>
              </a:ln>
            </p:spPr>
            <p:txBody>
              <a:bodyPr/>
              <a:lstStyle/>
              <a:p>
                <a:endParaRPr lang="es-ES"/>
              </a:p>
            </p:txBody>
          </p:sp>
          <p:sp>
            <p:nvSpPr>
              <p:cNvPr id="18646" name="AutoShape 14"/>
              <p:cNvSpPr>
                <a:spLocks noChangeArrowheads="1"/>
              </p:cNvSpPr>
              <p:nvPr/>
            </p:nvSpPr>
            <p:spPr bwMode="auto">
              <a:xfrm rot="5400000">
                <a:off x="2280" y="-552"/>
                <a:ext cx="1056" cy="2928"/>
              </a:xfrm>
              <a:prstGeom prst="moon">
                <a:avLst>
                  <a:gd name="adj" fmla="val 11505"/>
                </a:avLst>
              </a:prstGeom>
              <a:solidFill>
                <a:srgbClr val="B2B2B2"/>
              </a:solidFill>
              <a:ln w="9525">
                <a:solidFill>
                  <a:schemeClr val="tx1"/>
                </a:solidFill>
                <a:miter lim="800000"/>
                <a:headEnd/>
                <a:tailEnd/>
              </a:ln>
            </p:spPr>
            <p:txBody>
              <a:bodyPr wrap="none" anchor="ctr"/>
              <a:lstStyle/>
              <a:p>
                <a:endParaRPr lang="es-ES"/>
              </a:p>
            </p:txBody>
          </p:sp>
        </p:grpSp>
        <p:sp>
          <p:nvSpPr>
            <p:cNvPr id="18642" name="Oval 15"/>
            <p:cNvSpPr>
              <a:spLocks noChangeArrowheads="1"/>
            </p:cNvSpPr>
            <p:nvPr/>
          </p:nvSpPr>
          <p:spPr bwMode="auto">
            <a:xfrm>
              <a:off x="1008" y="384"/>
              <a:ext cx="3600" cy="3600"/>
            </a:xfrm>
            <a:prstGeom prst="ellipse">
              <a:avLst/>
            </a:prstGeom>
            <a:solidFill>
              <a:srgbClr val="B2B2B2"/>
            </a:solidFill>
            <a:ln w="12700">
              <a:solidFill>
                <a:schemeClr val="tx1"/>
              </a:solidFill>
              <a:round/>
              <a:headEnd/>
              <a:tailEnd/>
            </a:ln>
          </p:spPr>
          <p:txBody>
            <a:bodyPr wrap="none" anchor="ctr"/>
            <a:lstStyle/>
            <a:p>
              <a:endParaRPr lang="es-ES"/>
            </a:p>
          </p:txBody>
        </p:sp>
        <p:sp>
          <p:nvSpPr>
            <p:cNvPr id="18643" name="Oval 16"/>
            <p:cNvSpPr>
              <a:spLocks noChangeArrowheads="1"/>
            </p:cNvSpPr>
            <p:nvPr/>
          </p:nvSpPr>
          <p:spPr bwMode="auto">
            <a:xfrm>
              <a:off x="1121" y="497"/>
              <a:ext cx="3375" cy="3375"/>
            </a:xfrm>
            <a:prstGeom prst="ellipse">
              <a:avLst/>
            </a:prstGeom>
            <a:solidFill>
              <a:srgbClr val="FFFFCC"/>
            </a:solidFill>
            <a:ln w="9525">
              <a:solidFill>
                <a:schemeClr val="tx1"/>
              </a:solidFill>
              <a:round/>
              <a:headEnd/>
              <a:tailEnd/>
            </a:ln>
          </p:spPr>
          <p:txBody>
            <a:bodyPr wrap="none" anchor="ctr"/>
            <a:lstStyle/>
            <a:p>
              <a:endParaRPr lang="es-ES"/>
            </a:p>
          </p:txBody>
        </p:sp>
      </p:grpSp>
      <p:sp>
        <p:nvSpPr>
          <p:cNvPr id="18438" name="Oval 17"/>
          <p:cNvSpPr>
            <a:spLocks noChangeArrowheads="1"/>
          </p:cNvSpPr>
          <p:nvPr/>
        </p:nvSpPr>
        <p:spPr bwMode="auto">
          <a:xfrm>
            <a:off x="3321050" y="1546225"/>
            <a:ext cx="1828800" cy="1828800"/>
          </a:xfrm>
          <a:prstGeom prst="ellipse">
            <a:avLst/>
          </a:prstGeom>
          <a:solidFill>
            <a:srgbClr val="FFCCCC"/>
          </a:solidFill>
          <a:ln w="9525">
            <a:solidFill>
              <a:schemeClr val="tx1"/>
            </a:solidFill>
            <a:round/>
            <a:headEnd/>
            <a:tailEnd/>
          </a:ln>
        </p:spPr>
        <p:txBody>
          <a:bodyPr wrap="none" anchor="ctr"/>
          <a:lstStyle/>
          <a:p>
            <a:pPr algn="ctr" eaLnBrk="1" hangingPunct="1"/>
            <a:endParaRPr lang="es-ES" sz="2400">
              <a:solidFill>
                <a:schemeClr val="tx1"/>
              </a:solidFill>
              <a:latin typeface="Times New Roman" pitchFamily="18" charset="0"/>
            </a:endParaRPr>
          </a:p>
        </p:txBody>
      </p:sp>
      <p:grpSp>
        <p:nvGrpSpPr>
          <p:cNvPr id="18439" name="Group 18"/>
          <p:cNvGrpSpPr>
            <a:grpSpLocks/>
          </p:cNvGrpSpPr>
          <p:nvPr/>
        </p:nvGrpSpPr>
        <p:grpSpPr bwMode="auto">
          <a:xfrm>
            <a:off x="3990975" y="1955800"/>
            <a:ext cx="342900" cy="762000"/>
            <a:chOff x="3400" y="1344"/>
            <a:chExt cx="194" cy="432"/>
          </a:xfrm>
        </p:grpSpPr>
        <p:sp>
          <p:nvSpPr>
            <p:cNvPr id="18636" name="Freeform 19"/>
            <p:cNvSpPr>
              <a:spLocks/>
            </p:cNvSpPr>
            <p:nvPr/>
          </p:nvSpPr>
          <p:spPr bwMode="auto">
            <a:xfrm>
              <a:off x="3400" y="1382"/>
              <a:ext cx="187" cy="394"/>
            </a:xfrm>
            <a:custGeom>
              <a:avLst/>
              <a:gdLst>
                <a:gd name="T0" fmla="*/ 128 w 301"/>
                <a:gd name="T1" fmla="*/ 0 h 919"/>
                <a:gd name="T2" fmla="*/ 5 w 301"/>
                <a:gd name="T3" fmla="*/ 66 h 919"/>
                <a:gd name="T4" fmla="*/ 154 w 301"/>
                <a:gd name="T5" fmla="*/ 148 h 919"/>
                <a:gd name="T6" fmla="*/ 5 w 301"/>
                <a:gd name="T7" fmla="*/ 231 h 919"/>
                <a:gd name="T8" fmla="*/ 184 w 301"/>
                <a:gd name="T9" fmla="*/ 313 h 919"/>
                <a:gd name="T10" fmla="*/ 25 w 301"/>
                <a:gd name="T11" fmla="*/ 394 h 919"/>
                <a:gd name="T12" fmla="*/ 0 60000 65536"/>
                <a:gd name="T13" fmla="*/ 0 60000 65536"/>
                <a:gd name="T14" fmla="*/ 0 60000 65536"/>
                <a:gd name="T15" fmla="*/ 0 60000 65536"/>
                <a:gd name="T16" fmla="*/ 0 60000 65536"/>
                <a:gd name="T17" fmla="*/ 0 60000 65536"/>
                <a:gd name="T18" fmla="*/ 0 w 301"/>
                <a:gd name="T19" fmla="*/ 0 h 919"/>
                <a:gd name="T20" fmla="*/ 301 w 301"/>
                <a:gd name="T21" fmla="*/ 919 h 919"/>
              </a:gdLst>
              <a:ahLst/>
              <a:cxnLst>
                <a:cxn ang="T12">
                  <a:pos x="T0" y="T1"/>
                </a:cxn>
                <a:cxn ang="T13">
                  <a:pos x="T2" y="T3"/>
                </a:cxn>
                <a:cxn ang="T14">
                  <a:pos x="T4" y="T5"/>
                </a:cxn>
                <a:cxn ang="T15">
                  <a:pos x="T6" y="T7"/>
                </a:cxn>
                <a:cxn ang="T16">
                  <a:pos x="T8" y="T9"/>
                </a:cxn>
                <a:cxn ang="T17">
                  <a:pos x="T10" y="T11"/>
                </a:cxn>
              </a:cxnLst>
              <a:rect l="T18" t="T19" r="T20" b="T21"/>
              <a:pathLst>
                <a:path w="301" h="919">
                  <a:moveTo>
                    <a:pt x="206" y="0"/>
                  </a:moveTo>
                  <a:cubicBezTo>
                    <a:pt x="173" y="26"/>
                    <a:pt x="1" y="96"/>
                    <a:pt x="8" y="154"/>
                  </a:cubicBezTo>
                  <a:cubicBezTo>
                    <a:pt x="15" y="212"/>
                    <a:pt x="248" y="282"/>
                    <a:pt x="248" y="346"/>
                  </a:cubicBezTo>
                  <a:cubicBezTo>
                    <a:pt x="248" y="410"/>
                    <a:pt x="0" y="474"/>
                    <a:pt x="8" y="538"/>
                  </a:cubicBezTo>
                  <a:cubicBezTo>
                    <a:pt x="16" y="602"/>
                    <a:pt x="291" y="667"/>
                    <a:pt x="296" y="730"/>
                  </a:cubicBezTo>
                  <a:cubicBezTo>
                    <a:pt x="301" y="793"/>
                    <a:pt x="93" y="880"/>
                    <a:pt x="40" y="919"/>
                  </a:cubicBezTo>
                </a:path>
              </a:pathLst>
            </a:custGeom>
            <a:noFill/>
            <a:ln w="38100" cap="flat" cmpd="sng">
              <a:solidFill>
                <a:srgbClr val="CC6600"/>
              </a:solidFill>
              <a:prstDash val="solid"/>
              <a:round/>
              <a:headEnd type="none" w="med" len="med"/>
              <a:tailEnd type="none" w="med" len="med"/>
            </a:ln>
          </p:spPr>
          <p:txBody>
            <a:bodyPr/>
            <a:lstStyle/>
            <a:p>
              <a:endParaRPr lang="es-ES"/>
            </a:p>
          </p:txBody>
        </p:sp>
        <p:sp>
          <p:nvSpPr>
            <p:cNvPr id="18637" name="Freeform 20"/>
            <p:cNvSpPr>
              <a:spLocks/>
            </p:cNvSpPr>
            <p:nvPr/>
          </p:nvSpPr>
          <p:spPr bwMode="auto">
            <a:xfrm>
              <a:off x="3407" y="1344"/>
              <a:ext cx="187" cy="394"/>
            </a:xfrm>
            <a:custGeom>
              <a:avLst/>
              <a:gdLst>
                <a:gd name="T0" fmla="*/ 128 w 301"/>
                <a:gd name="T1" fmla="*/ 0 h 919"/>
                <a:gd name="T2" fmla="*/ 5 w 301"/>
                <a:gd name="T3" fmla="*/ 66 h 919"/>
                <a:gd name="T4" fmla="*/ 154 w 301"/>
                <a:gd name="T5" fmla="*/ 148 h 919"/>
                <a:gd name="T6" fmla="*/ 5 w 301"/>
                <a:gd name="T7" fmla="*/ 231 h 919"/>
                <a:gd name="T8" fmla="*/ 184 w 301"/>
                <a:gd name="T9" fmla="*/ 313 h 919"/>
                <a:gd name="T10" fmla="*/ 25 w 301"/>
                <a:gd name="T11" fmla="*/ 394 h 919"/>
                <a:gd name="T12" fmla="*/ 0 60000 65536"/>
                <a:gd name="T13" fmla="*/ 0 60000 65536"/>
                <a:gd name="T14" fmla="*/ 0 60000 65536"/>
                <a:gd name="T15" fmla="*/ 0 60000 65536"/>
                <a:gd name="T16" fmla="*/ 0 60000 65536"/>
                <a:gd name="T17" fmla="*/ 0 60000 65536"/>
                <a:gd name="T18" fmla="*/ 0 w 301"/>
                <a:gd name="T19" fmla="*/ 0 h 919"/>
                <a:gd name="T20" fmla="*/ 301 w 301"/>
                <a:gd name="T21" fmla="*/ 919 h 919"/>
              </a:gdLst>
              <a:ahLst/>
              <a:cxnLst>
                <a:cxn ang="T12">
                  <a:pos x="T0" y="T1"/>
                </a:cxn>
                <a:cxn ang="T13">
                  <a:pos x="T2" y="T3"/>
                </a:cxn>
                <a:cxn ang="T14">
                  <a:pos x="T4" y="T5"/>
                </a:cxn>
                <a:cxn ang="T15">
                  <a:pos x="T6" y="T7"/>
                </a:cxn>
                <a:cxn ang="T16">
                  <a:pos x="T8" y="T9"/>
                </a:cxn>
                <a:cxn ang="T17">
                  <a:pos x="T10" y="T11"/>
                </a:cxn>
              </a:cxnLst>
              <a:rect l="T18" t="T19" r="T20" b="T21"/>
              <a:pathLst>
                <a:path w="301" h="919">
                  <a:moveTo>
                    <a:pt x="206" y="0"/>
                  </a:moveTo>
                  <a:cubicBezTo>
                    <a:pt x="173" y="26"/>
                    <a:pt x="1" y="96"/>
                    <a:pt x="8" y="154"/>
                  </a:cubicBezTo>
                  <a:cubicBezTo>
                    <a:pt x="15" y="212"/>
                    <a:pt x="248" y="282"/>
                    <a:pt x="248" y="346"/>
                  </a:cubicBezTo>
                  <a:cubicBezTo>
                    <a:pt x="248" y="410"/>
                    <a:pt x="0" y="474"/>
                    <a:pt x="8" y="538"/>
                  </a:cubicBezTo>
                  <a:cubicBezTo>
                    <a:pt x="16" y="602"/>
                    <a:pt x="291" y="667"/>
                    <a:pt x="296" y="730"/>
                  </a:cubicBezTo>
                  <a:cubicBezTo>
                    <a:pt x="301" y="793"/>
                    <a:pt x="93" y="880"/>
                    <a:pt x="40" y="919"/>
                  </a:cubicBezTo>
                </a:path>
              </a:pathLst>
            </a:custGeom>
            <a:noFill/>
            <a:ln w="38100" cap="flat" cmpd="sng">
              <a:solidFill>
                <a:srgbClr val="CC6600"/>
              </a:solidFill>
              <a:prstDash val="solid"/>
              <a:round/>
              <a:headEnd type="none" w="med" len="med"/>
              <a:tailEnd type="none" w="med" len="med"/>
            </a:ln>
          </p:spPr>
          <p:txBody>
            <a:bodyPr/>
            <a:lstStyle/>
            <a:p>
              <a:endParaRPr lang="es-ES"/>
            </a:p>
          </p:txBody>
        </p:sp>
      </p:grpSp>
      <p:grpSp>
        <p:nvGrpSpPr>
          <p:cNvPr id="18440" name="Group 21"/>
          <p:cNvGrpSpPr>
            <a:grpSpLocks/>
          </p:cNvGrpSpPr>
          <p:nvPr/>
        </p:nvGrpSpPr>
        <p:grpSpPr bwMode="auto">
          <a:xfrm rot="-2555934">
            <a:off x="882650" y="403225"/>
            <a:ext cx="247650" cy="327025"/>
            <a:chOff x="3450" y="1330"/>
            <a:chExt cx="156" cy="206"/>
          </a:xfrm>
        </p:grpSpPr>
        <p:sp>
          <p:nvSpPr>
            <p:cNvPr id="18634" name="AutoShape 22"/>
            <p:cNvSpPr>
              <a:spLocks noChangeArrowheads="1"/>
            </p:cNvSpPr>
            <p:nvPr/>
          </p:nvSpPr>
          <p:spPr bwMode="auto">
            <a:xfrm>
              <a:off x="3456" y="1392"/>
              <a:ext cx="144" cy="144"/>
            </a:xfrm>
            <a:prstGeom prst="triangle">
              <a:avLst>
                <a:gd name="adj" fmla="val 44792"/>
              </a:avLst>
            </a:prstGeom>
            <a:solidFill>
              <a:srgbClr val="FF3300"/>
            </a:solidFill>
            <a:ln w="19050">
              <a:solidFill>
                <a:schemeClr val="tx1"/>
              </a:solidFill>
              <a:miter lim="800000"/>
              <a:headEnd/>
              <a:tailEnd/>
            </a:ln>
          </p:spPr>
          <p:txBody>
            <a:bodyPr wrap="none" anchor="ctr"/>
            <a:lstStyle/>
            <a:p>
              <a:endParaRPr lang="es-ES"/>
            </a:p>
          </p:txBody>
        </p:sp>
        <p:sp>
          <p:nvSpPr>
            <p:cNvPr id="18635" name="Freeform 23"/>
            <p:cNvSpPr>
              <a:spLocks/>
            </p:cNvSpPr>
            <p:nvPr/>
          </p:nvSpPr>
          <p:spPr bwMode="auto">
            <a:xfrm>
              <a:off x="3450" y="1330"/>
              <a:ext cx="156" cy="144"/>
            </a:xfrm>
            <a:custGeom>
              <a:avLst/>
              <a:gdLst>
                <a:gd name="T0" fmla="*/ 37 w 156"/>
                <a:gd name="T1" fmla="*/ 144 h 144"/>
                <a:gd name="T2" fmla="*/ 0 w 156"/>
                <a:gd name="T3" fmla="*/ 144 h 144"/>
                <a:gd name="T4" fmla="*/ 0 w 156"/>
                <a:gd name="T5" fmla="*/ 0 h 144"/>
                <a:gd name="T6" fmla="*/ 156 w 156"/>
                <a:gd name="T7" fmla="*/ 0 h 144"/>
                <a:gd name="T8" fmla="*/ 156 w 156"/>
                <a:gd name="T9" fmla="*/ 144 h 144"/>
                <a:gd name="T10" fmla="*/ 114 w 156"/>
                <a:gd name="T11" fmla="*/ 144 h 144"/>
                <a:gd name="T12" fmla="*/ 74 w 156"/>
                <a:gd name="T13" fmla="*/ 61 h 144"/>
                <a:gd name="T14" fmla="*/ 37 w 156"/>
                <a:gd name="T15" fmla="*/ 144 h 144"/>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44"/>
                <a:gd name="T26" fmla="*/ 156 w 156"/>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44">
                  <a:moveTo>
                    <a:pt x="37" y="144"/>
                  </a:moveTo>
                  <a:lnTo>
                    <a:pt x="0" y="144"/>
                  </a:lnTo>
                  <a:lnTo>
                    <a:pt x="0" y="0"/>
                  </a:lnTo>
                  <a:lnTo>
                    <a:pt x="156" y="0"/>
                  </a:lnTo>
                  <a:lnTo>
                    <a:pt x="156" y="144"/>
                  </a:lnTo>
                  <a:lnTo>
                    <a:pt x="114" y="144"/>
                  </a:lnTo>
                  <a:lnTo>
                    <a:pt x="74" y="61"/>
                  </a:lnTo>
                  <a:lnTo>
                    <a:pt x="37" y="144"/>
                  </a:lnTo>
                  <a:close/>
                </a:path>
              </a:pathLst>
            </a:custGeom>
            <a:solidFill>
              <a:srgbClr val="0000FF"/>
            </a:solidFill>
            <a:ln w="19050" cap="flat" cmpd="sng">
              <a:solidFill>
                <a:schemeClr val="tx1"/>
              </a:solidFill>
              <a:prstDash val="solid"/>
              <a:round/>
              <a:headEnd/>
              <a:tailEnd/>
            </a:ln>
          </p:spPr>
          <p:txBody>
            <a:bodyPr wrap="none" anchor="ctr"/>
            <a:lstStyle/>
            <a:p>
              <a:endParaRPr lang="es-ES"/>
            </a:p>
          </p:txBody>
        </p:sp>
      </p:grpSp>
      <p:sp>
        <p:nvSpPr>
          <p:cNvPr id="18441" name="Freeform 24"/>
          <p:cNvSpPr>
            <a:spLocks/>
          </p:cNvSpPr>
          <p:nvPr/>
        </p:nvSpPr>
        <p:spPr bwMode="auto">
          <a:xfrm rot="-7690084">
            <a:off x="492125" y="2470150"/>
            <a:ext cx="247650" cy="228600"/>
          </a:xfrm>
          <a:custGeom>
            <a:avLst/>
            <a:gdLst>
              <a:gd name="T0" fmla="*/ 58738 w 156"/>
              <a:gd name="T1" fmla="*/ 228600 h 144"/>
              <a:gd name="T2" fmla="*/ 0 w 156"/>
              <a:gd name="T3" fmla="*/ 228600 h 144"/>
              <a:gd name="T4" fmla="*/ 0 w 156"/>
              <a:gd name="T5" fmla="*/ 0 h 144"/>
              <a:gd name="T6" fmla="*/ 247650 w 156"/>
              <a:gd name="T7" fmla="*/ 0 h 144"/>
              <a:gd name="T8" fmla="*/ 247650 w 156"/>
              <a:gd name="T9" fmla="*/ 228600 h 144"/>
              <a:gd name="T10" fmla="*/ 180975 w 156"/>
              <a:gd name="T11" fmla="*/ 228600 h 144"/>
              <a:gd name="T12" fmla="*/ 117475 w 156"/>
              <a:gd name="T13" fmla="*/ 96837 h 144"/>
              <a:gd name="T14" fmla="*/ 58738 w 156"/>
              <a:gd name="T15" fmla="*/ 228600 h 144"/>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44"/>
              <a:gd name="T26" fmla="*/ 156 w 156"/>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44">
                <a:moveTo>
                  <a:pt x="37" y="144"/>
                </a:moveTo>
                <a:lnTo>
                  <a:pt x="0" y="144"/>
                </a:lnTo>
                <a:lnTo>
                  <a:pt x="0" y="0"/>
                </a:lnTo>
                <a:lnTo>
                  <a:pt x="156" y="0"/>
                </a:lnTo>
                <a:lnTo>
                  <a:pt x="156" y="144"/>
                </a:lnTo>
                <a:lnTo>
                  <a:pt x="114" y="144"/>
                </a:lnTo>
                <a:lnTo>
                  <a:pt x="74" y="61"/>
                </a:lnTo>
                <a:lnTo>
                  <a:pt x="37" y="144"/>
                </a:lnTo>
                <a:close/>
              </a:path>
            </a:pathLst>
          </a:custGeom>
          <a:solidFill>
            <a:srgbClr val="0000FF"/>
          </a:solidFill>
          <a:ln w="19050" cap="flat" cmpd="sng">
            <a:solidFill>
              <a:schemeClr val="tx1"/>
            </a:solidFill>
            <a:prstDash val="solid"/>
            <a:round/>
            <a:headEnd/>
            <a:tailEnd/>
          </a:ln>
        </p:spPr>
        <p:txBody>
          <a:bodyPr wrap="none" anchor="ctr"/>
          <a:lstStyle/>
          <a:p>
            <a:endParaRPr lang="es-ES"/>
          </a:p>
        </p:txBody>
      </p:sp>
      <p:sp>
        <p:nvSpPr>
          <p:cNvPr id="18442" name="Freeform 25"/>
          <p:cNvSpPr>
            <a:spLocks/>
          </p:cNvSpPr>
          <p:nvPr/>
        </p:nvSpPr>
        <p:spPr bwMode="auto">
          <a:xfrm rot="-6547082">
            <a:off x="1101725" y="2165350"/>
            <a:ext cx="247650" cy="228600"/>
          </a:xfrm>
          <a:custGeom>
            <a:avLst/>
            <a:gdLst>
              <a:gd name="T0" fmla="*/ 58738 w 156"/>
              <a:gd name="T1" fmla="*/ 228600 h 144"/>
              <a:gd name="T2" fmla="*/ 0 w 156"/>
              <a:gd name="T3" fmla="*/ 228600 h 144"/>
              <a:gd name="T4" fmla="*/ 0 w 156"/>
              <a:gd name="T5" fmla="*/ 0 h 144"/>
              <a:gd name="T6" fmla="*/ 247650 w 156"/>
              <a:gd name="T7" fmla="*/ 0 h 144"/>
              <a:gd name="T8" fmla="*/ 247650 w 156"/>
              <a:gd name="T9" fmla="*/ 228600 h 144"/>
              <a:gd name="T10" fmla="*/ 180975 w 156"/>
              <a:gd name="T11" fmla="*/ 228600 h 144"/>
              <a:gd name="T12" fmla="*/ 117475 w 156"/>
              <a:gd name="T13" fmla="*/ 96837 h 144"/>
              <a:gd name="T14" fmla="*/ 58738 w 156"/>
              <a:gd name="T15" fmla="*/ 228600 h 144"/>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44"/>
              <a:gd name="T26" fmla="*/ 156 w 156"/>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44">
                <a:moveTo>
                  <a:pt x="37" y="144"/>
                </a:moveTo>
                <a:lnTo>
                  <a:pt x="0" y="144"/>
                </a:lnTo>
                <a:lnTo>
                  <a:pt x="0" y="0"/>
                </a:lnTo>
                <a:lnTo>
                  <a:pt x="156" y="0"/>
                </a:lnTo>
                <a:lnTo>
                  <a:pt x="156" y="144"/>
                </a:lnTo>
                <a:lnTo>
                  <a:pt x="114" y="144"/>
                </a:lnTo>
                <a:lnTo>
                  <a:pt x="74" y="61"/>
                </a:lnTo>
                <a:lnTo>
                  <a:pt x="37" y="144"/>
                </a:lnTo>
                <a:close/>
              </a:path>
            </a:pathLst>
          </a:custGeom>
          <a:solidFill>
            <a:srgbClr val="0000FF"/>
          </a:solidFill>
          <a:ln w="19050" cap="flat" cmpd="sng">
            <a:solidFill>
              <a:schemeClr val="tx1"/>
            </a:solidFill>
            <a:prstDash val="solid"/>
            <a:round/>
            <a:headEnd/>
            <a:tailEnd/>
          </a:ln>
        </p:spPr>
        <p:txBody>
          <a:bodyPr wrap="none" anchor="ctr"/>
          <a:lstStyle/>
          <a:p>
            <a:endParaRPr lang="es-ES"/>
          </a:p>
        </p:txBody>
      </p:sp>
      <p:sp>
        <p:nvSpPr>
          <p:cNvPr id="18443" name="AutoShape 26"/>
          <p:cNvSpPr>
            <a:spLocks noChangeArrowheads="1"/>
          </p:cNvSpPr>
          <p:nvPr/>
        </p:nvSpPr>
        <p:spPr bwMode="auto">
          <a:xfrm rot="6399652">
            <a:off x="2863850" y="2079625"/>
            <a:ext cx="228600" cy="228600"/>
          </a:xfrm>
          <a:prstGeom prst="triangle">
            <a:avLst>
              <a:gd name="adj" fmla="val 44792"/>
            </a:avLst>
          </a:prstGeom>
          <a:solidFill>
            <a:srgbClr val="FF3300"/>
          </a:solidFill>
          <a:ln w="19050">
            <a:solidFill>
              <a:schemeClr val="tx1"/>
            </a:solidFill>
            <a:miter lim="800000"/>
            <a:headEnd/>
            <a:tailEnd/>
          </a:ln>
        </p:spPr>
        <p:txBody>
          <a:bodyPr wrap="none" anchor="ctr"/>
          <a:lstStyle/>
          <a:p>
            <a:endParaRPr lang="es-ES"/>
          </a:p>
        </p:txBody>
      </p:sp>
      <p:sp>
        <p:nvSpPr>
          <p:cNvPr id="18444" name="AutoShape 27"/>
          <p:cNvSpPr>
            <a:spLocks noChangeArrowheads="1"/>
          </p:cNvSpPr>
          <p:nvPr/>
        </p:nvSpPr>
        <p:spPr bwMode="auto">
          <a:xfrm rot="8096706">
            <a:off x="1873250" y="1470025"/>
            <a:ext cx="228600" cy="228600"/>
          </a:xfrm>
          <a:prstGeom prst="triangle">
            <a:avLst>
              <a:gd name="adj" fmla="val 44792"/>
            </a:avLst>
          </a:prstGeom>
          <a:solidFill>
            <a:srgbClr val="FF3300"/>
          </a:solidFill>
          <a:ln w="19050">
            <a:solidFill>
              <a:schemeClr val="tx1"/>
            </a:solidFill>
            <a:miter lim="800000"/>
            <a:headEnd/>
            <a:tailEnd/>
          </a:ln>
        </p:spPr>
        <p:txBody>
          <a:bodyPr wrap="none" anchor="ctr"/>
          <a:lstStyle/>
          <a:p>
            <a:endParaRPr lang="es-ES"/>
          </a:p>
        </p:txBody>
      </p:sp>
      <p:sp>
        <p:nvSpPr>
          <p:cNvPr id="18445" name="AutoShape 28"/>
          <p:cNvSpPr>
            <a:spLocks noChangeArrowheads="1"/>
          </p:cNvSpPr>
          <p:nvPr/>
        </p:nvSpPr>
        <p:spPr bwMode="auto">
          <a:xfrm rot="7554854">
            <a:off x="2406650" y="1851025"/>
            <a:ext cx="228600" cy="228600"/>
          </a:xfrm>
          <a:prstGeom prst="triangle">
            <a:avLst>
              <a:gd name="adj" fmla="val 44792"/>
            </a:avLst>
          </a:prstGeom>
          <a:solidFill>
            <a:srgbClr val="FF3300"/>
          </a:solidFill>
          <a:ln w="19050">
            <a:solidFill>
              <a:schemeClr val="tx1"/>
            </a:solidFill>
            <a:miter lim="800000"/>
            <a:headEnd/>
            <a:tailEnd/>
          </a:ln>
        </p:spPr>
        <p:txBody>
          <a:bodyPr wrap="none" anchor="ctr"/>
          <a:lstStyle/>
          <a:p>
            <a:endParaRPr lang="es-ES"/>
          </a:p>
        </p:txBody>
      </p:sp>
      <p:grpSp>
        <p:nvGrpSpPr>
          <p:cNvPr id="18446" name="Group 29"/>
          <p:cNvGrpSpPr>
            <a:grpSpLocks/>
          </p:cNvGrpSpPr>
          <p:nvPr/>
        </p:nvGrpSpPr>
        <p:grpSpPr bwMode="auto">
          <a:xfrm rot="6890125">
            <a:off x="3578225" y="1955800"/>
            <a:ext cx="238125" cy="314325"/>
            <a:chOff x="3552" y="1536"/>
            <a:chExt cx="150" cy="198"/>
          </a:xfrm>
        </p:grpSpPr>
        <p:sp>
          <p:nvSpPr>
            <p:cNvPr id="18632" name="Oval 30"/>
            <p:cNvSpPr>
              <a:spLocks noChangeArrowheads="1"/>
            </p:cNvSpPr>
            <p:nvPr/>
          </p:nvSpPr>
          <p:spPr bwMode="auto">
            <a:xfrm>
              <a:off x="3552" y="1536"/>
              <a:ext cx="144" cy="144"/>
            </a:xfrm>
            <a:prstGeom prst="ellipse">
              <a:avLst/>
            </a:prstGeom>
            <a:solidFill>
              <a:srgbClr val="33CC33"/>
            </a:solidFill>
            <a:ln w="19050">
              <a:solidFill>
                <a:schemeClr val="tx1"/>
              </a:solidFill>
              <a:round/>
              <a:headEnd/>
              <a:tailEnd/>
            </a:ln>
          </p:spPr>
          <p:txBody>
            <a:bodyPr wrap="none" anchor="ctr"/>
            <a:lstStyle/>
            <a:p>
              <a:endParaRPr lang="es-ES"/>
            </a:p>
          </p:txBody>
        </p:sp>
        <p:sp>
          <p:nvSpPr>
            <p:cNvPr id="18633" name="AutoShape 31"/>
            <p:cNvSpPr>
              <a:spLocks noChangeArrowheads="1"/>
            </p:cNvSpPr>
            <p:nvPr/>
          </p:nvSpPr>
          <p:spPr bwMode="auto">
            <a:xfrm>
              <a:off x="3558" y="1590"/>
              <a:ext cx="144" cy="144"/>
            </a:xfrm>
            <a:prstGeom prst="triangle">
              <a:avLst>
                <a:gd name="adj" fmla="val 44792"/>
              </a:avLst>
            </a:prstGeom>
            <a:solidFill>
              <a:srgbClr val="FF3300"/>
            </a:solidFill>
            <a:ln w="19050">
              <a:solidFill>
                <a:schemeClr val="tx1"/>
              </a:solidFill>
              <a:miter lim="800000"/>
              <a:headEnd/>
              <a:tailEnd/>
            </a:ln>
          </p:spPr>
          <p:txBody>
            <a:bodyPr wrap="none" anchor="ctr"/>
            <a:lstStyle/>
            <a:p>
              <a:endParaRPr lang="es-ES"/>
            </a:p>
          </p:txBody>
        </p:sp>
      </p:grpSp>
      <p:grpSp>
        <p:nvGrpSpPr>
          <p:cNvPr id="18447" name="Group 32"/>
          <p:cNvGrpSpPr>
            <a:grpSpLocks/>
          </p:cNvGrpSpPr>
          <p:nvPr/>
        </p:nvGrpSpPr>
        <p:grpSpPr bwMode="auto">
          <a:xfrm rot="-2555934">
            <a:off x="1473200" y="990600"/>
            <a:ext cx="247650" cy="327025"/>
            <a:chOff x="3450" y="1330"/>
            <a:chExt cx="156" cy="206"/>
          </a:xfrm>
        </p:grpSpPr>
        <p:sp>
          <p:nvSpPr>
            <p:cNvPr id="18630" name="AutoShape 33"/>
            <p:cNvSpPr>
              <a:spLocks noChangeArrowheads="1"/>
            </p:cNvSpPr>
            <p:nvPr/>
          </p:nvSpPr>
          <p:spPr bwMode="auto">
            <a:xfrm>
              <a:off x="3456" y="1392"/>
              <a:ext cx="144" cy="144"/>
            </a:xfrm>
            <a:prstGeom prst="triangle">
              <a:avLst>
                <a:gd name="adj" fmla="val 44792"/>
              </a:avLst>
            </a:prstGeom>
            <a:solidFill>
              <a:srgbClr val="FF3300"/>
            </a:solidFill>
            <a:ln w="19050">
              <a:solidFill>
                <a:schemeClr val="tx1"/>
              </a:solidFill>
              <a:miter lim="800000"/>
              <a:headEnd/>
              <a:tailEnd/>
            </a:ln>
          </p:spPr>
          <p:txBody>
            <a:bodyPr wrap="none" anchor="ctr"/>
            <a:lstStyle/>
            <a:p>
              <a:endParaRPr lang="es-ES"/>
            </a:p>
          </p:txBody>
        </p:sp>
        <p:sp>
          <p:nvSpPr>
            <p:cNvPr id="18631" name="Freeform 34"/>
            <p:cNvSpPr>
              <a:spLocks/>
            </p:cNvSpPr>
            <p:nvPr/>
          </p:nvSpPr>
          <p:spPr bwMode="auto">
            <a:xfrm>
              <a:off x="3450" y="1330"/>
              <a:ext cx="156" cy="144"/>
            </a:xfrm>
            <a:custGeom>
              <a:avLst/>
              <a:gdLst>
                <a:gd name="T0" fmla="*/ 37 w 156"/>
                <a:gd name="T1" fmla="*/ 144 h 144"/>
                <a:gd name="T2" fmla="*/ 0 w 156"/>
                <a:gd name="T3" fmla="*/ 144 h 144"/>
                <a:gd name="T4" fmla="*/ 0 w 156"/>
                <a:gd name="T5" fmla="*/ 0 h 144"/>
                <a:gd name="T6" fmla="*/ 156 w 156"/>
                <a:gd name="T7" fmla="*/ 0 h 144"/>
                <a:gd name="T8" fmla="*/ 156 w 156"/>
                <a:gd name="T9" fmla="*/ 144 h 144"/>
                <a:gd name="T10" fmla="*/ 114 w 156"/>
                <a:gd name="T11" fmla="*/ 144 h 144"/>
                <a:gd name="T12" fmla="*/ 74 w 156"/>
                <a:gd name="T13" fmla="*/ 61 h 144"/>
                <a:gd name="T14" fmla="*/ 37 w 156"/>
                <a:gd name="T15" fmla="*/ 144 h 144"/>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44"/>
                <a:gd name="T26" fmla="*/ 156 w 156"/>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44">
                  <a:moveTo>
                    <a:pt x="37" y="144"/>
                  </a:moveTo>
                  <a:lnTo>
                    <a:pt x="0" y="144"/>
                  </a:lnTo>
                  <a:lnTo>
                    <a:pt x="0" y="0"/>
                  </a:lnTo>
                  <a:lnTo>
                    <a:pt x="156" y="0"/>
                  </a:lnTo>
                  <a:lnTo>
                    <a:pt x="156" y="144"/>
                  </a:lnTo>
                  <a:lnTo>
                    <a:pt x="114" y="144"/>
                  </a:lnTo>
                  <a:lnTo>
                    <a:pt x="74" y="61"/>
                  </a:lnTo>
                  <a:lnTo>
                    <a:pt x="37" y="144"/>
                  </a:lnTo>
                  <a:close/>
                </a:path>
              </a:pathLst>
            </a:custGeom>
            <a:solidFill>
              <a:srgbClr val="0000FF"/>
            </a:solidFill>
            <a:ln w="19050" cap="flat" cmpd="sng">
              <a:solidFill>
                <a:schemeClr val="tx1"/>
              </a:solidFill>
              <a:prstDash val="solid"/>
              <a:round/>
              <a:headEnd/>
              <a:tailEnd/>
            </a:ln>
          </p:spPr>
          <p:txBody>
            <a:bodyPr wrap="none" anchor="ctr"/>
            <a:lstStyle/>
            <a:p>
              <a:endParaRPr lang="es-ES"/>
            </a:p>
          </p:txBody>
        </p:sp>
      </p:grpSp>
      <p:sp>
        <p:nvSpPr>
          <p:cNvPr id="18448" name="Freeform 35"/>
          <p:cNvSpPr>
            <a:spLocks/>
          </p:cNvSpPr>
          <p:nvPr/>
        </p:nvSpPr>
        <p:spPr bwMode="auto">
          <a:xfrm>
            <a:off x="4919663" y="2379663"/>
            <a:ext cx="77787" cy="309562"/>
          </a:xfrm>
          <a:custGeom>
            <a:avLst/>
            <a:gdLst>
              <a:gd name="T0" fmla="*/ 20637 w 49"/>
              <a:gd name="T1" fmla="*/ 0 h 195"/>
              <a:gd name="T2" fmla="*/ 3175 w 49"/>
              <a:gd name="T3" fmla="*/ 26987 h 195"/>
              <a:gd name="T4" fmla="*/ 26987 w 49"/>
              <a:gd name="T5" fmla="*/ 60325 h 195"/>
              <a:gd name="T6" fmla="*/ 14287 w 49"/>
              <a:gd name="T7" fmla="*/ 98425 h 195"/>
              <a:gd name="T8" fmla="*/ 31750 w 49"/>
              <a:gd name="T9" fmla="*/ 139700 h 195"/>
              <a:gd name="T10" fmla="*/ 20637 w 49"/>
              <a:gd name="T11" fmla="*/ 169862 h 195"/>
              <a:gd name="T12" fmla="*/ 7937 w 49"/>
              <a:gd name="T13" fmla="*/ 204787 h 195"/>
              <a:gd name="T14" fmla="*/ 69850 w 49"/>
              <a:gd name="T15" fmla="*/ 215900 h 195"/>
              <a:gd name="T16" fmla="*/ 58737 w 49"/>
              <a:gd name="T17" fmla="*/ 250825 h 195"/>
              <a:gd name="T18" fmla="*/ 39687 w 49"/>
              <a:gd name="T19" fmla="*/ 261937 h 195"/>
              <a:gd name="T20" fmla="*/ 44450 w 49"/>
              <a:gd name="T21" fmla="*/ 309562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95"/>
              <a:gd name="T35" fmla="*/ 49 w 49"/>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95">
                <a:moveTo>
                  <a:pt x="13" y="0"/>
                </a:moveTo>
                <a:cubicBezTo>
                  <a:pt x="12" y="6"/>
                  <a:pt x="6" y="12"/>
                  <a:pt x="2" y="17"/>
                </a:cubicBezTo>
                <a:cubicBezTo>
                  <a:pt x="0" y="29"/>
                  <a:pt x="7" y="34"/>
                  <a:pt x="17" y="38"/>
                </a:cubicBezTo>
                <a:cubicBezTo>
                  <a:pt x="26" y="53"/>
                  <a:pt x="21" y="53"/>
                  <a:pt x="9" y="62"/>
                </a:cubicBezTo>
                <a:cubicBezTo>
                  <a:pt x="6" y="74"/>
                  <a:pt x="8" y="83"/>
                  <a:pt x="20" y="88"/>
                </a:cubicBezTo>
                <a:cubicBezTo>
                  <a:pt x="31" y="99"/>
                  <a:pt x="24" y="103"/>
                  <a:pt x="13" y="107"/>
                </a:cubicBezTo>
                <a:cubicBezTo>
                  <a:pt x="7" y="115"/>
                  <a:pt x="7" y="119"/>
                  <a:pt x="5" y="129"/>
                </a:cubicBezTo>
                <a:cubicBezTo>
                  <a:pt x="18" y="133"/>
                  <a:pt x="32" y="131"/>
                  <a:pt x="44" y="136"/>
                </a:cubicBezTo>
                <a:cubicBezTo>
                  <a:pt x="49" y="144"/>
                  <a:pt x="47" y="156"/>
                  <a:pt x="37" y="158"/>
                </a:cubicBezTo>
                <a:cubicBezTo>
                  <a:pt x="33" y="161"/>
                  <a:pt x="25" y="165"/>
                  <a:pt x="25" y="165"/>
                </a:cubicBezTo>
                <a:cubicBezTo>
                  <a:pt x="18" y="178"/>
                  <a:pt x="28" y="183"/>
                  <a:pt x="28" y="195"/>
                </a:cubicBezTo>
              </a:path>
            </a:pathLst>
          </a:custGeom>
          <a:noFill/>
          <a:ln w="31750" cap="flat" cmpd="sng">
            <a:solidFill>
              <a:srgbClr val="FF3300"/>
            </a:solidFill>
            <a:prstDash val="solid"/>
            <a:round/>
            <a:headEnd/>
            <a:tailEnd/>
          </a:ln>
        </p:spPr>
        <p:txBody>
          <a:bodyPr wrap="none" anchor="ctr"/>
          <a:lstStyle/>
          <a:p>
            <a:endParaRPr lang="es-ES"/>
          </a:p>
        </p:txBody>
      </p:sp>
      <p:sp>
        <p:nvSpPr>
          <p:cNvPr id="18449" name="Freeform 36"/>
          <p:cNvSpPr>
            <a:spLocks/>
          </p:cNvSpPr>
          <p:nvPr/>
        </p:nvSpPr>
        <p:spPr bwMode="auto">
          <a:xfrm>
            <a:off x="4311650" y="3113088"/>
            <a:ext cx="309563" cy="33337"/>
          </a:xfrm>
          <a:custGeom>
            <a:avLst/>
            <a:gdLst>
              <a:gd name="T0" fmla="*/ 0 w 195"/>
              <a:gd name="T1" fmla="*/ 33337 h 21"/>
              <a:gd name="T2" fmla="*/ 17463 w 195"/>
              <a:gd name="T3" fmla="*/ 0 h 21"/>
              <a:gd name="T4" fmla="*/ 85725 w 195"/>
              <a:gd name="T5" fmla="*/ 31750 h 21"/>
              <a:gd name="T6" fmla="*/ 114300 w 195"/>
              <a:gd name="T7" fmla="*/ 6350 h 21"/>
              <a:gd name="T8" fmla="*/ 139700 w 195"/>
              <a:gd name="T9" fmla="*/ 28575 h 21"/>
              <a:gd name="T10" fmla="*/ 171450 w 195"/>
              <a:gd name="T11" fmla="*/ 3175 h 21"/>
              <a:gd name="T12" fmla="*/ 182563 w 195"/>
              <a:gd name="T13" fmla="*/ 31750 h 21"/>
              <a:gd name="T14" fmla="*/ 209550 w 195"/>
              <a:gd name="T15" fmla="*/ 7937 h 21"/>
              <a:gd name="T16" fmla="*/ 225425 w 195"/>
              <a:gd name="T17" fmla="*/ 28575 h 21"/>
              <a:gd name="T18" fmla="*/ 263525 w 195"/>
              <a:gd name="T19" fmla="*/ 7937 h 21"/>
              <a:gd name="T20" fmla="*/ 280988 w 195"/>
              <a:gd name="T21" fmla="*/ 33337 h 21"/>
              <a:gd name="T22" fmla="*/ 304800 w 195"/>
              <a:gd name="T23" fmla="*/ 19050 h 21"/>
              <a:gd name="T24" fmla="*/ 309563 w 195"/>
              <a:gd name="T25" fmla="*/ 11112 h 21"/>
              <a:gd name="T26" fmla="*/ 306388 w 195"/>
              <a:gd name="T27" fmla="*/ 3175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
              <a:gd name="T43" fmla="*/ 0 h 21"/>
              <a:gd name="T44" fmla="*/ 195 w 195"/>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 h="21">
                <a:moveTo>
                  <a:pt x="0" y="21"/>
                </a:moveTo>
                <a:cubicBezTo>
                  <a:pt x="3" y="13"/>
                  <a:pt x="2" y="3"/>
                  <a:pt x="11" y="0"/>
                </a:cubicBezTo>
                <a:cubicBezTo>
                  <a:pt x="28" y="3"/>
                  <a:pt x="38" y="15"/>
                  <a:pt x="54" y="20"/>
                </a:cubicBezTo>
                <a:cubicBezTo>
                  <a:pt x="65" y="15"/>
                  <a:pt x="68" y="16"/>
                  <a:pt x="72" y="4"/>
                </a:cubicBezTo>
                <a:cubicBezTo>
                  <a:pt x="82" y="6"/>
                  <a:pt x="80" y="13"/>
                  <a:pt x="88" y="18"/>
                </a:cubicBezTo>
                <a:cubicBezTo>
                  <a:pt x="99" y="14"/>
                  <a:pt x="99" y="6"/>
                  <a:pt x="108" y="2"/>
                </a:cubicBezTo>
                <a:cubicBezTo>
                  <a:pt x="111" y="8"/>
                  <a:pt x="111" y="14"/>
                  <a:pt x="115" y="20"/>
                </a:cubicBezTo>
                <a:cubicBezTo>
                  <a:pt x="133" y="13"/>
                  <a:pt x="124" y="18"/>
                  <a:pt x="132" y="5"/>
                </a:cubicBezTo>
                <a:cubicBezTo>
                  <a:pt x="138" y="8"/>
                  <a:pt x="140" y="12"/>
                  <a:pt x="142" y="18"/>
                </a:cubicBezTo>
                <a:cubicBezTo>
                  <a:pt x="168" y="14"/>
                  <a:pt x="151" y="14"/>
                  <a:pt x="166" y="5"/>
                </a:cubicBezTo>
                <a:cubicBezTo>
                  <a:pt x="170" y="12"/>
                  <a:pt x="170" y="20"/>
                  <a:pt x="177" y="21"/>
                </a:cubicBezTo>
                <a:cubicBezTo>
                  <a:pt x="186" y="20"/>
                  <a:pt x="185" y="17"/>
                  <a:pt x="192" y="12"/>
                </a:cubicBezTo>
                <a:cubicBezTo>
                  <a:pt x="193" y="10"/>
                  <a:pt x="195" y="9"/>
                  <a:pt x="195" y="7"/>
                </a:cubicBezTo>
                <a:cubicBezTo>
                  <a:pt x="195" y="5"/>
                  <a:pt x="193" y="2"/>
                  <a:pt x="193" y="2"/>
                </a:cubicBezTo>
              </a:path>
            </a:pathLst>
          </a:custGeom>
          <a:noFill/>
          <a:ln w="31750" cap="flat" cmpd="sng">
            <a:solidFill>
              <a:srgbClr val="FF3300"/>
            </a:solidFill>
            <a:prstDash val="solid"/>
            <a:round/>
            <a:headEnd/>
            <a:tailEnd/>
          </a:ln>
        </p:spPr>
        <p:txBody>
          <a:bodyPr wrap="none" anchor="ctr"/>
          <a:lstStyle/>
          <a:p>
            <a:endParaRPr lang="es-ES"/>
          </a:p>
        </p:txBody>
      </p:sp>
      <p:grpSp>
        <p:nvGrpSpPr>
          <p:cNvPr id="18450" name="Group 37"/>
          <p:cNvGrpSpPr>
            <a:grpSpLocks/>
          </p:cNvGrpSpPr>
          <p:nvPr/>
        </p:nvGrpSpPr>
        <p:grpSpPr bwMode="auto">
          <a:xfrm>
            <a:off x="5270500" y="2217738"/>
            <a:ext cx="1250950" cy="906462"/>
            <a:chOff x="3196" y="1239"/>
            <a:chExt cx="788" cy="571"/>
          </a:xfrm>
        </p:grpSpPr>
        <p:grpSp>
          <p:nvGrpSpPr>
            <p:cNvPr id="18608" name="Group 38"/>
            <p:cNvGrpSpPr>
              <a:grpSpLocks/>
            </p:cNvGrpSpPr>
            <p:nvPr/>
          </p:nvGrpSpPr>
          <p:grpSpPr bwMode="auto">
            <a:xfrm>
              <a:off x="3196" y="1296"/>
              <a:ext cx="294" cy="336"/>
              <a:chOff x="3004" y="2166"/>
              <a:chExt cx="404" cy="462"/>
            </a:xfrm>
          </p:grpSpPr>
          <p:grpSp>
            <p:nvGrpSpPr>
              <p:cNvPr id="18626" name="Group 39"/>
              <p:cNvGrpSpPr>
                <a:grpSpLocks/>
              </p:cNvGrpSpPr>
              <p:nvPr/>
            </p:nvGrpSpPr>
            <p:grpSpPr bwMode="auto">
              <a:xfrm>
                <a:off x="3162" y="2195"/>
                <a:ext cx="152" cy="203"/>
                <a:chOff x="3168" y="2202"/>
                <a:chExt cx="152" cy="203"/>
              </a:xfrm>
            </p:grpSpPr>
            <p:sp>
              <p:nvSpPr>
                <p:cNvPr id="18628" name="Oval 40"/>
                <p:cNvSpPr>
                  <a:spLocks noChangeArrowheads="1"/>
                </p:cNvSpPr>
                <p:nvPr/>
              </p:nvSpPr>
              <p:spPr bwMode="auto">
                <a:xfrm>
                  <a:off x="3168" y="2202"/>
                  <a:ext cx="152" cy="150"/>
                </a:xfrm>
                <a:prstGeom prst="ellipse">
                  <a:avLst/>
                </a:prstGeom>
                <a:solidFill>
                  <a:srgbClr val="CC3399"/>
                </a:solidFill>
                <a:ln w="12700">
                  <a:solidFill>
                    <a:schemeClr val="tx1"/>
                  </a:solidFill>
                  <a:round/>
                  <a:headEnd/>
                  <a:tailEnd/>
                </a:ln>
              </p:spPr>
              <p:txBody>
                <a:bodyPr wrap="none" anchor="ctr"/>
                <a:lstStyle/>
                <a:p>
                  <a:endParaRPr lang="es-ES"/>
                </a:p>
              </p:txBody>
            </p:sp>
            <p:sp>
              <p:nvSpPr>
                <p:cNvPr id="18629" name="Oval 41"/>
                <p:cNvSpPr>
                  <a:spLocks noChangeArrowheads="1"/>
                </p:cNvSpPr>
                <p:nvPr/>
              </p:nvSpPr>
              <p:spPr bwMode="auto">
                <a:xfrm>
                  <a:off x="3198" y="2312"/>
                  <a:ext cx="91" cy="93"/>
                </a:xfrm>
                <a:prstGeom prst="ellipse">
                  <a:avLst/>
                </a:prstGeom>
                <a:solidFill>
                  <a:srgbClr val="CC3399"/>
                </a:solidFill>
                <a:ln w="12700">
                  <a:solidFill>
                    <a:schemeClr val="tx1"/>
                  </a:solidFill>
                  <a:round/>
                  <a:headEnd/>
                  <a:tailEnd/>
                </a:ln>
              </p:spPr>
              <p:txBody>
                <a:bodyPr wrap="none" anchor="ctr"/>
                <a:lstStyle/>
                <a:p>
                  <a:endParaRPr lang="es-ES"/>
                </a:p>
              </p:txBody>
            </p:sp>
          </p:grpSp>
          <p:sp>
            <p:nvSpPr>
              <p:cNvPr id="18627" name="Freeform 42"/>
              <p:cNvSpPr>
                <a:spLocks/>
              </p:cNvSpPr>
              <p:nvPr/>
            </p:nvSpPr>
            <p:spPr bwMode="auto">
              <a:xfrm>
                <a:off x="3004" y="2166"/>
                <a:ext cx="404" cy="462"/>
              </a:xfrm>
              <a:custGeom>
                <a:avLst/>
                <a:gdLst>
                  <a:gd name="T0" fmla="*/ 82 w 404"/>
                  <a:gd name="T1" fmla="*/ 5 h 462"/>
                  <a:gd name="T2" fmla="*/ 74 w 404"/>
                  <a:gd name="T3" fmla="*/ 7 h 462"/>
                  <a:gd name="T4" fmla="*/ 1 w 404"/>
                  <a:gd name="T5" fmla="*/ 31 h 462"/>
                  <a:gd name="T6" fmla="*/ 26 w 404"/>
                  <a:gd name="T7" fmla="*/ 114 h 462"/>
                  <a:gd name="T8" fmla="*/ 126 w 404"/>
                  <a:gd name="T9" fmla="*/ 138 h 462"/>
                  <a:gd name="T10" fmla="*/ 272 w 404"/>
                  <a:gd name="T11" fmla="*/ 145 h 462"/>
                  <a:gd name="T12" fmla="*/ 334 w 404"/>
                  <a:gd name="T13" fmla="*/ 150 h 462"/>
                  <a:gd name="T14" fmla="*/ 397 w 404"/>
                  <a:gd name="T15" fmla="*/ 186 h 462"/>
                  <a:gd name="T16" fmla="*/ 354 w 404"/>
                  <a:gd name="T17" fmla="*/ 252 h 462"/>
                  <a:gd name="T18" fmla="*/ 401 w 404"/>
                  <a:gd name="T19" fmla="*/ 301 h 462"/>
                  <a:gd name="T20" fmla="*/ 353 w 404"/>
                  <a:gd name="T21" fmla="*/ 380 h 462"/>
                  <a:gd name="T22" fmla="*/ 391 w 404"/>
                  <a:gd name="T23" fmla="*/ 455 h 462"/>
                  <a:gd name="T24" fmla="*/ 367 w 404"/>
                  <a:gd name="T25" fmla="*/ 311 h 462"/>
                  <a:gd name="T26" fmla="*/ 386 w 404"/>
                  <a:gd name="T27" fmla="*/ 245 h 462"/>
                  <a:gd name="T28" fmla="*/ 367 w 404"/>
                  <a:gd name="T29" fmla="*/ 196 h 462"/>
                  <a:gd name="T30" fmla="*/ 330 w 404"/>
                  <a:gd name="T31" fmla="*/ 176 h 462"/>
                  <a:gd name="T32" fmla="*/ 263 w 404"/>
                  <a:gd name="T33" fmla="*/ 170 h 462"/>
                  <a:gd name="T34" fmla="*/ 190 w 404"/>
                  <a:gd name="T35" fmla="*/ 167 h 462"/>
                  <a:gd name="T36" fmla="*/ 41 w 404"/>
                  <a:gd name="T37" fmla="*/ 156 h 462"/>
                  <a:gd name="T38" fmla="*/ 9 w 404"/>
                  <a:gd name="T39" fmla="*/ 127 h 462"/>
                  <a:gd name="T40" fmla="*/ 1 w 404"/>
                  <a:gd name="T41" fmla="*/ 106 h 462"/>
                  <a:gd name="T42" fmla="*/ 7 w 404"/>
                  <a:gd name="T43" fmla="*/ 64 h 462"/>
                  <a:gd name="T44" fmla="*/ 23 w 404"/>
                  <a:gd name="T45" fmla="*/ 39 h 462"/>
                  <a:gd name="T46" fmla="*/ 82 w 404"/>
                  <a:gd name="T47" fmla="*/ 5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4"/>
                  <a:gd name="T73" fmla="*/ 0 h 462"/>
                  <a:gd name="T74" fmla="*/ 404 w 404"/>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4" h="462">
                    <a:moveTo>
                      <a:pt x="82" y="5"/>
                    </a:moveTo>
                    <a:cubicBezTo>
                      <a:pt x="90" y="0"/>
                      <a:pt x="87" y="3"/>
                      <a:pt x="74" y="7"/>
                    </a:cubicBezTo>
                    <a:cubicBezTo>
                      <a:pt x="61" y="11"/>
                      <a:pt x="9" y="13"/>
                      <a:pt x="1" y="31"/>
                    </a:cubicBezTo>
                    <a:cubicBezTo>
                      <a:pt x="1" y="49"/>
                      <a:pt x="17" y="101"/>
                      <a:pt x="26" y="114"/>
                    </a:cubicBezTo>
                    <a:cubicBezTo>
                      <a:pt x="55" y="159"/>
                      <a:pt x="61" y="133"/>
                      <a:pt x="126" y="138"/>
                    </a:cubicBezTo>
                    <a:cubicBezTo>
                      <a:pt x="191" y="143"/>
                      <a:pt x="196" y="143"/>
                      <a:pt x="272" y="145"/>
                    </a:cubicBezTo>
                    <a:cubicBezTo>
                      <a:pt x="293" y="146"/>
                      <a:pt x="314" y="143"/>
                      <a:pt x="334" y="150"/>
                    </a:cubicBezTo>
                    <a:cubicBezTo>
                      <a:pt x="357" y="158"/>
                      <a:pt x="390" y="152"/>
                      <a:pt x="397" y="186"/>
                    </a:cubicBezTo>
                    <a:cubicBezTo>
                      <a:pt x="404" y="220"/>
                      <a:pt x="361" y="219"/>
                      <a:pt x="354" y="252"/>
                    </a:cubicBezTo>
                    <a:cubicBezTo>
                      <a:pt x="349" y="279"/>
                      <a:pt x="396" y="270"/>
                      <a:pt x="401" y="301"/>
                    </a:cubicBezTo>
                    <a:cubicBezTo>
                      <a:pt x="400" y="321"/>
                      <a:pt x="355" y="358"/>
                      <a:pt x="353" y="380"/>
                    </a:cubicBezTo>
                    <a:cubicBezTo>
                      <a:pt x="351" y="402"/>
                      <a:pt x="388" y="462"/>
                      <a:pt x="391" y="455"/>
                    </a:cubicBezTo>
                    <a:cubicBezTo>
                      <a:pt x="388" y="462"/>
                      <a:pt x="367" y="343"/>
                      <a:pt x="367" y="311"/>
                    </a:cubicBezTo>
                    <a:cubicBezTo>
                      <a:pt x="367" y="279"/>
                      <a:pt x="386" y="266"/>
                      <a:pt x="386" y="245"/>
                    </a:cubicBezTo>
                    <a:cubicBezTo>
                      <a:pt x="383" y="205"/>
                      <a:pt x="387" y="208"/>
                      <a:pt x="367" y="196"/>
                    </a:cubicBezTo>
                    <a:cubicBezTo>
                      <a:pt x="358" y="185"/>
                      <a:pt x="347" y="180"/>
                      <a:pt x="330" y="176"/>
                    </a:cubicBezTo>
                    <a:cubicBezTo>
                      <a:pt x="313" y="172"/>
                      <a:pt x="285" y="173"/>
                      <a:pt x="263" y="170"/>
                    </a:cubicBezTo>
                    <a:cubicBezTo>
                      <a:pt x="225" y="164"/>
                      <a:pt x="226" y="171"/>
                      <a:pt x="190" y="167"/>
                    </a:cubicBezTo>
                    <a:cubicBezTo>
                      <a:pt x="154" y="163"/>
                      <a:pt x="54" y="162"/>
                      <a:pt x="41" y="156"/>
                    </a:cubicBezTo>
                    <a:cubicBezTo>
                      <a:pt x="28" y="150"/>
                      <a:pt x="18" y="138"/>
                      <a:pt x="9" y="127"/>
                    </a:cubicBezTo>
                    <a:cubicBezTo>
                      <a:pt x="0" y="116"/>
                      <a:pt x="9" y="120"/>
                      <a:pt x="1" y="106"/>
                    </a:cubicBezTo>
                    <a:cubicBezTo>
                      <a:pt x="1" y="96"/>
                      <a:pt x="3" y="75"/>
                      <a:pt x="7" y="64"/>
                    </a:cubicBezTo>
                    <a:cubicBezTo>
                      <a:pt x="11" y="53"/>
                      <a:pt x="10" y="49"/>
                      <a:pt x="23" y="39"/>
                    </a:cubicBezTo>
                    <a:cubicBezTo>
                      <a:pt x="36" y="22"/>
                      <a:pt x="70" y="12"/>
                      <a:pt x="82" y="5"/>
                    </a:cubicBezTo>
                    <a:close/>
                  </a:path>
                </a:pathLst>
              </a:custGeom>
              <a:solidFill>
                <a:srgbClr val="CC0000"/>
              </a:solidFill>
              <a:ln w="12700" cap="flat" cmpd="sng">
                <a:solidFill>
                  <a:schemeClr val="tx1"/>
                </a:solidFill>
                <a:prstDash val="solid"/>
                <a:round/>
                <a:headEnd/>
                <a:tailEnd/>
              </a:ln>
            </p:spPr>
            <p:txBody>
              <a:bodyPr wrap="none" anchor="ctr"/>
              <a:lstStyle/>
              <a:p>
                <a:endParaRPr lang="es-ES"/>
              </a:p>
            </p:txBody>
          </p:sp>
        </p:grpSp>
        <p:grpSp>
          <p:nvGrpSpPr>
            <p:cNvPr id="18609" name="Group 43"/>
            <p:cNvGrpSpPr>
              <a:grpSpLocks/>
            </p:cNvGrpSpPr>
            <p:nvPr/>
          </p:nvGrpSpPr>
          <p:grpSpPr bwMode="auto">
            <a:xfrm>
              <a:off x="3678" y="1584"/>
              <a:ext cx="306" cy="226"/>
              <a:chOff x="2472" y="2980"/>
              <a:chExt cx="306" cy="226"/>
            </a:xfrm>
          </p:grpSpPr>
          <p:sp>
            <p:nvSpPr>
              <p:cNvPr id="18623" name="AutoShape 44"/>
              <p:cNvSpPr>
                <a:spLocks noChangeArrowheads="1"/>
              </p:cNvSpPr>
              <p:nvPr/>
            </p:nvSpPr>
            <p:spPr bwMode="auto">
              <a:xfrm rot="5400000" flipH="1" flipV="1">
                <a:off x="2533" y="2919"/>
                <a:ext cx="87" cy="209"/>
              </a:xfrm>
              <a:prstGeom prst="flowChartDelay">
                <a:avLst/>
              </a:prstGeom>
              <a:solidFill>
                <a:srgbClr val="33CCCC"/>
              </a:solidFill>
              <a:ln w="19050">
                <a:solidFill>
                  <a:schemeClr val="tx1"/>
                </a:solidFill>
                <a:miter lim="800000"/>
                <a:headEnd/>
                <a:tailEnd/>
              </a:ln>
            </p:spPr>
            <p:txBody>
              <a:bodyPr wrap="none" anchor="ctr"/>
              <a:lstStyle/>
              <a:p>
                <a:endParaRPr lang="es-ES"/>
              </a:p>
            </p:txBody>
          </p:sp>
          <p:sp>
            <p:nvSpPr>
              <p:cNvPr id="18624" name="AutoShape 45"/>
              <p:cNvSpPr>
                <a:spLocks noChangeArrowheads="1"/>
              </p:cNvSpPr>
              <p:nvPr/>
            </p:nvSpPr>
            <p:spPr bwMode="auto">
              <a:xfrm rot="16200000" flipH="1">
                <a:off x="2537" y="3058"/>
                <a:ext cx="87" cy="209"/>
              </a:xfrm>
              <a:prstGeom prst="flowChartDelay">
                <a:avLst/>
              </a:prstGeom>
              <a:solidFill>
                <a:srgbClr val="33CCCC"/>
              </a:solidFill>
              <a:ln w="19050">
                <a:solidFill>
                  <a:schemeClr val="tx1"/>
                </a:solidFill>
                <a:miter lim="800000"/>
                <a:headEnd/>
                <a:tailEnd/>
              </a:ln>
            </p:spPr>
            <p:txBody>
              <a:bodyPr wrap="none" anchor="ctr"/>
              <a:lstStyle/>
              <a:p>
                <a:endParaRPr lang="es-ES"/>
              </a:p>
            </p:txBody>
          </p:sp>
          <p:sp>
            <p:nvSpPr>
              <p:cNvPr id="18625" name="AutoShape 46"/>
              <p:cNvSpPr>
                <a:spLocks noChangeArrowheads="1"/>
              </p:cNvSpPr>
              <p:nvPr/>
            </p:nvSpPr>
            <p:spPr bwMode="auto">
              <a:xfrm rot="6691740">
                <a:off x="2706" y="3112"/>
                <a:ext cx="48" cy="96"/>
              </a:xfrm>
              <a:prstGeom prst="flowChartDelay">
                <a:avLst/>
              </a:prstGeom>
              <a:solidFill>
                <a:srgbClr val="33CCCC"/>
              </a:solidFill>
              <a:ln w="19050">
                <a:solidFill>
                  <a:schemeClr val="tx1"/>
                </a:solidFill>
                <a:miter lim="800000"/>
                <a:headEnd/>
                <a:tailEnd/>
              </a:ln>
            </p:spPr>
            <p:txBody>
              <a:bodyPr wrap="none" anchor="ctr"/>
              <a:lstStyle/>
              <a:p>
                <a:endParaRPr lang="es-ES"/>
              </a:p>
            </p:txBody>
          </p:sp>
        </p:grpSp>
        <p:sp>
          <p:nvSpPr>
            <p:cNvPr id="18610" name="Oval 47"/>
            <p:cNvSpPr>
              <a:spLocks noChangeArrowheads="1"/>
            </p:cNvSpPr>
            <p:nvPr/>
          </p:nvSpPr>
          <p:spPr bwMode="auto">
            <a:xfrm>
              <a:off x="3615" y="1734"/>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11" name="Oval 48"/>
            <p:cNvSpPr>
              <a:spLocks noChangeArrowheads="1"/>
            </p:cNvSpPr>
            <p:nvPr/>
          </p:nvSpPr>
          <p:spPr bwMode="auto">
            <a:xfrm>
              <a:off x="3592" y="1680"/>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12" name="Oval 49"/>
            <p:cNvSpPr>
              <a:spLocks noChangeArrowheads="1"/>
            </p:cNvSpPr>
            <p:nvPr/>
          </p:nvSpPr>
          <p:spPr bwMode="auto">
            <a:xfrm>
              <a:off x="3610" y="1624"/>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13" name="Oval 50"/>
            <p:cNvSpPr>
              <a:spLocks noChangeArrowheads="1"/>
            </p:cNvSpPr>
            <p:nvPr/>
          </p:nvSpPr>
          <p:spPr bwMode="auto">
            <a:xfrm>
              <a:off x="3618" y="1566"/>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14" name="Oval 51"/>
            <p:cNvSpPr>
              <a:spLocks noChangeArrowheads="1"/>
            </p:cNvSpPr>
            <p:nvPr/>
          </p:nvSpPr>
          <p:spPr bwMode="auto">
            <a:xfrm>
              <a:off x="3622" y="1444"/>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15" name="Oval 52"/>
            <p:cNvSpPr>
              <a:spLocks noChangeArrowheads="1"/>
            </p:cNvSpPr>
            <p:nvPr/>
          </p:nvSpPr>
          <p:spPr bwMode="auto">
            <a:xfrm>
              <a:off x="3604" y="1385"/>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16" name="Oval 53"/>
            <p:cNvSpPr>
              <a:spLocks noChangeArrowheads="1"/>
            </p:cNvSpPr>
            <p:nvPr/>
          </p:nvSpPr>
          <p:spPr bwMode="auto">
            <a:xfrm>
              <a:off x="3624" y="1506"/>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17" name="Oval 54"/>
            <p:cNvSpPr>
              <a:spLocks noChangeArrowheads="1"/>
            </p:cNvSpPr>
            <p:nvPr/>
          </p:nvSpPr>
          <p:spPr bwMode="auto">
            <a:xfrm>
              <a:off x="3340" y="1296"/>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18" name="Oval 55"/>
            <p:cNvSpPr>
              <a:spLocks noChangeArrowheads="1"/>
            </p:cNvSpPr>
            <p:nvPr/>
          </p:nvSpPr>
          <p:spPr bwMode="auto">
            <a:xfrm>
              <a:off x="3380" y="1248"/>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19" name="Oval 56"/>
            <p:cNvSpPr>
              <a:spLocks noChangeArrowheads="1"/>
            </p:cNvSpPr>
            <p:nvPr/>
          </p:nvSpPr>
          <p:spPr bwMode="auto">
            <a:xfrm>
              <a:off x="3442" y="1239"/>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20" name="Oval 57"/>
            <p:cNvSpPr>
              <a:spLocks noChangeArrowheads="1"/>
            </p:cNvSpPr>
            <p:nvPr/>
          </p:nvSpPr>
          <p:spPr bwMode="auto">
            <a:xfrm>
              <a:off x="3504" y="1244"/>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21" name="Oval 58"/>
            <p:cNvSpPr>
              <a:spLocks noChangeArrowheads="1"/>
            </p:cNvSpPr>
            <p:nvPr/>
          </p:nvSpPr>
          <p:spPr bwMode="auto">
            <a:xfrm>
              <a:off x="3560" y="1272"/>
              <a:ext cx="60" cy="57"/>
            </a:xfrm>
            <a:prstGeom prst="ellipse">
              <a:avLst/>
            </a:prstGeom>
            <a:solidFill>
              <a:srgbClr val="99CCFF"/>
            </a:solidFill>
            <a:ln w="9525">
              <a:solidFill>
                <a:schemeClr val="tx1"/>
              </a:solidFill>
              <a:round/>
              <a:headEnd/>
              <a:tailEnd/>
            </a:ln>
          </p:spPr>
          <p:txBody>
            <a:bodyPr wrap="none" anchor="ctr"/>
            <a:lstStyle/>
            <a:p>
              <a:endParaRPr lang="es-ES"/>
            </a:p>
          </p:txBody>
        </p:sp>
        <p:sp>
          <p:nvSpPr>
            <p:cNvPr id="18622" name="Oval 59"/>
            <p:cNvSpPr>
              <a:spLocks noChangeArrowheads="1"/>
            </p:cNvSpPr>
            <p:nvPr/>
          </p:nvSpPr>
          <p:spPr bwMode="auto">
            <a:xfrm>
              <a:off x="3584" y="1330"/>
              <a:ext cx="60" cy="57"/>
            </a:xfrm>
            <a:prstGeom prst="ellipse">
              <a:avLst/>
            </a:prstGeom>
            <a:solidFill>
              <a:srgbClr val="99CCFF"/>
            </a:solidFill>
            <a:ln w="9525">
              <a:solidFill>
                <a:schemeClr val="tx1"/>
              </a:solidFill>
              <a:round/>
              <a:headEnd/>
              <a:tailEnd/>
            </a:ln>
          </p:spPr>
          <p:txBody>
            <a:bodyPr wrap="none" anchor="ctr"/>
            <a:lstStyle/>
            <a:p>
              <a:endParaRPr lang="es-ES"/>
            </a:p>
          </p:txBody>
        </p:sp>
      </p:grpSp>
      <p:grpSp>
        <p:nvGrpSpPr>
          <p:cNvPr id="18451" name="Group 60"/>
          <p:cNvGrpSpPr>
            <a:grpSpLocks/>
          </p:cNvGrpSpPr>
          <p:nvPr/>
        </p:nvGrpSpPr>
        <p:grpSpPr bwMode="auto">
          <a:xfrm>
            <a:off x="4083050" y="3222625"/>
            <a:ext cx="1366838" cy="838200"/>
            <a:chOff x="2448" y="1872"/>
            <a:chExt cx="861" cy="528"/>
          </a:xfrm>
        </p:grpSpPr>
        <p:grpSp>
          <p:nvGrpSpPr>
            <p:cNvPr id="18586" name="Group 61"/>
            <p:cNvGrpSpPr>
              <a:grpSpLocks/>
            </p:cNvGrpSpPr>
            <p:nvPr/>
          </p:nvGrpSpPr>
          <p:grpSpPr bwMode="auto">
            <a:xfrm>
              <a:off x="2448" y="2064"/>
              <a:ext cx="294" cy="336"/>
              <a:chOff x="3004" y="2166"/>
              <a:chExt cx="404" cy="462"/>
            </a:xfrm>
          </p:grpSpPr>
          <p:grpSp>
            <p:nvGrpSpPr>
              <p:cNvPr id="18604" name="Group 62"/>
              <p:cNvGrpSpPr>
                <a:grpSpLocks/>
              </p:cNvGrpSpPr>
              <p:nvPr/>
            </p:nvGrpSpPr>
            <p:grpSpPr bwMode="auto">
              <a:xfrm>
                <a:off x="3162" y="2195"/>
                <a:ext cx="152" cy="203"/>
                <a:chOff x="3168" y="2202"/>
                <a:chExt cx="152" cy="203"/>
              </a:xfrm>
            </p:grpSpPr>
            <p:sp>
              <p:nvSpPr>
                <p:cNvPr id="18606" name="Oval 63"/>
                <p:cNvSpPr>
                  <a:spLocks noChangeArrowheads="1"/>
                </p:cNvSpPr>
                <p:nvPr/>
              </p:nvSpPr>
              <p:spPr bwMode="auto">
                <a:xfrm>
                  <a:off x="3168" y="2202"/>
                  <a:ext cx="152" cy="150"/>
                </a:xfrm>
                <a:prstGeom prst="ellipse">
                  <a:avLst/>
                </a:prstGeom>
                <a:solidFill>
                  <a:srgbClr val="CC3399"/>
                </a:solidFill>
                <a:ln w="12700">
                  <a:solidFill>
                    <a:schemeClr val="tx1"/>
                  </a:solidFill>
                  <a:round/>
                  <a:headEnd/>
                  <a:tailEnd/>
                </a:ln>
              </p:spPr>
              <p:txBody>
                <a:bodyPr wrap="none" anchor="ctr"/>
                <a:lstStyle/>
                <a:p>
                  <a:endParaRPr lang="es-ES"/>
                </a:p>
              </p:txBody>
            </p:sp>
            <p:sp>
              <p:nvSpPr>
                <p:cNvPr id="18607" name="Oval 64"/>
                <p:cNvSpPr>
                  <a:spLocks noChangeArrowheads="1"/>
                </p:cNvSpPr>
                <p:nvPr/>
              </p:nvSpPr>
              <p:spPr bwMode="auto">
                <a:xfrm>
                  <a:off x="3198" y="2312"/>
                  <a:ext cx="91" cy="93"/>
                </a:xfrm>
                <a:prstGeom prst="ellipse">
                  <a:avLst/>
                </a:prstGeom>
                <a:solidFill>
                  <a:srgbClr val="CC3399"/>
                </a:solidFill>
                <a:ln w="12700">
                  <a:solidFill>
                    <a:schemeClr val="tx1"/>
                  </a:solidFill>
                  <a:round/>
                  <a:headEnd/>
                  <a:tailEnd/>
                </a:ln>
              </p:spPr>
              <p:txBody>
                <a:bodyPr wrap="none" anchor="ctr"/>
                <a:lstStyle/>
                <a:p>
                  <a:endParaRPr lang="es-ES"/>
                </a:p>
              </p:txBody>
            </p:sp>
          </p:grpSp>
          <p:sp>
            <p:nvSpPr>
              <p:cNvPr id="18605" name="Freeform 65"/>
              <p:cNvSpPr>
                <a:spLocks/>
              </p:cNvSpPr>
              <p:nvPr/>
            </p:nvSpPr>
            <p:spPr bwMode="auto">
              <a:xfrm>
                <a:off x="3004" y="2166"/>
                <a:ext cx="404" cy="462"/>
              </a:xfrm>
              <a:custGeom>
                <a:avLst/>
                <a:gdLst>
                  <a:gd name="T0" fmla="*/ 82 w 404"/>
                  <a:gd name="T1" fmla="*/ 5 h 462"/>
                  <a:gd name="T2" fmla="*/ 74 w 404"/>
                  <a:gd name="T3" fmla="*/ 7 h 462"/>
                  <a:gd name="T4" fmla="*/ 1 w 404"/>
                  <a:gd name="T5" fmla="*/ 31 h 462"/>
                  <a:gd name="T6" fmla="*/ 26 w 404"/>
                  <a:gd name="T7" fmla="*/ 114 h 462"/>
                  <a:gd name="T8" fmla="*/ 126 w 404"/>
                  <a:gd name="T9" fmla="*/ 138 h 462"/>
                  <a:gd name="T10" fmla="*/ 272 w 404"/>
                  <a:gd name="T11" fmla="*/ 145 h 462"/>
                  <a:gd name="T12" fmla="*/ 334 w 404"/>
                  <a:gd name="T13" fmla="*/ 150 h 462"/>
                  <a:gd name="T14" fmla="*/ 397 w 404"/>
                  <a:gd name="T15" fmla="*/ 186 h 462"/>
                  <a:gd name="T16" fmla="*/ 354 w 404"/>
                  <a:gd name="T17" fmla="*/ 252 h 462"/>
                  <a:gd name="T18" fmla="*/ 401 w 404"/>
                  <a:gd name="T19" fmla="*/ 301 h 462"/>
                  <a:gd name="T20" fmla="*/ 353 w 404"/>
                  <a:gd name="T21" fmla="*/ 380 h 462"/>
                  <a:gd name="T22" fmla="*/ 391 w 404"/>
                  <a:gd name="T23" fmla="*/ 455 h 462"/>
                  <a:gd name="T24" fmla="*/ 367 w 404"/>
                  <a:gd name="T25" fmla="*/ 311 h 462"/>
                  <a:gd name="T26" fmla="*/ 386 w 404"/>
                  <a:gd name="T27" fmla="*/ 245 h 462"/>
                  <a:gd name="T28" fmla="*/ 367 w 404"/>
                  <a:gd name="T29" fmla="*/ 196 h 462"/>
                  <a:gd name="T30" fmla="*/ 330 w 404"/>
                  <a:gd name="T31" fmla="*/ 176 h 462"/>
                  <a:gd name="T32" fmla="*/ 263 w 404"/>
                  <a:gd name="T33" fmla="*/ 170 h 462"/>
                  <a:gd name="T34" fmla="*/ 190 w 404"/>
                  <a:gd name="T35" fmla="*/ 167 h 462"/>
                  <a:gd name="T36" fmla="*/ 41 w 404"/>
                  <a:gd name="T37" fmla="*/ 156 h 462"/>
                  <a:gd name="T38" fmla="*/ 9 w 404"/>
                  <a:gd name="T39" fmla="*/ 127 h 462"/>
                  <a:gd name="T40" fmla="*/ 1 w 404"/>
                  <a:gd name="T41" fmla="*/ 106 h 462"/>
                  <a:gd name="T42" fmla="*/ 7 w 404"/>
                  <a:gd name="T43" fmla="*/ 64 h 462"/>
                  <a:gd name="T44" fmla="*/ 23 w 404"/>
                  <a:gd name="T45" fmla="*/ 39 h 462"/>
                  <a:gd name="T46" fmla="*/ 82 w 404"/>
                  <a:gd name="T47" fmla="*/ 5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4"/>
                  <a:gd name="T73" fmla="*/ 0 h 462"/>
                  <a:gd name="T74" fmla="*/ 404 w 404"/>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4" h="462">
                    <a:moveTo>
                      <a:pt x="82" y="5"/>
                    </a:moveTo>
                    <a:cubicBezTo>
                      <a:pt x="90" y="0"/>
                      <a:pt x="87" y="3"/>
                      <a:pt x="74" y="7"/>
                    </a:cubicBezTo>
                    <a:cubicBezTo>
                      <a:pt x="61" y="11"/>
                      <a:pt x="9" y="13"/>
                      <a:pt x="1" y="31"/>
                    </a:cubicBezTo>
                    <a:cubicBezTo>
                      <a:pt x="1" y="49"/>
                      <a:pt x="17" y="101"/>
                      <a:pt x="26" y="114"/>
                    </a:cubicBezTo>
                    <a:cubicBezTo>
                      <a:pt x="55" y="159"/>
                      <a:pt x="61" y="133"/>
                      <a:pt x="126" y="138"/>
                    </a:cubicBezTo>
                    <a:cubicBezTo>
                      <a:pt x="191" y="143"/>
                      <a:pt x="196" y="143"/>
                      <a:pt x="272" y="145"/>
                    </a:cubicBezTo>
                    <a:cubicBezTo>
                      <a:pt x="293" y="146"/>
                      <a:pt x="314" y="143"/>
                      <a:pt x="334" y="150"/>
                    </a:cubicBezTo>
                    <a:cubicBezTo>
                      <a:pt x="357" y="158"/>
                      <a:pt x="390" y="152"/>
                      <a:pt x="397" y="186"/>
                    </a:cubicBezTo>
                    <a:cubicBezTo>
                      <a:pt x="404" y="220"/>
                      <a:pt x="361" y="219"/>
                      <a:pt x="354" y="252"/>
                    </a:cubicBezTo>
                    <a:cubicBezTo>
                      <a:pt x="349" y="279"/>
                      <a:pt x="396" y="270"/>
                      <a:pt x="401" y="301"/>
                    </a:cubicBezTo>
                    <a:cubicBezTo>
                      <a:pt x="400" y="321"/>
                      <a:pt x="355" y="358"/>
                      <a:pt x="353" y="380"/>
                    </a:cubicBezTo>
                    <a:cubicBezTo>
                      <a:pt x="351" y="402"/>
                      <a:pt x="388" y="462"/>
                      <a:pt x="391" y="455"/>
                    </a:cubicBezTo>
                    <a:cubicBezTo>
                      <a:pt x="388" y="462"/>
                      <a:pt x="367" y="343"/>
                      <a:pt x="367" y="311"/>
                    </a:cubicBezTo>
                    <a:cubicBezTo>
                      <a:pt x="367" y="279"/>
                      <a:pt x="386" y="266"/>
                      <a:pt x="386" y="245"/>
                    </a:cubicBezTo>
                    <a:cubicBezTo>
                      <a:pt x="383" y="205"/>
                      <a:pt x="387" y="208"/>
                      <a:pt x="367" y="196"/>
                    </a:cubicBezTo>
                    <a:cubicBezTo>
                      <a:pt x="358" y="185"/>
                      <a:pt x="347" y="180"/>
                      <a:pt x="330" y="176"/>
                    </a:cubicBezTo>
                    <a:cubicBezTo>
                      <a:pt x="313" y="172"/>
                      <a:pt x="285" y="173"/>
                      <a:pt x="263" y="170"/>
                    </a:cubicBezTo>
                    <a:cubicBezTo>
                      <a:pt x="225" y="164"/>
                      <a:pt x="226" y="171"/>
                      <a:pt x="190" y="167"/>
                    </a:cubicBezTo>
                    <a:cubicBezTo>
                      <a:pt x="154" y="163"/>
                      <a:pt x="54" y="162"/>
                      <a:pt x="41" y="156"/>
                    </a:cubicBezTo>
                    <a:cubicBezTo>
                      <a:pt x="28" y="150"/>
                      <a:pt x="18" y="138"/>
                      <a:pt x="9" y="127"/>
                    </a:cubicBezTo>
                    <a:cubicBezTo>
                      <a:pt x="0" y="116"/>
                      <a:pt x="9" y="120"/>
                      <a:pt x="1" y="106"/>
                    </a:cubicBezTo>
                    <a:cubicBezTo>
                      <a:pt x="1" y="96"/>
                      <a:pt x="3" y="75"/>
                      <a:pt x="7" y="64"/>
                    </a:cubicBezTo>
                    <a:cubicBezTo>
                      <a:pt x="11" y="53"/>
                      <a:pt x="10" y="49"/>
                      <a:pt x="23" y="39"/>
                    </a:cubicBezTo>
                    <a:cubicBezTo>
                      <a:pt x="36" y="22"/>
                      <a:pt x="70" y="12"/>
                      <a:pt x="82" y="5"/>
                    </a:cubicBezTo>
                    <a:close/>
                  </a:path>
                </a:pathLst>
              </a:custGeom>
              <a:solidFill>
                <a:srgbClr val="CC0000"/>
              </a:solidFill>
              <a:ln w="12700" cap="flat" cmpd="sng">
                <a:solidFill>
                  <a:schemeClr val="tx1"/>
                </a:solidFill>
                <a:prstDash val="solid"/>
                <a:round/>
                <a:headEnd/>
                <a:tailEnd/>
              </a:ln>
            </p:spPr>
            <p:txBody>
              <a:bodyPr wrap="none" anchor="ctr"/>
              <a:lstStyle/>
              <a:p>
                <a:endParaRPr lang="es-ES"/>
              </a:p>
            </p:txBody>
          </p:sp>
        </p:grpSp>
        <p:sp>
          <p:nvSpPr>
            <p:cNvPr id="18587" name="Oval 66"/>
            <p:cNvSpPr>
              <a:spLocks noChangeArrowheads="1"/>
            </p:cNvSpPr>
            <p:nvPr/>
          </p:nvSpPr>
          <p:spPr bwMode="auto">
            <a:xfrm>
              <a:off x="2736" y="2103"/>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88" name="Oval 67"/>
            <p:cNvSpPr>
              <a:spLocks noChangeArrowheads="1"/>
            </p:cNvSpPr>
            <p:nvPr/>
          </p:nvSpPr>
          <p:spPr bwMode="auto">
            <a:xfrm>
              <a:off x="3072" y="1872"/>
              <a:ext cx="237" cy="237"/>
            </a:xfrm>
            <a:prstGeom prst="ellipse">
              <a:avLst/>
            </a:prstGeom>
            <a:solidFill>
              <a:srgbClr val="9900FF"/>
            </a:solidFill>
            <a:ln w="12700">
              <a:solidFill>
                <a:schemeClr val="tx1"/>
              </a:solidFill>
              <a:round/>
              <a:headEnd/>
              <a:tailEnd/>
            </a:ln>
          </p:spPr>
          <p:txBody>
            <a:bodyPr wrap="none" anchor="ctr"/>
            <a:lstStyle/>
            <a:p>
              <a:endParaRPr lang="es-ES"/>
            </a:p>
          </p:txBody>
        </p:sp>
        <p:sp>
          <p:nvSpPr>
            <p:cNvPr id="18589" name="Oval 68"/>
            <p:cNvSpPr>
              <a:spLocks noChangeArrowheads="1"/>
            </p:cNvSpPr>
            <p:nvPr/>
          </p:nvSpPr>
          <p:spPr bwMode="auto">
            <a:xfrm>
              <a:off x="3216" y="1968"/>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0" name="Oval 69"/>
            <p:cNvSpPr>
              <a:spLocks noChangeArrowheads="1"/>
            </p:cNvSpPr>
            <p:nvPr/>
          </p:nvSpPr>
          <p:spPr bwMode="auto">
            <a:xfrm>
              <a:off x="3178" y="1916"/>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1" name="Oval 70"/>
            <p:cNvSpPr>
              <a:spLocks noChangeArrowheads="1"/>
            </p:cNvSpPr>
            <p:nvPr/>
          </p:nvSpPr>
          <p:spPr bwMode="auto">
            <a:xfrm>
              <a:off x="3120" y="1920"/>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2" name="Oval 71"/>
            <p:cNvSpPr>
              <a:spLocks noChangeArrowheads="1"/>
            </p:cNvSpPr>
            <p:nvPr/>
          </p:nvSpPr>
          <p:spPr bwMode="auto">
            <a:xfrm>
              <a:off x="3164" y="2004"/>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3" name="Oval 72"/>
            <p:cNvSpPr>
              <a:spLocks noChangeArrowheads="1"/>
            </p:cNvSpPr>
            <p:nvPr/>
          </p:nvSpPr>
          <p:spPr bwMode="auto">
            <a:xfrm>
              <a:off x="3104" y="2016"/>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4" name="Oval 73"/>
            <p:cNvSpPr>
              <a:spLocks noChangeArrowheads="1"/>
            </p:cNvSpPr>
            <p:nvPr/>
          </p:nvSpPr>
          <p:spPr bwMode="auto">
            <a:xfrm>
              <a:off x="2592" y="2064"/>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5" name="Oval 74"/>
            <p:cNvSpPr>
              <a:spLocks noChangeArrowheads="1"/>
            </p:cNvSpPr>
            <p:nvPr/>
          </p:nvSpPr>
          <p:spPr bwMode="auto">
            <a:xfrm>
              <a:off x="2638" y="2024"/>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6" name="Oval 75"/>
            <p:cNvSpPr>
              <a:spLocks noChangeArrowheads="1"/>
            </p:cNvSpPr>
            <p:nvPr/>
          </p:nvSpPr>
          <p:spPr bwMode="auto">
            <a:xfrm>
              <a:off x="3040" y="2006"/>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7" name="Oval 76"/>
            <p:cNvSpPr>
              <a:spLocks noChangeArrowheads="1"/>
            </p:cNvSpPr>
            <p:nvPr/>
          </p:nvSpPr>
          <p:spPr bwMode="auto">
            <a:xfrm>
              <a:off x="2980" y="1980"/>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8" name="Oval 77"/>
            <p:cNvSpPr>
              <a:spLocks noChangeArrowheads="1"/>
            </p:cNvSpPr>
            <p:nvPr/>
          </p:nvSpPr>
          <p:spPr bwMode="auto">
            <a:xfrm>
              <a:off x="2922" y="1958"/>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599" name="Oval 78"/>
            <p:cNvSpPr>
              <a:spLocks noChangeArrowheads="1"/>
            </p:cNvSpPr>
            <p:nvPr/>
          </p:nvSpPr>
          <p:spPr bwMode="auto">
            <a:xfrm>
              <a:off x="2866" y="1930"/>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600" name="Oval 79"/>
            <p:cNvSpPr>
              <a:spLocks noChangeArrowheads="1"/>
            </p:cNvSpPr>
            <p:nvPr/>
          </p:nvSpPr>
          <p:spPr bwMode="auto">
            <a:xfrm>
              <a:off x="2800" y="1938"/>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601" name="Oval 80"/>
            <p:cNvSpPr>
              <a:spLocks noChangeArrowheads="1"/>
            </p:cNvSpPr>
            <p:nvPr/>
          </p:nvSpPr>
          <p:spPr bwMode="auto">
            <a:xfrm>
              <a:off x="2762" y="1988"/>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602" name="Oval 81"/>
            <p:cNvSpPr>
              <a:spLocks noChangeArrowheads="1"/>
            </p:cNvSpPr>
            <p:nvPr/>
          </p:nvSpPr>
          <p:spPr bwMode="auto">
            <a:xfrm>
              <a:off x="2764" y="2048"/>
              <a:ext cx="60" cy="57"/>
            </a:xfrm>
            <a:prstGeom prst="ellipse">
              <a:avLst/>
            </a:prstGeom>
            <a:solidFill>
              <a:srgbClr val="0066CC"/>
            </a:solidFill>
            <a:ln w="9525">
              <a:solidFill>
                <a:schemeClr val="tx1"/>
              </a:solidFill>
              <a:round/>
              <a:headEnd/>
              <a:tailEnd/>
            </a:ln>
          </p:spPr>
          <p:txBody>
            <a:bodyPr wrap="none" anchor="ctr"/>
            <a:lstStyle/>
            <a:p>
              <a:endParaRPr lang="es-ES"/>
            </a:p>
          </p:txBody>
        </p:sp>
        <p:sp>
          <p:nvSpPr>
            <p:cNvPr id="18603" name="Oval 82"/>
            <p:cNvSpPr>
              <a:spLocks noChangeArrowheads="1"/>
            </p:cNvSpPr>
            <p:nvPr/>
          </p:nvSpPr>
          <p:spPr bwMode="auto">
            <a:xfrm>
              <a:off x="2688" y="2062"/>
              <a:ext cx="60" cy="57"/>
            </a:xfrm>
            <a:prstGeom prst="ellipse">
              <a:avLst/>
            </a:prstGeom>
            <a:solidFill>
              <a:srgbClr val="0066CC"/>
            </a:solidFill>
            <a:ln w="9525">
              <a:solidFill>
                <a:schemeClr val="tx1"/>
              </a:solidFill>
              <a:round/>
              <a:headEnd/>
              <a:tailEnd/>
            </a:ln>
          </p:spPr>
          <p:txBody>
            <a:bodyPr wrap="none" anchor="ctr"/>
            <a:lstStyle/>
            <a:p>
              <a:endParaRPr lang="es-ES"/>
            </a:p>
          </p:txBody>
        </p:sp>
      </p:grpSp>
      <p:sp>
        <p:nvSpPr>
          <p:cNvPr id="18452" name="AutoShape 83"/>
          <p:cNvSpPr>
            <a:spLocks noChangeArrowheads="1"/>
          </p:cNvSpPr>
          <p:nvPr/>
        </p:nvSpPr>
        <p:spPr bwMode="auto">
          <a:xfrm>
            <a:off x="4387850" y="4365625"/>
            <a:ext cx="1600200" cy="685800"/>
          </a:xfrm>
          <a:prstGeom prst="flowChartTerminator">
            <a:avLst/>
          </a:prstGeom>
          <a:solidFill>
            <a:srgbClr val="FFFF00"/>
          </a:solidFill>
          <a:ln w="22225">
            <a:solidFill>
              <a:schemeClr val="tx1"/>
            </a:solidFill>
            <a:miter lim="800000"/>
            <a:headEnd/>
            <a:tailEnd/>
          </a:ln>
        </p:spPr>
        <p:txBody>
          <a:bodyPr wrap="none" anchor="ctr"/>
          <a:lstStyle/>
          <a:p>
            <a:endParaRPr lang="es-ES"/>
          </a:p>
        </p:txBody>
      </p:sp>
      <p:sp>
        <p:nvSpPr>
          <p:cNvPr id="18453" name="Freeform 84"/>
          <p:cNvSpPr>
            <a:spLocks/>
          </p:cNvSpPr>
          <p:nvPr/>
        </p:nvSpPr>
        <p:spPr bwMode="auto">
          <a:xfrm>
            <a:off x="5013325" y="4484688"/>
            <a:ext cx="857250" cy="484187"/>
          </a:xfrm>
          <a:custGeom>
            <a:avLst/>
            <a:gdLst>
              <a:gd name="T0" fmla="*/ 22225 w 540"/>
              <a:gd name="T1" fmla="*/ 101600 h 305"/>
              <a:gd name="T2" fmla="*/ 106363 w 540"/>
              <a:gd name="T3" fmla="*/ 3175 h 305"/>
              <a:gd name="T4" fmla="*/ 144462 w 540"/>
              <a:gd name="T5" fmla="*/ 11112 h 305"/>
              <a:gd name="T6" fmla="*/ 190500 w 540"/>
              <a:gd name="T7" fmla="*/ 117475 h 305"/>
              <a:gd name="T8" fmla="*/ 204788 w 540"/>
              <a:gd name="T9" fmla="*/ 93662 h 305"/>
              <a:gd name="T10" fmla="*/ 228600 w 540"/>
              <a:gd name="T11" fmla="*/ 71437 h 305"/>
              <a:gd name="T12" fmla="*/ 296862 w 540"/>
              <a:gd name="T13" fmla="*/ 3175 h 305"/>
              <a:gd name="T14" fmla="*/ 327025 w 540"/>
              <a:gd name="T15" fmla="*/ 147637 h 305"/>
              <a:gd name="T16" fmla="*/ 381000 w 540"/>
              <a:gd name="T17" fmla="*/ 109537 h 305"/>
              <a:gd name="T18" fmla="*/ 411163 w 540"/>
              <a:gd name="T19" fmla="*/ 63500 h 305"/>
              <a:gd name="T20" fmla="*/ 457200 w 540"/>
              <a:gd name="T21" fmla="*/ 125412 h 305"/>
              <a:gd name="T22" fmla="*/ 403225 w 540"/>
              <a:gd name="T23" fmla="*/ 177800 h 305"/>
              <a:gd name="T24" fmla="*/ 471487 w 540"/>
              <a:gd name="T25" fmla="*/ 277812 h 305"/>
              <a:gd name="T26" fmla="*/ 533400 w 540"/>
              <a:gd name="T27" fmla="*/ 163512 h 305"/>
              <a:gd name="T28" fmla="*/ 593725 w 540"/>
              <a:gd name="T29" fmla="*/ 101600 h 305"/>
              <a:gd name="T30" fmla="*/ 631825 w 540"/>
              <a:gd name="T31" fmla="*/ 117475 h 305"/>
              <a:gd name="T32" fmla="*/ 685800 w 540"/>
              <a:gd name="T33" fmla="*/ 201612 h 305"/>
              <a:gd name="T34" fmla="*/ 830263 w 540"/>
              <a:gd name="T35" fmla="*/ 284162 h 305"/>
              <a:gd name="T36" fmla="*/ 692150 w 540"/>
              <a:gd name="T37" fmla="*/ 277812 h 305"/>
              <a:gd name="T38" fmla="*/ 647700 w 540"/>
              <a:gd name="T39" fmla="*/ 261937 h 305"/>
              <a:gd name="T40" fmla="*/ 623887 w 540"/>
              <a:gd name="T41" fmla="*/ 307975 h 305"/>
              <a:gd name="T42" fmla="*/ 593725 w 540"/>
              <a:gd name="T43" fmla="*/ 430212 h 305"/>
              <a:gd name="T44" fmla="*/ 525462 w 540"/>
              <a:gd name="T45" fmla="*/ 376237 h 305"/>
              <a:gd name="T46" fmla="*/ 479425 w 540"/>
              <a:gd name="T47" fmla="*/ 360362 h 305"/>
              <a:gd name="T48" fmla="*/ 433387 w 540"/>
              <a:gd name="T49" fmla="*/ 444500 h 305"/>
              <a:gd name="T50" fmla="*/ 425450 w 540"/>
              <a:gd name="T51" fmla="*/ 468312 h 305"/>
              <a:gd name="T52" fmla="*/ 342900 w 540"/>
              <a:gd name="T53" fmla="*/ 384175 h 305"/>
              <a:gd name="T54" fmla="*/ 334962 w 540"/>
              <a:gd name="T55" fmla="*/ 246062 h 305"/>
              <a:gd name="T56" fmla="*/ 288925 w 540"/>
              <a:gd name="T57" fmla="*/ 277812 h 305"/>
              <a:gd name="T58" fmla="*/ 250825 w 540"/>
              <a:gd name="T59" fmla="*/ 368300 h 305"/>
              <a:gd name="T60" fmla="*/ 212725 w 540"/>
              <a:gd name="T61" fmla="*/ 376237 h 305"/>
              <a:gd name="T62" fmla="*/ 196850 w 540"/>
              <a:gd name="T63" fmla="*/ 354012 h 305"/>
              <a:gd name="T64" fmla="*/ 128587 w 540"/>
              <a:gd name="T65" fmla="*/ 284162 h 305"/>
              <a:gd name="T66" fmla="*/ 30162 w 540"/>
              <a:gd name="T67" fmla="*/ 315912 h 305"/>
              <a:gd name="T68" fmla="*/ 14287 w 540"/>
              <a:gd name="T69" fmla="*/ 300037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0"/>
              <a:gd name="T106" fmla="*/ 0 h 305"/>
              <a:gd name="T107" fmla="*/ 540 w 540"/>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0" h="305">
                <a:moveTo>
                  <a:pt x="14" y="64"/>
                </a:moveTo>
                <a:cubicBezTo>
                  <a:pt x="23" y="31"/>
                  <a:pt x="33" y="13"/>
                  <a:pt x="67" y="2"/>
                </a:cubicBezTo>
                <a:cubicBezTo>
                  <a:pt x="75" y="4"/>
                  <a:pt x="87" y="0"/>
                  <a:pt x="91" y="7"/>
                </a:cubicBezTo>
                <a:cubicBezTo>
                  <a:pt x="111" y="44"/>
                  <a:pt x="80" y="61"/>
                  <a:pt x="120" y="74"/>
                </a:cubicBezTo>
                <a:cubicBezTo>
                  <a:pt x="123" y="69"/>
                  <a:pt x="125" y="63"/>
                  <a:pt x="129" y="59"/>
                </a:cubicBezTo>
                <a:cubicBezTo>
                  <a:pt x="133" y="54"/>
                  <a:pt x="140" y="51"/>
                  <a:pt x="144" y="45"/>
                </a:cubicBezTo>
                <a:cubicBezTo>
                  <a:pt x="161" y="20"/>
                  <a:pt x="152" y="14"/>
                  <a:pt x="187" y="2"/>
                </a:cubicBezTo>
                <a:cubicBezTo>
                  <a:pt x="198" y="32"/>
                  <a:pt x="169" y="80"/>
                  <a:pt x="206" y="93"/>
                </a:cubicBezTo>
                <a:cubicBezTo>
                  <a:pt x="234" y="82"/>
                  <a:pt x="226" y="90"/>
                  <a:pt x="240" y="69"/>
                </a:cubicBezTo>
                <a:cubicBezTo>
                  <a:pt x="246" y="59"/>
                  <a:pt x="259" y="40"/>
                  <a:pt x="259" y="40"/>
                </a:cubicBezTo>
                <a:cubicBezTo>
                  <a:pt x="285" y="47"/>
                  <a:pt x="282" y="54"/>
                  <a:pt x="288" y="79"/>
                </a:cubicBezTo>
                <a:cubicBezTo>
                  <a:pt x="281" y="104"/>
                  <a:pt x="275" y="99"/>
                  <a:pt x="254" y="112"/>
                </a:cubicBezTo>
                <a:cubicBezTo>
                  <a:pt x="259" y="171"/>
                  <a:pt x="246" y="186"/>
                  <a:pt x="297" y="175"/>
                </a:cubicBezTo>
                <a:cubicBezTo>
                  <a:pt x="319" y="152"/>
                  <a:pt x="318" y="128"/>
                  <a:pt x="336" y="103"/>
                </a:cubicBezTo>
                <a:cubicBezTo>
                  <a:pt x="341" y="76"/>
                  <a:pt x="350" y="76"/>
                  <a:pt x="374" y="64"/>
                </a:cubicBezTo>
                <a:cubicBezTo>
                  <a:pt x="382" y="67"/>
                  <a:pt x="392" y="67"/>
                  <a:pt x="398" y="74"/>
                </a:cubicBezTo>
                <a:cubicBezTo>
                  <a:pt x="428" y="108"/>
                  <a:pt x="383" y="103"/>
                  <a:pt x="432" y="127"/>
                </a:cubicBezTo>
                <a:cubicBezTo>
                  <a:pt x="540" y="108"/>
                  <a:pt x="516" y="83"/>
                  <a:pt x="523" y="179"/>
                </a:cubicBezTo>
                <a:cubicBezTo>
                  <a:pt x="497" y="196"/>
                  <a:pt x="465" y="183"/>
                  <a:pt x="436" y="175"/>
                </a:cubicBezTo>
                <a:cubicBezTo>
                  <a:pt x="426" y="172"/>
                  <a:pt x="408" y="165"/>
                  <a:pt x="408" y="165"/>
                </a:cubicBezTo>
                <a:cubicBezTo>
                  <a:pt x="404" y="175"/>
                  <a:pt x="395" y="183"/>
                  <a:pt x="393" y="194"/>
                </a:cubicBezTo>
                <a:cubicBezTo>
                  <a:pt x="379" y="273"/>
                  <a:pt x="409" y="246"/>
                  <a:pt x="374" y="271"/>
                </a:cubicBezTo>
                <a:cubicBezTo>
                  <a:pt x="339" y="264"/>
                  <a:pt x="354" y="273"/>
                  <a:pt x="331" y="237"/>
                </a:cubicBezTo>
                <a:cubicBezTo>
                  <a:pt x="325" y="228"/>
                  <a:pt x="302" y="227"/>
                  <a:pt x="302" y="227"/>
                </a:cubicBezTo>
                <a:cubicBezTo>
                  <a:pt x="294" y="250"/>
                  <a:pt x="294" y="268"/>
                  <a:pt x="273" y="280"/>
                </a:cubicBezTo>
                <a:cubicBezTo>
                  <a:pt x="271" y="285"/>
                  <a:pt x="273" y="293"/>
                  <a:pt x="268" y="295"/>
                </a:cubicBezTo>
                <a:cubicBezTo>
                  <a:pt x="235" y="305"/>
                  <a:pt x="222" y="264"/>
                  <a:pt x="216" y="242"/>
                </a:cubicBezTo>
                <a:cubicBezTo>
                  <a:pt x="214" y="213"/>
                  <a:pt x="224" y="181"/>
                  <a:pt x="211" y="155"/>
                </a:cubicBezTo>
                <a:cubicBezTo>
                  <a:pt x="206" y="145"/>
                  <a:pt x="189" y="166"/>
                  <a:pt x="182" y="175"/>
                </a:cubicBezTo>
                <a:cubicBezTo>
                  <a:pt x="170" y="190"/>
                  <a:pt x="170" y="216"/>
                  <a:pt x="158" y="232"/>
                </a:cubicBezTo>
                <a:cubicBezTo>
                  <a:pt x="150" y="257"/>
                  <a:pt x="146" y="259"/>
                  <a:pt x="134" y="237"/>
                </a:cubicBezTo>
                <a:cubicBezTo>
                  <a:pt x="131" y="232"/>
                  <a:pt x="127" y="228"/>
                  <a:pt x="124" y="223"/>
                </a:cubicBezTo>
                <a:cubicBezTo>
                  <a:pt x="115" y="176"/>
                  <a:pt x="136" y="173"/>
                  <a:pt x="81" y="179"/>
                </a:cubicBezTo>
                <a:cubicBezTo>
                  <a:pt x="61" y="186"/>
                  <a:pt x="39" y="192"/>
                  <a:pt x="19" y="199"/>
                </a:cubicBezTo>
                <a:cubicBezTo>
                  <a:pt x="2" y="193"/>
                  <a:pt x="0" y="198"/>
                  <a:pt x="9" y="189"/>
                </a:cubicBezTo>
              </a:path>
            </a:pathLst>
          </a:custGeom>
          <a:noFill/>
          <a:ln w="57150" cap="flat" cmpd="sng">
            <a:solidFill>
              <a:srgbClr val="990000"/>
            </a:solidFill>
            <a:prstDash val="solid"/>
            <a:round/>
            <a:headEnd/>
            <a:tailEnd/>
          </a:ln>
        </p:spPr>
        <p:txBody>
          <a:bodyPr wrap="none" anchor="ctr"/>
          <a:lstStyle/>
          <a:p>
            <a:endParaRPr lang="es-ES"/>
          </a:p>
        </p:txBody>
      </p:sp>
      <p:grpSp>
        <p:nvGrpSpPr>
          <p:cNvPr id="18454" name="Group 85"/>
          <p:cNvGrpSpPr>
            <a:grpSpLocks/>
          </p:cNvGrpSpPr>
          <p:nvPr/>
        </p:nvGrpSpPr>
        <p:grpSpPr bwMode="auto">
          <a:xfrm>
            <a:off x="3702050" y="4157663"/>
            <a:ext cx="1495425" cy="1427162"/>
            <a:chOff x="2208" y="2461"/>
            <a:chExt cx="942" cy="899"/>
          </a:xfrm>
        </p:grpSpPr>
        <p:grpSp>
          <p:nvGrpSpPr>
            <p:cNvPr id="18578" name="Group 86"/>
            <p:cNvGrpSpPr>
              <a:grpSpLocks/>
            </p:cNvGrpSpPr>
            <p:nvPr/>
          </p:nvGrpSpPr>
          <p:grpSpPr bwMode="auto">
            <a:xfrm>
              <a:off x="2289" y="2461"/>
              <a:ext cx="744" cy="768"/>
              <a:chOff x="2289" y="2461"/>
              <a:chExt cx="744" cy="768"/>
            </a:xfrm>
          </p:grpSpPr>
          <p:sp>
            <p:nvSpPr>
              <p:cNvPr id="18582" name="Oval 87"/>
              <p:cNvSpPr>
                <a:spLocks noChangeArrowheads="1"/>
              </p:cNvSpPr>
              <p:nvPr/>
            </p:nvSpPr>
            <p:spPr bwMode="auto">
              <a:xfrm>
                <a:off x="2289" y="2485"/>
                <a:ext cx="744" cy="744"/>
              </a:xfrm>
              <a:prstGeom prst="ellipse">
                <a:avLst/>
              </a:prstGeom>
              <a:solidFill>
                <a:srgbClr val="00FFCC"/>
              </a:solidFill>
              <a:ln w="31750">
                <a:solidFill>
                  <a:schemeClr val="tx1"/>
                </a:solidFill>
                <a:round/>
                <a:headEnd/>
                <a:tailEnd/>
              </a:ln>
            </p:spPr>
            <p:txBody>
              <a:bodyPr wrap="none" anchor="ctr"/>
              <a:lstStyle/>
              <a:p>
                <a:endParaRPr lang="es-ES"/>
              </a:p>
            </p:txBody>
          </p:sp>
          <p:sp>
            <p:nvSpPr>
              <p:cNvPr id="18583" name="Line 88"/>
              <p:cNvSpPr>
                <a:spLocks noChangeShapeType="1"/>
              </p:cNvSpPr>
              <p:nvPr/>
            </p:nvSpPr>
            <p:spPr bwMode="auto">
              <a:xfrm rot="143156" flipH="1">
                <a:off x="2896" y="3095"/>
                <a:ext cx="48" cy="48"/>
              </a:xfrm>
              <a:prstGeom prst="line">
                <a:avLst/>
              </a:prstGeom>
              <a:noFill/>
              <a:ln w="34925">
                <a:solidFill>
                  <a:schemeClr val="tx1"/>
                </a:solidFill>
                <a:round/>
                <a:headEnd/>
                <a:tailEnd type="stealth" w="med" len="med"/>
              </a:ln>
            </p:spPr>
            <p:txBody>
              <a:bodyPr wrap="none" anchor="ctr"/>
              <a:lstStyle/>
              <a:p>
                <a:endParaRPr lang="es-ES"/>
              </a:p>
            </p:txBody>
          </p:sp>
          <p:sp>
            <p:nvSpPr>
              <p:cNvPr id="18584" name="Line 89"/>
              <p:cNvSpPr>
                <a:spLocks noChangeShapeType="1"/>
              </p:cNvSpPr>
              <p:nvPr/>
            </p:nvSpPr>
            <p:spPr bwMode="auto">
              <a:xfrm rot="13663912" flipH="1">
                <a:off x="2662" y="2461"/>
                <a:ext cx="48" cy="48"/>
              </a:xfrm>
              <a:prstGeom prst="line">
                <a:avLst/>
              </a:prstGeom>
              <a:noFill/>
              <a:ln w="34925">
                <a:solidFill>
                  <a:schemeClr val="tx1"/>
                </a:solidFill>
                <a:round/>
                <a:headEnd/>
                <a:tailEnd type="stealth" w="med" len="med"/>
              </a:ln>
            </p:spPr>
            <p:txBody>
              <a:bodyPr wrap="none" anchor="ctr"/>
              <a:lstStyle/>
              <a:p>
                <a:endParaRPr lang="es-ES"/>
              </a:p>
            </p:txBody>
          </p:sp>
          <p:sp>
            <p:nvSpPr>
              <p:cNvPr id="18585" name="Line 90"/>
              <p:cNvSpPr>
                <a:spLocks noChangeShapeType="1"/>
              </p:cNvSpPr>
              <p:nvPr/>
            </p:nvSpPr>
            <p:spPr bwMode="auto">
              <a:xfrm rot="6333509" flipH="1">
                <a:off x="2341" y="3054"/>
                <a:ext cx="48" cy="48"/>
              </a:xfrm>
              <a:prstGeom prst="line">
                <a:avLst/>
              </a:prstGeom>
              <a:noFill/>
              <a:ln w="34925">
                <a:solidFill>
                  <a:schemeClr val="tx1"/>
                </a:solidFill>
                <a:round/>
                <a:headEnd/>
                <a:tailEnd type="stealth" w="med" len="med"/>
              </a:ln>
            </p:spPr>
            <p:txBody>
              <a:bodyPr wrap="none" anchor="ctr"/>
              <a:lstStyle/>
              <a:p>
                <a:endParaRPr lang="es-ES"/>
              </a:p>
            </p:txBody>
          </p:sp>
        </p:grpSp>
        <p:sp>
          <p:nvSpPr>
            <p:cNvPr id="18579" name="Oval 91"/>
            <p:cNvSpPr>
              <a:spLocks noChangeArrowheads="1"/>
            </p:cNvSpPr>
            <p:nvPr/>
          </p:nvSpPr>
          <p:spPr bwMode="auto">
            <a:xfrm>
              <a:off x="2208" y="2559"/>
              <a:ext cx="237" cy="237"/>
            </a:xfrm>
            <a:prstGeom prst="ellipse">
              <a:avLst/>
            </a:prstGeom>
            <a:solidFill>
              <a:srgbClr val="9900FF"/>
            </a:solidFill>
            <a:ln w="12700">
              <a:solidFill>
                <a:schemeClr val="tx1"/>
              </a:solidFill>
              <a:round/>
              <a:headEnd/>
              <a:tailEnd/>
            </a:ln>
          </p:spPr>
          <p:txBody>
            <a:bodyPr wrap="none" anchor="ctr"/>
            <a:lstStyle/>
            <a:p>
              <a:endParaRPr lang="es-ES"/>
            </a:p>
          </p:txBody>
        </p:sp>
        <p:sp>
          <p:nvSpPr>
            <p:cNvPr id="18580" name="Oval 92"/>
            <p:cNvSpPr>
              <a:spLocks noChangeArrowheads="1"/>
            </p:cNvSpPr>
            <p:nvPr/>
          </p:nvSpPr>
          <p:spPr bwMode="auto">
            <a:xfrm>
              <a:off x="2913" y="2691"/>
              <a:ext cx="237" cy="237"/>
            </a:xfrm>
            <a:prstGeom prst="ellipse">
              <a:avLst/>
            </a:prstGeom>
            <a:solidFill>
              <a:srgbClr val="9900FF"/>
            </a:solidFill>
            <a:ln w="12700">
              <a:solidFill>
                <a:schemeClr val="tx1"/>
              </a:solidFill>
              <a:round/>
              <a:headEnd/>
              <a:tailEnd/>
            </a:ln>
          </p:spPr>
          <p:txBody>
            <a:bodyPr wrap="none" anchor="ctr"/>
            <a:lstStyle/>
            <a:p>
              <a:endParaRPr lang="es-ES"/>
            </a:p>
          </p:txBody>
        </p:sp>
        <p:sp>
          <p:nvSpPr>
            <p:cNvPr id="18581" name="Oval 93"/>
            <p:cNvSpPr>
              <a:spLocks noChangeArrowheads="1"/>
            </p:cNvSpPr>
            <p:nvPr/>
          </p:nvSpPr>
          <p:spPr bwMode="auto">
            <a:xfrm>
              <a:off x="2481" y="3123"/>
              <a:ext cx="237" cy="237"/>
            </a:xfrm>
            <a:prstGeom prst="ellipse">
              <a:avLst/>
            </a:prstGeom>
            <a:solidFill>
              <a:srgbClr val="9900FF"/>
            </a:solidFill>
            <a:ln w="12700">
              <a:solidFill>
                <a:schemeClr val="tx1"/>
              </a:solidFill>
              <a:round/>
              <a:headEnd/>
              <a:tailEnd/>
            </a:ln>
          </p:spPr>
          <p:txBody>
            <a:bodyPr wrap="none" anchor="ctr"/>
            <a:lstStyle/>
            <a:p>
              <a:endParaRPr lang="es-ES"/>
            </a:p>
          </p:txBody>
        </p:sp>
      </p:grpSp>
      <p:sp>
        <p:nvSpPr>
          <p:cNvPr id="18455" name="Oval 94"/>
          <p:cNvSpPr>
            <a:spLocks noChangeArrowheads="1"/>
          </p:cNvSpPr>
          <p:nvPr/>
        </p:nvSpPr>
        <p:spPr bwMode="auto">
          <a:xfrm rot="19958432" flipH="1">
            <a:off x="2652713" y="4378325"/>
            <a:ext cx="1181100" cy="1181100"/>
          </a:xfrm>
          <a:prstGeom prst="ellipse">
            <a:avLst/>
          </a:prstGeom>
          <a:noFill/>
          <a:ln w="12700">
            <a:solidFill>
              <a:schemeClr val="tx1"/>
            </a:solidFill>
            <a:round/>
            <a:headEnd/>
            <a:tailEnd/>
          </a:ln>
        </p:spPr>
        <p:txBody>
          <a:bodyPr wrap="none" anchor="ctr"/>
          <a:lstStyle/>
          <a:p>
            <a:endParaRPr lang="es-ES"/>
          </a:p>
        </p:txBody>
      </p:sp>
      <p:sp>
        <p:nvSpPr>
          <p:cNvPr id="18456" name="Line 95"/>
          <p:cNvSpPr>
            <a:spLocks noChangeShapeType="1"/>
          </p:cNvSpPr>
          <p:nvPr/>
        </p:nvSpPr>
        <p:spPr bwMode="auto">
          <a:xfrm rot="-1784724">
            <a:off x="3032125" y="5489575"/>
            <a:ext cx="76200" cy="76200"/>
          </a:xfrm>
          <a:prstGeom prst="line">
            <a:avLst/>
          </a:prstGeom>
          <a:noFill/>
          <a:ln w="34925">
            <a:solidFill>
              <a:schemeClr val="tx1"/>
            </a:solidFill>
            <a:round/>
            <a:headEnd/>
            <a:tailEnd type="stealth" w="med" len="med"/>
          </a:ln>
        </p:spPr>
        <p:txBody>
          <a:bodyPr wrap="none" anchor="ctr"/>
          <a:lstStyle/>
          <a:p>
            <a:endParaRPr lang="es-ES"/>
          </a:p>
        </p:txBody>
      </p:sp>
      <p:sp>
        <p:nvSpPr>
          <p:cNvPr id="18457" name="Line 96"/>
          <p:cNvSpPr>
            <a:spLocks noChangeShapeType="1"/>
          </p:cNvSpPr>
          <p:nvPr/>
        </p:nvSpPr>
        <p:spPr bwMode="auto">
          <a:xfrm rot="6294520">
            <a:off x="2898775" y="4424363"/>
            <a:ext cx="76200" cy="76200"/>
          </a:xfrm>
          <a:prstGeom prst="line">
            <a:avLst/>
          </a:prstGeom>
          <a:noFill/>
          <a:ln w="34925">
            <a:solidFill>
              <a:schemeClr val="tx1"/>
            </a:solidFill>
            <a:round/>
            <a:headEnd/>
            <a:tailEnd type="stealth" w="med" len="med"/>
          </a:ln>
        </p:spPr>
        <p:txBody>
          <a:bodyPr wrap="none" anchor="ctr"/>
          <a:lstStyle/>
          <a:p>
            <a:endParaRPr lang="es-ES"/>
          </a:p>
        </p:txBody>
      </p:sp>
      <p:sp>
        <p:nvSpPr>
          <p:cNvPr id="18458" name="Line 97"/>
          <p:cNvSpPr>
            <a:spLocks noChangeShapeType="1"/>
          </p:cNvSpPr>
          <p:nvPr/>
        </p:nvSpPr>
        <p:spPr bwMode="auto">
          <a:xfrm rot="-9348510">
            <a:off x="3792538" y="4864100"/>
            <a:ext cx="63500" cy="63500"/>
          </a:xfrm>
          <a:prstGeom prst="line">
            <a:avLst/>
          </a:prstGeom>
          <a:noFill/>
          <a:ln w="34925">
            <a:solidFill>
              <a:schemeClr val="tx1"/>
            </a:solidFill>
            <a:round/>
            <a:headEnd/>
            <a:tailEnd type="stealth" w="med" len="med"/>
          </a:ln>
        </p:spPr>
        <p:txBody>
          <a:bodyPr wrap="none" anchor="ctr"/>
          <a:lstStyle/>
          <a:p>
            <a:endParaRPr lang="es-ES"/>
          </a:p>
        </p:txBody>
      </p:sp>
      <p:grpSp>
        <p:nvGrpSpPr>
          <p:cNvPr id="18459" name="Group 98"/>
          <p:cNvGrpSpPr>
            <a:grpSpLocks/>
          </p:cNvGrpSpPr>
          <p:nvPr/>
        </p:nvGrpSpPr>
        <p:grpSpPr bwMode="auto">
          <a:xfrm>
            <a:off x="3124200" y="5373688"/>
            <a:ext cx="512763" cy="274637"/>
            <a:chOff x="3055" y="3287"/>
            <a:chExt cx="323" cy="173"/>
          </a:xfrm>
        </p:grpSpPr>
        <p:sp>
          <p:nvSpPr>
            <p:cNvPr id="18576" name="Rectangle 99"/>
            <p:cNvSpPr>
              <a:spLocks noChangeArrowheads="1"/>
            </p:cNvSpPr>
            <p:nvPr/>
          </p:nvSpPr>
          <p:spPr bwMode="auto">
            <a:xfrm>
              <a:off x="3075" y="3311"/>
              <a:ext cx="283" cy="125"/>
            </a:xfrm>
            <a:prstGeom prst="rect">
              <a:avLst/>
            </a:prstGeom>
            <a:solidFill>
              <a:srgbClr val="FFFF00"/>
            </a:solidFill>
            <a:ln w="19050">
              <a:solidFill>
                <a:schemeClr val="tx1"/>
              </a:solidFill>
              <a:miter lim="800000"/>
              <a:headEnd/>
              <a:tailEnd/>
            </a:ln>
          </p:spPr>
          <p:txBody>
            <a:bodyPr wrap="none" anchor="ctr"/>
            <a:lstStyle/>
            <a:p>
              <a:endParaRPr lang="es-ES"/>
            </a:p>
          </p:txBody>
        </p:sp>
        <p:sp>
          <p:nvSpPr>
            <p:cNvPr id="18577" name="Text Box 100"/>
            <p:cNvSpPr txBox="1">
              <a:spLocks noChangeArrowheads="1"/>
            </p:cNvSpPr>
            <p:nvPr/>
          </p:nvSpPr>
          <p:spPr bwMode="auto">
            <a:xfrm>
              <a:off x="3055" y="3287"/>
              <a:ext cx="323" cy="173"/>
            </a:xfrm>
            <a:prstGeom prst="rect">
              <a:avLst/>
            </a:prstGeom>
            <a:noFill/>
            <a:ln w="22225">
              <a:noFill/>
              <a:miter lim="800000"/>
              <a:headEnd/>
              <a:tailEnd/>
            </a:ln>
          </p:spPr>
          <p:txBody>
            <a:bodyPr wrap="none">
              <a:spAutoFit/>
            </a:bodyPr>
            <a:lstStyle/>
            <a:p>
              <a:pPr algn="ctr" eaLnBrk="1" hangingPunct="1"/>
              <a:r>
                <a:rPr lang="es-ES_tradnl" sz="1200" b="1">
                  <a:solidFill>
                    <a:schemeClr val="tx1"/>
                  </a:solidFill>
                  <a:latin typeface="Bookman Old Style" pitchFamily="18" charset="0"/>
                </a:rPr>
                <a:t>ADP</a:t>
              </a:r>
              <a:endParaRPr lang="es-ES" sz="1200" b="1">
                <a:solidFill>
                  <a:schemeClr val="tx1"/>
                </a:solidFill>
                <a:latin typeface="Bookman Old Style" pitchFamily="18" charset="0"/>
              </a:endParaRPr>
            </a:p>
          </p:txBody>
        </p:sp>
      </p:grpSp>
      <p:grpSp>
        <p:nvGrpSpPr>
          <p:cNvPr id="18460" name="Group 101"/>
          <p:cNvGrpSpPr>
            <a:grpSpLocks/>
          </p:cNvGrpSpPr>
          <p:nvPr/>
        </p:nvGrpSpPr>
        <p:grpSpPr bwMode="auto">
          <a:xfrm>
            <a:off x="3121025" y="4295775"/>
            <a:ext cx="500063" cy="274638"/>
            <a:chOff x="2773" y="3335"/>
            <a:chExt cx="315" cy="173"/>
          </a:xfrm>
        </p:grpSpPr>
        <p:sp>
          <p:nvSpPr>
            <p:cNvPr id="18574" name="Rectangle 102"/>
            <p:cNvSpPr>
              <a:spLocks noChangeArrowheads="1"/>
            </p:cNvSpPr>
            <p:nvPr/>
          </p:nvSpPr>
          <p:spPr bwMode="auto">
            <a:xfrm>
              <a:off x="2796" y="3356"/>
              <a:ext cx="269" cy="130"/>
            </a:xfrm>
            <a:prstGeom prst="rect">
              <a:avLst/>
            </a:prstGeom>
            <a:solidFill>
              <a:srgbClr val="FF5050"/>
            </a:solidFill>
            <a:ln w="19050">
              <a:solidFill>
                <a:schemeClr val="tx1"/>
              </a:solidFill>
              <a:miter lim="800000"/>
              <a:headEnd/>
              <a:tailEnd/>
            </a:ln>
          </p:spPr>
          <p:txBody>
            <a:bodyPr wrap="none" anchor="ctr"/>
            <a:lstStyle/>
            <a:p>
              <a:endParaRPr lang="es-ES"/>
            </a:p>
          </p:txBody>
        </p:sp>
        <p:sp>
          <p:nvSpPr>
            <p:cNvPr id="18575" name="Text Box 103"/>
            <p:cNvSpPr txBox="1">
              <a:spLocks noChangeArrowheads="1"/>
            </p:cNvSpPr>
            <p:nvPr/>
          </p:nvSpPr>
          <p:spPr bwMode="auto">
            <a:xfrm>
              <a:off x="2773" y="3335"/>
              <a:ext cx="315" cy="173"/>
            </a:xfrm>
            <a:prstGeom prst="rect">
              <a:avLst/>
            </a:prstGeom>
            <a:noFill/>
            <a:ln w="22225">
              <a:noFill/>
              <a:miter lim="800000"/>
              <a:headEnd/>
              <a:tailEnd/>
            </a:ln>
          </p:spPr>
          <p:txBody>
            <a:bodyPr wrap="none">
              <a:spAutoFit/>
            </a:bodyPr>
            <a:lstStyle/>
            <a:p>
              <a:pPr algn="ctr" eaLnBrk="1" hangingPunct="1"/>
              <a:r>
                <a:rPr lang="es-ES_tradnl" sz="1200" b="1">
                  <a:solidFill>
                    <a:schemeClr val="tx1"/>
                  </a:solidFill>
                  <a:latin typeface="Bookman Old Style" pitchFamily="18" charset="0"/>
                </a:rPr>
                <a:t>ATP</a:t>
              </a:r>
              <a:endParaRPr lang="es-ES" sz="1200" b="1">
                <a:solidFill>
                  <a:schemeClr val="tx1"/>
                </a:solidFill>
                <a:latin typeface="Bookman Old Style" pitchFamily="18" charset="0"/>
              </a:endParaRPr>
            </a:p>
          </p:txBody>
        </p:sp>
      </p:grpSp>
      <p:sp>
        <p:nvSpPr>
          <p:cNvPr id="18461" name="Text Box 104"/>
          <p:cNvSpPr txBox="1">
            <a:spLocks noChangeArrowheads="1"/>
          </p:cNvSpPr>
          <p:nvPr/>
        </p:nvSpPr>
        <p:spPr bwMode="auto">
          <a:xfrm>
            <a:off x="3994150" y="4318000"/>
            <a:ext cx="850900" cy="822325"/>
          </a:xfrm>
          <a:prstGeom prst="rect">
            <a:avLst/>
          </a:prstGeom>
          <a:noFill/>
          <a:ln w="22225">
            <a:noFill/>
            <a:miter lim="800000"/>
            <a:headEnd/>
            <a:tailEnd/>
          </a:ln>
        </p:spPr>
        <p:txBody>
          <a:bodyPr wrap="none">
            <a:spAutoFit/>
          </a:bodyPr>
          <a:lstStyle/>
          <a:p>
            <a:pPr algn="ctr" eaLnBrk="1" hangingPunct="1"/>
            <a:r>
              <a:rPr lang="es-ES_tradnl" sz="1200" b="1">
                <a:solidFill>
                  <a:schemeClr val="tx1"/>
                </a:solidFill>
                <a:latin typeface="Times New Roman" pitchFamily="18" charset="0"/>
              </a:rPr>
              <a:t>CICLO</a:t>
            </a:r>
          </a:p>
          <a:p>
            <a:pPr algn="ctr" eaLnBrk="1" hangingPunct="1"/>
            <a:r>
              <a:rPr lang="es-ES_tradnl" sz="1200" b="1">
                <a:solidFill>
                  <a:schemeClr val="tx1"/>
                </a:solidFill>
                <a:latin typeface="Times New Roman" pitchFamily="18" charset="0"/>
              </a:rPr>
              <a:t>DEL</a:t>
            </a:r>
          </a:p>
          <a:p>
            <a:pPr algn="ctr" eaLnBrk="1" hangingPunct="1"/>
            <a:r>
              <a:rPr lang="es-ES_tradnl" sz="1200" b="1">
                <a:solidFill>
                  <a:schemeClr val="tx1"/>
                </a:solidFill>
                <a:latin typeface="Times New Roman" pitchFamily="18" charset="0"/>
              </a:rPr>
              <a:t>ACIDO</a:t>
            </a:r>
          </a:p>
          <a:p>
            <a:pPr algn="ctr" eaLnBrk="1" hangingPunct="1"/>
            <a:r>
              <a:rPr lang="es-ES_tradnl" sz="1200" b="1">
                <a:solidFill>
                  <a:schemeClr val="tx1"/>
                </a:solidFill>
                <a:latin typeface="Times New Roman" pitchFamily="18" charset="0"/>
              </a:rPr>
              <a:t>CITRICO</a:t>
            </a:r>
            <a:endParaRPr lang="es-ES" sz="1200" b="1">
              <a:solidFill>
                <a:schemeClr val="tx1"/>
              </a:solidFill>
              <a:latin typeface="Times New Roman" pitchFamily="18" charset="0"/>
            </a:endParaRPr>
          </a:p>
        </p:txBody>
      </p:sp>
      <p:sp>
        <p:nvSpPr>
          <p:cNvPr id="18462" name="Text Box 105"/>
          <p:cNvSpPr txBox="1">
            <a:spLocks noChangeArrowheads="1"/>
          </p:cNvSpPr>
          <p:nvPr/>
        </p:nvSpPr>
        <p:spPr bwMode="auto">
          <a:xfrm>
            <a:off x="7751763" y="5595938"/>
            <a:ext cx="1055687" cy="517525"/>
          </a:xfrm>
          <a:prstGeom prst="rect">
            <a:avLst/>
          </a:prstGeom>
          <a:noFill/>
          <a:ln w="22225">
            <a:noFill/>
            <a:miter lim="800000"/>
            <a:headEnd/>
            <a:tailEnd/>
          </a:ln>
        </p:spPr>
        <p:txBody>
          <a:bodyPr wrap="none">
            <a:spAutoFit/>
          </a:bodyPr>
          <a:lstStyle/>
          <a:p>
            <a:pPr algn="ctr" eaLnBrk="1" hangingPunct="1"/>
            <a:r>
              <a:rPr lang="es-ES_tradnl" sz="1400" b="1">
                <a:solidFill>
                  <a:schemeClr val="tx1"/>
                </a:solidFill>
                <a:latin typeface="Times New Roman" pitchFamily="18" charset="0"/>
              </a:rPr>
              <a:t>LUZ</a:t>
            </a:r>
          </a:p>
          <a:p>
            <a:pPr algn="ctr" eaLnBrk="1" hangingPunct="1"/>
            <a:r>
              <a:rPr lang="es-ES_tradnl" sz="1400" b="1">
                <a:solidFill>
                  <a:schemeClr val="tx1"/>
                </a:solidFill>
                <a:latin typeface="Times New Roman" pitchFamily="18" charset="0"/>
              </a:rPr>
              <a:t>TUBULAR</a:t>
            </a:r>
            <a:endParaRPr lang="es-ES" sz="1400" b="1">
              <a:solidFill>
                <a:schemeClr val="tx1"/>
              </a:solidFill>
              <a:latin typeface="Times New Roman" pitchFamily="18" charset="0"/>
            </a:endParaRPr>
          </a:p>
        </p:txBody>
      </p:sp>
      <p:sp>
        <p:nvSpPr>
          <p:cNvPr id="18463" name="Text Box 106"/>
          <p:cNvSpPr txBox="1">
            <a:spLocks noChangeArrowheads="1"/>
          </p:cNvSpPr>
          <p:nvPr/>
        </p:nvSpPr>
        <p:spPr bwMode="auto">
          <a:xfrm>
            <a:off x="179388" y="3298825"/>
            <a:ext cx="1679575" cy="517525"/>
          </a:xfrm>
          <a:prstGeom prst="rect">
            <a:avLst/>
          </a:prstGeom>
          <a:noFill/>
          <a:ln w="22225">
            <a:noFill/>
            <a:miter lim="800000"/>
            <a:headEnd/>
            <a:tailEnd/>
          </a:ln>
        </p:spPr>
        <p:txBody>
          <a:bodyPr wrap="none">
            <a:spAutoFit/>
          </a:bodyPr>
          <a:lstStyle/>
          <a:p>
            <a:pPr algn="ctr" eaLnBrk="1" hangingPunct="1"/>
            <a:r>
              <a:rPr lang="es-ES_tradnl" sz="1400" b="1">
                <a:solidFill>
                  <a:schemeClr val="tx1"/>
                </a:solidFill>
                <a:latin typeface="Times New Roman" pitchFamily="18" charset="0"/>
              </a:rPr>
              <a:t>ESPACIO</a:t>
            </a:r>
          </a:p>
          <a:p>
            <a:pPr algn="ctr" eaLnBrk="1" hangingPunct="1"/>
            <a:r>
              <a:rPr lang="es-ES_tradnl" sz="1400" b="1">
                <a:solidFill>
                  <a:schemeClr val="tx1"/>
                </a:solidFill>
                <a:latin typeface="Times New Roman" pitchFamily="18" charset="0"/>
              </a:rPr>
              <a:t>EXTRACELULAR</a:t>
            </a:r>
            <a:endParaRPr lang="es-ES" sz="1400" b="1">
              <a:solidFill>
                <a:schemeClr val="tx1"/>
              </a:solidFill>
              <a:latin typeface="Times New Roman" pitchFamily="18" charset="0"/>
            </a:endParaRPr>
          </a:p>
        </p:txBody>
      </p:sp>
      <p:sp>
        <p:nvSpPr>
          <p:cNvPr id="18464" name="Text Box 107"/>
          <p:cNvSpPr txBox="1">
            <a:spLocks noChangeArrowheads="1"/>
          </p:cNvSpPr>
          <p:nvPr/>
        </p:nvSpPr>
        <p:spPr bwMode="auto">
          <a:xfrm>
            <a:off x="1930400" y="860425"/>
            <a:ext cx="1619250" cy="304800"/>
          </a:xfrm>
          <a:prstGeom prst="rect">
            <a:avLst/>
          </a:prstGeom>
          <a:noFill/>
          <a:ln w="22225">
            <a:noFill/>
            <a:miter lim="800000"/>
            <a:headEnd/>
            <a:tailEnd/>
          </a:ln>
        </p:spPr>
        <p:txBody>
          <a:bodyPr wrap="none">
            <a:spAutoFit/>
          </a:bodyPr>
          <a:lstStyle/>
          <a:p>
            <a:pPr algn="ctr" eaLnBrk="1" hangingPunct="1"/>
            <a:r>
              <a:rPr lang="es-ES_tradnl" sz="1400" b="1">
                <a:solidFill>
                  <a:schemeClr val="tx1"/>
                </a:solidFill>
                <a:latin typeface="Bookman Old Style" pitchFamily="18" charset="0"/>
              </a:rPr>
              <a:t>ALDOSTERONA</a:t>
            </a:r>
            <a:endParaRPr lang="es-ES" sz="1400" b="1">
              <a:solidFill>
                <a:schemeClr val="tx1"/>
              </a:solidFill>
              <a:latin typeface="Bookman Old Style" pitchFamily="18" charset="0"/>
            </a:endParaRPr>
          </a:p>
        </p:txBody>
      </p:sp>
      <p:sp>
        <p:nvSpPr>
          <p:cNvPr id="18465" name="Line 108"/>
          <p:cNvSpPr>
            <a:spLocks noChangeShapeType="1"/>
          </p:cNvSpPr>
          <p:nvPr/>
        </p:nvSpPr>
        <p:spPr bwMode="auto">
          <a:xfrm flipH="1">
            <a:off x="2101850" y="1165225"/>
            <a:ext cx="457200" cy="304800"/>
          </a:xfrm>
          <a:prstGeom prst="line">
            <a:avLst/>
          </a:prstGeom>
          <a:noFill/>
          <a:ln w="31750">
            <a:solidFill>
              <a:schemeClr val="tx1"/>
            </a:solidFill>
            <a:round/>
            <a:headEnd/>
            <a:tailEnd/>
          </a:ln>
        </p:spPr>
        <p:txBody>
          <a:bodyPr wrap="none" anchor="ctr"/>
          <a:lstStyle/>
          <a:p>
            <a:endParaRPr lang="es-ES"/>
          </a:p>
        </p:txBody>
      </p:sp>
      <p:sp>
        <p:nvSpPr>
          <p:cNvPr id="18466" name="Text Box 109"/>
          <p:cNvSpPr txBox="1">
            <a:spLocks noChangeArrowheads="1"/>
          </p:cNvSpPr>
          <p:nvPr/>
        </p:nvSpPr>
        <p:spPr bwMode="auto">
          <a:xfrm>
            <a:off x="3500438" y="2384425"/>
            <a:ext cx="582612" cy="304800"/>
          </a:xfrm>
          <a:prstGeom prst="rect">
            <a:avLst/>
          </a:prstGeom>
          <a:noFill/>
          <a:ln w="22225">
            <a:noFill/>
            <a:miter lim="800000"/>
            <a:headEnd/>
            <a:tailEnd/>
          </a:ln>
        </p:spPr>
        <p:txBody>
          <a:bodyPr wrap="none">
            <a:spAutoFit/>
          </a:bodyPr>
          <a:lstStyle/>
          <a:p>
            <a:pPr algn="ctr" eaLnBrk="1" hangingPunct="1"/>
            <a:r>
              <a:rPr lang="es-ES_tradnl" sz="1400" b="1">
                <a:solidFill>
                  <a:schemeClr val="tx1"/>
                </a:solidFill>
                <a:latin typeface="Bookman Old Style" pitchFamily="18" charset="0"/>
              </a:rPr>
              <a:t>DNA</a:t>
            </a:r>
            <a:endParaRPr lang="es-ES" sz="1400" b="1">
              <a:solidFill>
                <a:schemeClr val="tx1"/>
              </a:solidFill>
              <a:latin typeface="Bookman Old Style" pitchFamily="18" charset="0"/>
            </a:endParaRPr>
          </a:p>
        </p:txBody>
      </p:sp>
      <p:sp>
        <p:nvSpPr>
          <p:cNvPr id="18467" name="Line 110"/>
          <p:cNvSpPr>
            <a:spLocks noChangeShapeType="1"/>
          </p:cNvSpPr>
          <p:nvPr/>
        </p:nvSpPr>
        <p:spPr bwMode="auto">
          <a:xfrm>
            <a:off x="4175125" y="2752725"/>
            <a:ext cx="228600" cy="304800"/>
          </a:xfrm>
          <a:prstGeom prst="line">
            <a:avLst/>
          </a:prstGeom>
          <a:noFill/>
          <a:ln w="28575">
            <a:solidFill>
              <a:schemeClr val="tx1"/>
            </a:solidFill>
            <a:round/>
            <a:headEnd/>
            <a:tailEnd type="stealth" w="med" len="med"/>
          </a:ln>
        </p:spPr>
        <p:txBody>
          <a:bodyPr wrap="none" anchor="ctr"/>
          <a:lstStyle/>
          <a:p>
            <a:endParaRPr lang="es-ES"/>
          </a:p>
        </p:txBody>
      </p:sp>
      <p:sp>
        <p:nvSpPr>
          <p:cNvPr id="18468" name="Line 111"/>
          <p:cNvSpPr>
            <a:spLocks noChangeShapeType="1"/>
          </p:cNvSpPr>
          <p:nvPr/>
        </p:nvSpPr>
        <p:spPr bwMode="auto">
          <a:xfrm>
            <a:off x="4387850" y="2384425"/>
            <a:ext cx="457200" cy="152400"/>
          </a:xfrm>
          <a:prstGeom prst="line">
            <a:avLst/>
          </a:prstGeom>
          <a:noFill/>
          <a:ln w="28575">
            <a:solidFill>
              <a:schemeClr val="tx1"/>
            </a:solidFill>
            <a:round/>
            <a:headEnd/>
            <a:tailEnd type="stealth" w="med" len="med"/>
          </a:ln>
        </p:spPr>
        <p:txBody>
          <a:bodyPr wrap="none" anchor="ctr"/>
          <a:lstStyle/>
          <a:p>
            <a:endParaRPr lang="es-ES"/>
          </a:p>
        </p:txBody>
      </p:sp>
      <p:sp>
        <p:nvSpPr>
          <p:cNvPr id="18469" name="Text Box 112"/>
          <p:cNvSpPr txBox="1">
            <a:spLocks noChangeArrowheads="1"/>
          </p:cNvSpPr>
          <p:nvPr/>
        </p:nvSpPr>
        <p:spPr bwMode="auto">
          <a:xfrm>
            <a:off x="3557588" y="2947988"/>
            <a:ext cx="677862" cy="274637"/>
          </a:xfrm>
          <a:prstGeom prst="rect">
            <a:avLst/>
          </a:prstGeom>
          <a:noFill/>
          <a:ln w="22225">
            <a:noFill/>
            <a:miter lim="800000"/>
            <a:headEnd/>
            <a:tailEnd/>
          </a:ln>
        </p:spPr>
        <p:txBody>
          <a:bodyPr wrap="none">
            <a:spAutoFit/>
          </a:bodyPr>
          <a:lstStyle/>
          <a:p>
            <a:pPr algn="ctr" eaLnBrk="1" hangingPunct="1"/>
            <a:r>
              <a:rPr lang="es-ES_tradnl" sz="1200" b="1">
                <a:solidFill>
                  <a:schemeClr val="tx1"/>
                </a:solidFill>
                <a:latin typeface="Bookman Old Style" pitchFamily="18" charset="0"/>
              </a:rPr>
              <a:t>mRNA</a:t>
            </a:r>
            <a:endParaRPr lang="es-ES" sz="1200" b="1">
              <a:solidFill>
                <a:schemeClr val="tx1"/>
              </a:solidFill>
              <a:latin typeface="Bookman Old Style" pitchFamily="18" charset="0"/>
            </a:endParaRPr>
          </a:p>
        </p:txBody>
      </p:sp>
      <p:sp>
        <p:nvSpPr>
          <p:cNvPr id="18470" name="Text Box 113"/>
          <p:cNvSpPr txBox="1">
            <a:spLocks noChangeArrowheads="1"/>
          </p:cNvSpPr>
          <p:nvPr/>
        </p:nvSpPr>
        <p:spPr bwMode="auto">
          <a:xfrm>
            <a:off x="4319588" y="2536825"/>
            <a:ext cx="677862" cy="274638"/>
          </a:xfrm>
          <a:prstGeom prst="rect">
            <a:avLst/>
          </a:prstGeom>
          <a:noFill/>
          <a:ln w="22225">
            <a:noFill/>
            <a:miter lim="800000"/>
            <a:headEnd/>
            <a:tailEnd/>
          </a:ln>
        </p:spPr>
        <p:txBody>
          <a:bodyPr wrap="none">
            <a:spAutoFit/>
          </a:bodyPr>
          <a:lstStyle/>
          <a:p>
            <a:pPr algn="ctr" eaLnBrk="1" hangingPunct="1"/>
            <a:r>
              <a:rPr lang="es-ES_tradnl" sz="1200" b="1">
                <a:solidFill>
                  <a:schemeClr val="tx1"/>
                </a:solidFill>
                <a:latin typeface="Bookman Old Style" pitchFamily="18" charset="0"/>
              </a:rPr>
              <a:t>mRNA</a:t>
            </a:r>
            <a:endParaRPr lang="es-ES" sz="1200" b="1">
              <a:solidFill>
                <a:schemeClr val="tx1"/>
              </a:solidFill>
              <a:latin typeface="Bookman Old Style" pitchFamily="18" charset="0"/>
            </a:endParaRPr>
          </a:p>
        </p:txBody>
      </p:sp>
      <p:sp>
        <p:nvSpPr>
          <p:cNvPr id="18471" name="Text Box 114"/>
          <p:cNvSpPr txBox="1">
            <a:spLocks noChangeArrowheads="1"/>
          </p:cNvSpPr>
          <p:nvPr/>
        </p:nvSpPr>
        <p:spPr bwMode="auto">
          <a:xfrm>
            <a:off x="5048250" y="1317625"/>
            <a:ext cx="979488" cy="942975"/>
          </a:xfrm>
          <a:prstGeom prst="rect">
            <a:avLst/>
          </a:prstGeom>
          <a:noFill/>
          <a:ln w="22225">
            <a:noFill/>
            <a:miter lim="800000"/>
            <a:headEnd/>
            <a:tailEnd/>
          </a:ln>
        </p:spPr>
        <p:txBody>
          <a:bodyPr wrap="none">
            <a:spAutoFit/>
          </a:bodyPr>
          <a:lstStyle/>
          <a:p>
            <a:pPr algn="ctr" eaLnBrk="1" hangingPunct="1"/>
            <a:r>
              <a:rPr lang="es-ES_tradnl" sz="1400" b="1">
                <a:solidFill>
                  <a:schemeClr val="tx1"/>
                </a:solidFill>
                <a:latin typeface="Times New Roman" pitchFamily="18" charset="0"/>
              </a:rPr>
              <a:t>Síntesis de</a:t>
            </a:r>
          </a:p>
          <a:p>
            <a:pPr algn="ctr" eaLnBrk="1" hangingPunct="1"/>
            <a:r>
              <a:rPr lang="es-ES_tradnl" sz="1400" b="1">
                <a:solidFill>
                  <a:schemeClr val="tx1"/>
                </a:solidFill>
                <a:latin typeface="Times New Roman" pitchFamily="18" charset="0"/>
              </a:rPr>
              <a:t>proteínas</a:t>
            </a:r>
          </a:p>
          <a:p>
            <a:pPr algn="ctr" eaLnBrk="1" hangingPunct="1"/>
            <a:r>
              <a:rPr lang="es-ES_tradnl" sz="1400" b="1">
                <a:solidFill>
                  <a:schemeClr val="tx1"/>
                </a:solidFill>
                <a:latin typeface="Times New Roman" pitchFamily="18" charset="0"/>
              </a:rPr>
              <a:t>del canal</a:t>
            </a:r>
          </a:p>
          <a:p>
            <a:pPr algn="ctr" eaLnBrk="1" hangingPunct="1"/>
            <a:r>
              <a:rPr lang="es-ES_tradnl" sz="1400" b="1">
                <a:solidFill>
                  <a:schemeClr val="tx1"/>
                </a:solidFill>
                <a:latin typeface="Times New Roman" pitchFamily="18" charset="0"/>
              </a:rPr>
              <a:t>de sodio</a:t>
            </a:r>
            <a:endParaRPr lang="es-ES" sz="1400" b="1">
              <a:solidFill>
                <a:schemeClr val="tx1"/>
              </a:solidFill>
              <a:latin typeface="Times New Roman" pitchFamily="18" charset="0"/>
            </a:endParaRPr>
          </a:p>
        </p:txBody>
      </p:sp>
      <p:sp>
        <p:nvSpPr>
          <p:cNvPr id="18472" name="Text Box 115"/>
          <p:cNvSpPr txBox="1">
            <a:spLocks noChangeArrowheads="1"/>
          </p:cNvSpPr>
          <p:nvPr/>
        </p:nvSpPr>
        <p:spPr bwMode="auto">
          <a:xfrm>
            <a:off x="5302250" y="3384550"/>
            <a:ext cx="1117600" cy="942975"/>
          </a:xfrm>
          <a:prstGeom prst="rect">
            <a:avLst/>
          </a:prstGeom>
          <a:noFill/>
          <a:ln w="22225">
            <a:noFill/>
            <a:miter lim="800000"/>
            <a:headEnd/>
            <a:tailEnd/>
          </a:ln>
        </p:spPr>
        <p:txBody>
          <a:bodyPr wrap="none">
            <a:spAutoFit/>
          </a:bodyPr>
          <a:lstStyle/>
          <a:p>
            <a:pPr algn="ctr" eaLnBrk="1" hangingPunct="1"/>
            <a:r>
              <a:rPr lang="es-ES_tradnl" sz="1400" b="1">
                <a:solidFill>
                  <a:schemeClr val="tx1"/>
                </a:solidFill>
                <a:latin typeface="Times New Roman" pitchFamily="18" charset="0"/>
              </a:rPr>
              <a:t>Síntesis de</a:t>
            </a:r>
          </a:p>
          <a:p>
            <a:pPr algn="ctr" eaLnBrk="1" hangingPunct="1"/>
            <a:r>
              <a:rPr lang="es-ES_tradnl" sz="1400" b="1">
                <a:solidFill>
                  <a:schemeClr val="tx1"/>
                </a:solidFill>
                <a:latin typeface="Times New Roman" pitchFamily="18" charset="0"/>
              </a:rPr>
              <a:t>enzimas del</a:t>
            </a:r>
          </a:p>
          <a:p>
            <a:pPr algn="ctr" eaLnBrk="1" hangingPunct="1"/>
            <a:r>
              <a:rPr lang="es-ES_tradnl" sz="1400" b="1">
                <a:solidFill>
                  <a:schemeClr val="tx1"/>
                </a:solidFill>
                <a:latin typeface="Times New Roman" pitchFamily="18" charset="0"/>
              </a:rPr>
              <a:t>ciclo del</a:t>
            </a:r>
          </a:p>
          <a:p>
            <a:pPr algn="ctr" eaLnBrk="1" hangingPunct="1"/>
            <a:r>
              <a:rPr lang="es-ES_tradnl" sz="1400" b="1">
                <a:solidFill>
                  <a:schemeClr val="tx1"/>
                </a:solidFill>
                <a:latin typeface="Times New Roman" pitchFamily="18" charset="0"/>
              </a:rPr>
              <a:t>ácido cítrico</a:t>
            </a:r>
            <a:endParaRPr lang="es-ES" sz="1400" b="1">
              <a:solidFill>
                <a:schemeClr val="tx1"/>
              </a:solidFill>
              <a:latin typeface="Times New Roman" pitchFamily="18" charset="0"/>
            </a:endParaRPr>
          </a:p>
        </p:txBody>
      </p:sp>
      <p:sp>
        <p:nvSpPr>
          <p:cNvPr id="18473" name="Text Box 116"/>
          <p:cNvSpPr txBox="1">
            <a:spLocks noChangeArrowheads="1"/>
          </p:cNvSpPr>
          <p:nvPr/>
        </p:nvSpPr>
        <p:spPr bwMode="auto">
          <a:xfrm>
            <a:off x="7381875" y="2965450"/>
            <a:ext cx="860425" cy="517525"/>
          </a:xfrm>
          <a:prstGeom prst="rect">
            <a:avLst/>
          </a:prstGeom>
          <a:noFill/>
          <a:ln w="22225">
            <a:noFill/>
            <a:miter lim="800000"/>
            <a:headEnd/>
            <a:tailEnd/>
          </a:ln>
        </p:spPr>
        <p:txBody>
          <a:bodyPr wrap="none">
            <a:spAutoFit/>
          </a:bodyPr>
          <a:lstStyle/>
          <a:p>
            <a:pPr algn="ctr" eaLnBrk="1" hangingPunct="1"/>
            <a:r>
              <a:rPr lang="es-ES_tradnl" sz="1400" b="1">
                <a:solidFill>
                  <a:schemeClr val="tx1"/>
                </a:solidFill>
                <a:latin typeface="Times New Roman" pitchFamily="18" charset="0"/>
              </a:rPr>
              <a:t>Canal de</a:t>
            </a:r>
          </a:p>
          <a:p>
            <a:pPr algn="ctr" eaLnBrk="1" hangingPunct="1"/>
            <a:r>
              <a:rPr lang="es-ES_tradnl" sz="1400" b="1">
                <a:solidFill>
                  <a:schemeClr val="tx1"/>
                </a:solidFill>
                <a:latin typeface="Times New Roman" pitchFamily="18" charset="0"/>
              </a:rPr>
              <a:t>sodio</a:t>
            </a:r>
            <a:endParaRPr lang="es-ES" sz="1400" b="1">
              <a:solidFill>
                <a:schemeClr val="tx1"/>
              </a:solidFill>
              <a:latin typeface="Times New Roman" pitchFamily="18" charset="0"/>
            </a:endParaRPr>
          </a:p>
        </p:txBody>
      </p:sp>
      <p:sp>
        <p:nvSpPr>
          <p:cNvPr id="18474" name="Text Box 117"/>
          <p:cNvSpPr txBox="1">
            <a:spLocks noChangeArrowheads="1"/>
          </p:cNvSpPr>
          <p:nvPr/>
        </p:nvSpPr>
        <p:spPr bwMode="auto">
          <a:xfrm>
            <a:off x="2189163" y="3233738"/>
            <a:ext cx="1055687" cy="730250"/>
          </a:xfrm>
          <a:prstGeom prst="rect">
            <a:avLst/>
          </a:prstGeom>
          <a:noFill/>
          <a:ln w="22225">
            <a:noFill/>
            <a:miter lim="800000"/>
            <a:headEnd/>
            <a:tailEnd/>
          </a:ln>
        </p:spPr>
        <p:txBody>
          <a:bodyPr wrap="none">
            <a:spAutoFit/>
          </a:bodyPr>
          <a:lstStyle/>
          <a:p>
            <a:pPr algn="ctr" eaLnBrk="1" hangingPunct="1"/>
            <a:r>
              <a:rPr lang="es-ES_tradnl" sz="1400" b="1">
                <a:solidFill>
                  <a:schemeClr val="tx1"/>
                </a:solidFill>
                <a:latin typeface="Times New Roman" pitchFamily="18" charset="0"/>
              </a:rPr>
              <a:t>CELULA</a:t>
            </a:r>
          </a:p>
          <a:p>
            <a:pPr algn="ctr" eaLnBrk="1" hangingPunct="1"/>
            <a:r>
              <a:rPr lang="es-ES_tradnl" sz="1400" b="1">
                <a:solidFill>
                  <a:schemeClr val="tx1"/>
                </a:solidFill>
                <a:latin typeface="Times New Roman" pitchFamily="18" charset="0"/>
              </a:rPr>
              <a:t>TUBULAR</a:t>
            </a:r>
          </a:p>
          <a:p>
            <a:pPr algn="ctr" eaLnBrk="1" hangingPunct="1"/>
            <a:r>
              <a:rPr lang="es-ES_tradnl" sz="1400" b="1">
                <a:solidFill>
                  <a:schemeClr val="tx1"/>
                </a:solidFill>
                <a:latin typeface="Times New Roman" pitchFamily="18" charset="0"/>
              </a:rPr>
              <a:t>RENAL</a:t>
            </a:r>
            <a:endParaRPr lang="es-ES" sz="1400" b="1">
              <a:solidFill>
                <a:schemeClr val="tx1"/>
              </a:solidFill>
              <a:latin typeface="Times New Roman" pitchFamily="18" charset="0"/>
            </a:endParaRPr>
          </a:p>
        </p:txBody>
      </p:sp>
      <p:sp>
        <p:nvSpPr>
          <p:cNvPr id="18475" name="Line 118"/>
          <p:cNvSpPr>
            <a:spLocks noChangeShapeType="1"/>
          </p:cNvSpPr>
          <p:nvPr/>
        </p:nvSpPr>
        <p:spPr bwMode="auto">
          <a:xfrm flipH="1">
            <a:off x="7740650" y="3527425"/>
            <a:ext cx="457200" cy="0"/>
          </a:xfrm>
          <a:prstGeom prst="line">
            <a:avLst/>
          </a:prstGeom>
          <a:noFill/>
          <a:ln w="28575">
            <a:solidFill>
              <a:schemeClr val="tx1"/>
            </a:solidFill>
            <a:round/>
            <a:headEnd/>
            <a:tailEnd type="stealth" w="med" len="med"/>
          </a:ln>
        </p:spPr>
        <p:txBody>
          <a:bodyPr wrap="none" anchor="ctr"/>
          <a:lstStyle/>
          <a:p>
            <a:endParaRPr lang="es-ES"/>
          </a:p>
        </p:txBody>
      </p:sp>
      <p:sp>
        <p:nvSpPr>
          <p:cNvPr id="18476" name="Line 119"/>
          <p:cNvSpPr>
            <a:spLocks noChangeShapeType="1"/>
          </p:cNvSpPr>
          <p:nvPr/>
        </p:nvSpPr>
        <p:spPr bwMode="auto">
          <a:xfrm flipH="1">
            <a:off x="6978650" y="3575050"/>
            <a:ext cx="228600" cy="533400"/>
          </a:xfrm>
          <a:prstGeom prst="line">
            <a:avLst/>
          </a:prstGeom>
          <a:noFill/>
          <a:ln w="28575">
            <a:solidFill>
              <a:schemeClr val="tx1"/>
            </a:solidFill>
            <a:round/>
            <a:headEnd/>
            <a:tailEnd type="stealth" w="med" len="med"/>
          </a:ln>
        </p:spPr>
        <p:txBody>
          <a:bodyPr wrap="none" anchor="ctr"/>
          <a:lstStyle/>
          <a:p>
            <a:endParaRPr lang="es-ES"/>
          </a:p>
        </p:txBody>
      </p:sp>
      <p:sp>
        <p:nvSpPr>
          <p:cNvPr id="18477" name="Line 120"/>
          <p:cNvSpPr>
            <a:spLocks noChangeShapeType="1"/>
          </p:cNvSpPr>
          <p:nvPr/>
        </p:nvSpPr>
        <p:spPr bwMode="auto">
          <a:xfrm flipH="1">
            <a:off x="6505575" y="4502150"/>
            <a:ext cx="304800" cy="609600"/>
          </a:xfrm>
          <a:prstGeom prst="line">
            <a:avLst/>
          </a:prstGeom>
          <a:noFill/>
          <a:ln w="28575">
            <a:solidFill>
              <a:schemeClr val="tx1"/>
            </a:solidFill>
            <a:round/>
            <a:headEnd/>
            <a:tailEnd type="stealth" w="med" len="med"/>
          </a:ln>
        </p:spPr>
        <p:txBody>
          <a:bodyPr wrap="none" anchor="ctr"/>
          <a:lstStyle/>
          <a:p>
            <a:endParaRPr lang="es-ES"/>
          </a:p>
        </p:txBody>
      </p:sp>
      <p:sp>
        <p:nvSpPr>
          <p:cNvPr id="18478" name="Line 121"/>
          <p:cNvSpPr>
            <a:spLocks noChangeShapeType="1"/>
          </p:cNvSpPr>
          <p:nvPr/>
        </p:nvSpPr>
        <p:spPr bwMode="auto">
          <a:xfrm flipH="1">
            <a:off x="5562600" y="5464175"/>
            <a:ext cx="685800" cy="457200"/>
          </a:xfrm>
          <a:prstGeom prst="line">
            <a:avLst/>
          </a:prstGeom>
          <a:noFill/>
          <a:ln w="28575">
            <a:solidFill>
              <a:schemeClr val="tx1"/>
            </a:solidFill>
            <a:round/>
            <a:headEnd/>
            <a:tailEnd type="stealth" w="med" len="med"/>
          </a:ln>
        </p:spPr>
        <p:txBody>
          <a:bodyPr wrap="none" anchor="ctr"/>
          <a:lstStyle/>
          <a:p>
            <a:endParaRPr lang="es-ES"/>
          </a:p>
        </p:txBody>
      </p:sp>
      <p:sp>
        <p:nvSpPr>
          <p:cNvPr id="18479" name="Line 122"/>
          <p:cNvSpPr>
            <a:spLocks noChangeShapeType="1"/>
          </p:cNvSpPr>
          <p:nvPr/>
        </p:nvSpPr>
        <p:spPr bwMode="auto">
          <a:xfrm flipH="1">
            <a:off x="4311650" y="6042025"/>
            <a:ext cx="762000" cy="0"/>
          </a:xfrm>
          <a:prstGeom prst="line">
            <a:avLst/>
          </a:prstGeom>
          <a:noFill/>
          <a:ln w="28575">
            <a:solidFill>
              <a:schemeClr val="tx1"/>
            </a:solidFill>
            <a:round/>
            <a:headEnd/>
            <a:tailEnd type="stealth" w="med" len="med"/>
          </a:ln>
        </p:spPr>
        <p:txBody>
          <a:bodyPr wrap="none" anchor="ctr"/>
          <a:lstStyle/>
          <a:p>
            <a:endParaRPr lang="es-ES"/>
          </a:p>
        </p:txBody>
      </p:sp>
      <p:sp>
        <p:nvSpPr>
          <p:cNvPr id="18480" name="Line 123"/>
          <p:cNvSpPr>
            <a:spLocks noChangeShapeType="1"/>
          </p:cNvSpPr>
          <p:nvPr/>
        </p:nvSpPr>
        <p:spPr bwMode="auto">
          <a:xfrm flipH="1" flipV="1">
            <a:off x="2635250" y="5432425"/>
            <a:ext cx="1219200" cy="609600"/>
          </a:xfrm>
          <a:prstGeom prst="line">
            <a:avLst/>
          </a:prstGeom>
          <a:noFill/>
          <a:ln w="28575">
            <a:solidFill>
              <a:schemeClr val="tx1"/>
            </a:solidFill>
            <a:round/>
            <a:headEnd/>
            <a:tailEnd type="stealth" w="med" len="med"/>
          </a:ln>
        </p:spPr>
        <p:txBody>
          <a:bodyPr wrap="none" anchor="ctr"/>
          <a:lstStyle/>
          <a:p>
            <a:endParaRPr lang="es-ES"/>
          </a:p>
        </p:txBody>
      </p:sp>
      <p:sp>
        <p:nvSpPr>
          <p:cNvPr id="18481" name="Line 124"/>
          <p:cNvSpPr>
            <a:spLocks noChangeShapeType="1"/>
          </p:cNvSpPr>
          <p:nvPr/>
        </p:nvSpPr>
        <p:spPr bwMode="auto">
          <a:xfrm flipH="1">
            <a:off x="1720850" y="5508625"/>
            <a:ext cx="304800" cy="228600"/>
          </a:xfrm>
          <a:prstGeom prst="line">
            <a:avLst/>
          </a:prstGeom>
          <a:noFill/>
          <a:ln w="28575">
            <a:solidFill>
              <a:schemeClr val="tx1"/>
            </a:solidFill>
            <a:round/>
            <a:headEnd/>
            <a:tailEnd type="stealth" w="med" len="med"/>
          </a:ln>
        </p:spPr>
        <p:txBody>
          <a:bodyPr wrap="none" anchor="ctr"/>
          <a:lstStyle/>
          <a:p>
            <a:endParaRPr lang="es-ES"/>
          </a:p>
        </p:txBody>
      </p:sp>
      <p:sp>
        <p:nvSpPr>
          <p:cNvPr id="18482" name="Line 125"/>
          <p:cNvSpPr>
            <a:spLocks noChangeShapeType="1"/>
          </p:cNvSpPr>
          <p:nvPr/>
        </p:nvSpPr>
        <p:spPr bwMode="auto">
          <a:xfrm flipH="1">
            <a:off x="1035050" y="5965825"/>
            <a:ext cx="381000" cy="381000"/>
          </a:xfrm>
          <a:prstGeom prst="line">
            <a:avLst/>
          </a:prstGeom>
          <a:noFill/>
          <a:ln w="28575">
            <a:solidFill>
              <a:schemeClr val="tx1"/>
            </a:solidFill>
            <a:round/>
            <a:headEnd/>
            <a:tailEnd type="stealth" w="med" len="med"/>
          </a:ln>
        </p:spPr>
        <p:txBody>
          <a:bodyPr wrap="none" anchor="ctr"/>
          <a:lstStyle/>
          <a:p>
            <a:endParaRPr lang="es-ES"/>
          </a:p>
        </p:txBody>
      </p:sp>
      <p:sp>
        <p:nvSpPr>
          <p:cNvPr id="18483" name="Line 126"/>
          <p:cNvSpPr>
            <a:spLocks noChangeShapeType="1"/>
          </p:cNvSpPr>
          <p:nvPr/>
        </p:nvSpPr>
        <p:spPr bwMode="auto">
          <a:xfrm>
            <a:off x="6597650" y="3146425"/>
            <a:ext cx="609600" cy="228600"/>
          </a:xfrm>
          <a:prstGeom prst="line">
            <a:avLst/>
          </a:prstGeom>
          <a:noFill/>
          <a:ln w="28575">
            <a:solidFill>
              <a:schemeClr val="tx1"/>
            </a:solidFill>
            <a:round/>
            <a:headEnd/>
            <a:tailEnd type="triangle" w="med" len="med"/>
          </a:ln>
        </p:spPr>
        <p:txBody>
          <a:bodyPr wrap="none" anchor="ctr"/>
          <a:lstStyle/>
          <a:p>
            <a:endParaRPr lang="es-ES"/>
          </a:p>
        </p:txBody>
      </p:sp>
      <p:sp>
        <p:nvSpPr>
          <p:cNvPr id="18484" name="Oval 127"/>
          <p:cNvSpPr>
            <a:spLocks noChangeArrowheads="1"/>
          </p:cNvSpPr>
          <p:nvPr/>
        </p:nvSpPr>
        <p:spPr bwMode="auto">
          <a:xfrm>
            <a:off x="1833563" y="4478338"/>
            <a:ext cx="808037" cy="808037"/>
          </a:xfrm>
          <a:prstGeom prst="ellipse">
            <a:avLst/>
          </a:prstGeom>
          <a:solidFill>
            <a:srgbClr val="66FF99"/>
          </a:solidFill>
          <a:ln w="22225">
            <a:solidFill>
              <a:schemeClr val="tx1"/>
            </a:solidFill>
            <a:round/>
            <a:headEnd/>
            <a:tailEnd/>
          </a:ln>
        </p:spPr>
        <p:txBody>
          <a:bodyPr wrap="none" anchor="ctr"/>
          <a:lstStyle/>
          <a:p>
            <a:endParaRPr lang="es-ES"/>
          </a:p>
        </p:txBody>
      </p:sp>
      <p:sp>
        <p:nvSpPr>
          <p:cNvPr id="18485" name="Text Box 128"/>
          <p:cNvSpPr txBox="1">
            <a:spLocks noChangeArrowheads="1"/>
          </p:cNvSpPr>
          <p:nvPr/>
        </p:nvSpPr>
        <p:spPr bwMode="auto">
          <a:xfrm>
            <a:off x="1816100" y="4581525"/>
            <a:ext cx="801688" cy="517525"/>
          </a:xfrm>
          <a:prstGeom prst="rect">
            <a:avLst/>
          </a:prstGeom>
          <a:noFill/>
          <a:ln w="22225">
            <a:noFill/>
            <a:miter lim="800000"/>
            <a:headEnd/>
            <a:tailEnd/>
          </a:ln>
        </p:spPr>
        <p:txBody>
          <a:bodyPr wrap="none">
            <a:spAutoFit/>
          </a:bodyPr>
          <a:lstStyle/>
          <a:p>
            <a:pPr algn="ctr" eaLnBrk="1" hangingPunct="1"/>
            <a:r>
              <a:rPr lang="es-ES_tradnl" sz="1400" b="1">
                <a:solidFill>
                  <a:schemeClr val="tx1"/>
                </a:solidFill>
                <a:latin typeface="Times New Roman" pitchFamily="18" charset="0"/>
              </a:rPr>
              <a:t>Bomba</a:t>
            </a:r>
          </a:p>
          <a:p>
            <a:pPr algn="ctr" eaLnBrk="1" hangingPunct="1"/>
            <a:r>
              <a:rPr lang="es-ES_tradnl" sz="1400" b="1">
                <a:solidFill>
                  <a:schemeClr val="tx1"/>
                </a:solidFill>
                <a:latin typeface="Times New Roman" pitchFamily="18" charset="0"/>
              </a:rPr>
              <a:t>de sodio</a:t>
            </a:r>
            <a:endParaRPr lang="es-ES" sz="1400" b="1">
              <a:solidFill>
                <a:schemeClr val="tx1"/>
              </a:solidFill>
              <a:latin typeface="Times New Roman" pitchFamily="18" charset="0"/>
            </a:endParaRPr>
          </a:p>
        </p:txBody>
      </p:sp>
      <p:grpSp>
        <p:nvGrpSpPr>
          <p:cNvPr id="18486" name="Group 129"/>
          <p:cNvGrpSpPr>
            <a:grpSpLocks/>
          </p:cNvGrpSpPr>
          <p:nvPr/>
        </p:nvGrpSpPr>
        <p:grpSpPr bwMode="auto">
          <a:xfrm rot="-1917537">
            <a:off x="2028825" y="5132388"/>
            <a:ext cx="682625" cy="376237"/>
            <a:chOff x="1586" y="2524"/>
            <a:chExt cx="480" cy="264"/>
          </a:xfrm>
        </p:grpSpPr>
        <p:sp>
          <p:nvSpPr>
            <p:cNvPr id="18570" name="AutoShape 130"/>
            <p:cNvSpPr>
              <a:spLocks noChangeArrowheads="1"/>
            </p:cNvSpPr>
            <p:nvPr/>
          </p:nvSpPr>
          <p:spPr bwMode="auto">
            <a:xfrm>
              <a:off x="1642" y="2738"/>
              <a:ext cx="368" cy="50"/>
            </a:xfrm>
            <a:prstGeom prst="flowChartAlternateProcess">
              <a:avLst/>
            </a:prstGeom>
            <a:solidFill>
              <a:srgbClr val="0000FF"/>
            </a:solidFill>
            <a:ln w="19050">
              <a:solidFill>
                <a:schemeClr val="tx1"/>
              </a:solidFill>
              <a:miter lim="800000"/>
              <a:headEnd/>
              <a:tailEnd/>
            </a:ln>
          </p:spPr>
          <p:txBody>
            <a:bodyPr wrap="none" anchor="ctr"/>
            <a:lstStyle/>
            <a:p>
              <a:endParaRPr lang="es-ES"/>
            </a:p>
          </p:txBody>
        </p:sp>
        <p:sp>
          <p:nvSpPr>
            <p:cNvPr id="18571" name="AutoShape 131"/>
            <p:cNvSpPr>
              <a:spLocks noChangeArrowheads="1"/>
            </p:cNvSpPr>
            <p:nvPr/>
          </p:nvSpPr>
          <p:spPr bwMode="auto">
            <a:xfrm>
              <a:off x="1586" y="2576"/>
              <a:ext cx="480" cy="84"/>
            </a:xfrm>
            <a:prstGeom prst="roundRect">
              <a:avLst>
                <a:gd name="adj" fmla="val 16667"/>
              </a:avLst>
            </a:prstGeom>
            <a:solidFill>
              <a:srgbClr val="0000FF"/>
            </a:solidFill>
            <a:ln w="19050">
              <a:solidFill>
                <a:schemeClr val="tx1"/>
              </a:solidFill>
              <a:round/>
              <a:headEnd/>
              <a:tailEnd/>
            </a:ln>
          </p:spPr>
          <p:txBody>
            <a:bodyPr wrap="none" anchor="ctr"/>
            <a:lstStyle/>
            <a:p>
              <a:endParaRPr lang="es-ES"/>
            </a:p>
          </p:txBody>
        </p:sp>
        <p:sp>
          <p:nvSpPr>
            <p:cNvPr id="18572" name="AutoShape 132"/>
            <p:cNvSpPr>
              <a:spLocks noChangeArrowheads="1"/>
            </p:cNvSpPr>
            <p:nvPr/>
          </p:nvSpPr>
          <p:spPr bwMode="auto">
            <a:xfrm>
              <a:off x="1586" y="2660"/>
              <a:ext cx="480" cy="84"/>
            </a:xfrm>
            <a:prstGeom prst="roundRect">
              <a:avLst>
                <a:gd name="adj" fmla="val 16667"/>
              </a:avLst>
            </a:prstGeom>
            <a:solidFill>
              <a:srgbClr val="0000FF"/>
            </a:solidFill>
            <a:ln w="19050">
              <a:solidFill>
                <a:schemeClr val="tx1"/>
              </a:solidFill>
              <a:round/>
              <a:headEnd/>
              <a:tailEnd/>
            </a:ln>
          </p:spPr>
          <p:txBody>
            <a:bodyPr wrap="none" anchor="ctr"/>
            <a:lstStyle/>
            <a:p>
              <a:endParaRPr lang="es-ES"/>
            </a:p>
          </p:txBody>
        </p:sp>
        <p:sp>
          <p:nvSpPr>
            <p:cNvPr id="18573" name="AutoShape 133"/>
            <p:cNvSpPr>
              <a:spLocks noChangeArrowheads="1"/>
            </p:cNvSpPr>
            <p:nvPr/>
          </p:nvSpPr>
          <p:spPr bwMode="auto">
            <a:xfrm>
              <a:off x="1642" y="2524"/>
              <a:ext cx="368" cy="50"/>
            </a:xfrm>
            <a:prstGeom prst="flowChartAlternateProcess">
              <a:avLst/>
            </a:prstGeom>
            <a:solidFill>
              <a:srgbClr val="0000FF"/>
            </a:solidFill>
            <a:ln w="19050">
              <a:solidFill>
                <a:schemeClr val="tx1"/>
              </a:solidFill>
              <a:miter lim="800000"/>
              <a:headEnd/>
              <a:tailEnd/>
            </a:ln>
          </p:spPr>
          <p:txBody>
            <a:bodyPr wrap="none" anchor="ctr"/>
            <a:lstStyle/>
            <a:p>
              <a:endParaRPr lang="es-ES"/>
            </a:p>
          </p:txBody>
        </p:sp>
      </p:grpSp>
      <p:sp>
        <p:nvSpPr>
          <p:cNvPr id="18487" name="Line 134"/>
          <p:cNvSpPr>
            <a:spLocks noChangeShapeType="1"/>
          </p:cNvSpPr>
          <p:nvPr/>
        </p:nvSpPr>
        <p:spPr bwMode="auto">
          <a:xfrm rot="-3296055">
            <a:off x="2466181" y="4517232"/>
            <a:ext cx="1587" cy="76200"/>
          </a:xfrm>
          <a:prstGeom prst="line">
            <a:avLst/>
          </a:prstGeom>
          <a:noFill/>
          <a:ln w="31750">
            <a:solidFill>
              <a:schemeClr val="tx1"/>
            </a:solidFill>
            <a:round/>
            <a:headEnd/>
            <a:tailEnd type="stealth" w="med" len="med"/>
          </a:ln>
        </p:spPr>
        <p:txBody>
          <a:bodyPr wrap="none" anchor="ctr"/>
          <a:lstStyle/>
          <a:p>
            <a:endParaRPr lang="es-ES"/>
          </a:p>
        </p:txBody>
      </p:sp>
      <p:grpSp>
        <p:nvGrpSpPr>
          <p:cNvPr id="18488" name="Group 135"/>
          <p:cNvGrpSpPr>
            <a:grpSpLocks/>
          </p:cNvGrpSpPr>
          <p:nvPr/>
        </p:nvGrpSpPr>
        <p:grpSpPr bwMode="auto">
          <a:xfrm>
            <a:off x="681038" y="6326188"/>
            <a:ext cx="398462" cy="258762"/>
            <a:chOff x="2396" y="1978"/>
            <a:chExt cx="251" cy="163"/>
          </a:xfrm>
        </p:grpSpPr>
        <p:sp>
          <p:nvSpPr>
            <p:cNvPr id="18568" name="Oval 136"/>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69" name="Text Box 137"/>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89" name="Group 138"/>
          <p:cNvGrpSpPr>
            <a:grpSpLocks/>
          </p:cNvGrpSpPr>
          <p:nvPr/>
        </p:nvGrpSpPr>
        <p:grpSpPr bwMode="auto">
          <a:xfrm>
            <a:off x="2163763" y="5200650"/>
            <a:ext cx="398462" cy="258763"/>
            <a:chOff x="2396" y="1978"/>
            <a:chExt cx="251" cy="163"/>
          </a:xfrm>
        </p:grpSpPr>
        <p:sp>
          <p:nvSpPr>
            <p:cNvPr id="18566" name="Oval 139"/>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67" name="Text Box 140"/>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0" name="Group 141"/>
          <p:cNvGrpSpPr>
            <a:grpSpLocks/>
          </p:cNvGrpSpPr>
          <p:nvPr/>
        </p:nvGrpSpPr>
        <p:grpSpPr bwMode="auto">
          <a:xfrm>
            <a:off x="1379538" y="5729288"/>
            <a:ext cx="398462" cy="258762"/>
            <a:chOff x="2396" y="1978"/>
            <a:chExt cx="251" cy="163"/>
          </a:xfrm>
        </p:grpSpPr>
        <p:sp>
          <p:nvSpPr>
            <p:cNvPr id="18564" name="Oval 142"/>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65" name="Text Box 143"/>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1" name="Group 144"/>
          <p:cNvGrpSpPr>
            <a:grpSpLocks/>
          </p:cNvGrpSpPr>
          <p:nvPr/>
        </p:nvGrpSpPr>
        <p:grpSpPr bwMode="auto">
          <a:xfrm>
            <a:off x="3903663" y="5911850"/>
            <a:ext cx="398462" cy="258763"/>
            <a:chOff x="2396" y="1978"/>
            <a:chExt cx="251" cy="163"/>
          </a:xfrm>
        </p:grpSpPr>
        <p:sp>
          <p:nvSpPr>
            <p:cNvPr id="18562" name="Oval 145"/>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63" name="Text Box 146"/>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2" name="Group 147"/>
          <p:cNvGrpSpPr>
            <a:grpSpLocks/>
          </p:cNvGrpSpPr>
          <p:nvPr/>
        </p:nvGrpSpPr>
        <p:grpSpPr bwMode="auto">
          <a:xfrm>
            <a:off x="5162550" y="5840413"/>
            <a:ext cx="398463" cy="258762"/>
            <a:chOff x="2396" y="1978"/>
            <a:chExt cx="251" cy="163"/>
          </a:xfrm>
        </p:grpSpPr>
        <p:sp>
          <p:nvSpPr>
            <p:cNvPr id="18560" name="Oval 148"/>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61" name="Text Box 149"/>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3" name="Group 150"/>
          <p:cNvGrpSpPr>
            <a:grpSpLocks/>
          </p:cNvGrpSpPr>
          <p:nvPr/>
        </p:nvGrpSpPr>
        <p:grpSpPr bwMode="auto">
          <a:xfrm>
            <a:off x="6208713" y="5149850"/>
            <a:ext cx="398462" cy="258763"/>
            <a:chOff x="2396" y="1978"/>
            <a:chExt cx="251" cy="163"/>
          </a:xfrm>
        </p:grpSpPr>
        <p:sp>
          <p:nvSpPr>
            <p:cNvPr id="18558" name="Oval 151"/>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59" name="Text Box 152"/>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4" name="Group 153"/>
          <p:cNvGrpSpPr>
            <a:grpSpLocks/>
          </p:cNvGrpSpPr>
          <p:nvPr/>
        </p:nvGrpSpPr>
        <p:grpSpPr bwMode="auto">
          <a:xfrm>
            <a:off x="6721475" y="4159250"/>
            <a:ext cx="398463" cy="258763"/>
            <a:chOff x="2396" y="1978"/>
            <a:chExt cx="251" cy="163"/>
          </a:xfrm>
        </p:grpSpPr>
        <p:sp>
          <p:nvSpPr>
            <p:cNvPr id="18556" name="Oval 154"/>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57" name="Text Box 155"/>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5" name="Group 156"/>
          <p:cNvGrpSpPr>
            <a:grpSpLocks/>
          </p:cNvGrpSpPr>
          <p:nvPr/>
        </p:nvGrpSpPr>
        <p:grpSpPr bwMode="auto">
          <a:xfrm>
            <a:off x="7610475" y="511175"/>
            <a:ext cx="398463" cy="258763"/>
            <a:chOff x="2396" y="1978"/>
            <a:chExt cx="251" cy="163"/>
          </a:xfrm>
        </p:grpSpPr>
        <p:sp>
          <p:nvSpPr>
            <p:cNvPr id="18554" name="Oval 157"/>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55" name="Text Box 158"/>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6" name="Group 159"/>
          <p:cNvGrpSpPr>
            <a:grpSpLocks/>
          </p:cNvGrpSpPr>
          <p:nvPr/>
        </p:nvGrpSpPr>
        <p:grpSpPr bwMode="auto">
          <a:xfrm>
            <a:off x="8042275" y="800100"/>
            <a:ext cx="398463" cy="258763"/>
            <a:chOff x="2396" y="1978"/>
            <a:chExt cx="251" cy="163"/>
          </a:xfrm>
        </p:grpSpPr>
        <p:sp>
          <p:nvSpPr>
            <p:cNvPr id="18552" name="Oval 160"/>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53" name="Text Box 161"/>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7" name="Group 162"/>
          <p:cNvGrpSpPr>
            <a:grpSpLocks/>
          </p:cNvGrpSpPr>
          <p:nvPr/>
        </p:nvGrpSpPr>
        <p:grpSpPr bwMode="auto">
          <a:xfrm>
            <a:off x="7505700" y="973138"/>
            <a:ext cx="398463" cy="258762"/>
            <a:chOff x="2396" y="1978"/>
            <a:chExt cx="251" cy="163"/>
          </a:xfrm>
        </p:grpSpPr>
        <p:sp>
          <p:nvSpPr>
            <p:cNvPr id="18550" name="Oval 163"/>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51" name="Text Box 164"/>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8" name="Group 165"/>
          <p:cNvGrpSpPr>
            <a:grpSpLocks/>
          </p:cNvGrpSpPr>
          <p:nvPr/>
        </p:nvGrpSpPr>
        <p:grpSpPr bwMode="auto">
          <a:xfrm>
            <a:off x="8547100" y="1404938"/>
            <a:ext cx="398463" cy="258762"/>
            <a:chOff x="2396" y="1978"/>
            <a:chExt cx="251" cy="163"/>
          </a:xfrm>
        </p:grpSpPr>
        <p:sp>
          <p:nvSpPr>
            <p:cNvPr id="18548" name="Oval 166"/>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49" name="Text Box 167"/>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499" name="Group 168"/>
          <p:cNvGrpSpPr>
            <a:grpSpLocks/>
          </p:cNvGrpSpPr>
          <p:nvPr/>
        </p:nvGrpSpPr>
        <p:grpSpPr bwMode="auto">
          <a:xfrm>
            <a:off x="7970838" y="1260475"/>
            <a:ext cx="398462" cy="258763"/>
            <a:chOff x="2396" y="1978"/>
            <a:chExt cx="251" cy="163"/>
          </a:xfrm>
        </p:grpSpPr>
        <p:sp>
          <p:nvSpPr>
            <p:cNvPr id="18546" name="Oval 169"/>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47" name="Text Box 170"/>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0" name="Group 171"/>
          <p:cNvGrpSpPr>
            <a:grpSpLocks/>
          </p:cNvGrpSpPr>
          <p:nvPr/>
        </p:nvGrpSpPr>
        <p:grpSpPr bwMode="auto">
          <a:xfrm>
            <a:off x="7505700" y="1476375"/>
            <a:ext cx="398463" cy="258763"/>
            <a:chOff x="2396" y="1978"/>
            <a:chExt cx="251" cy="163"/>
          </a:xfrm>
        </p:grpSpPr>
        <p:sp>
          <p:nvSpPr>
            <p:cNvPr id="18544" name="Oval 172"/>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45" name="Text Box 173"/>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1" name="Group 174"/>
          <p:cNvGrpSpPr>
            <a:grpSpLocks/>
          </p:cNvGrpSpPr>
          <p:nvPr/>
        </p:nvGrpSpPr>
        <p:grpSpPr bwMode="auto">
          <a:xfrm>
            <a:off x="8258175" y="1908175"/>
            <a:ext cx="398463" cy="258763"/>
            <a:chOff x="2396" y="1978"/>
            <a:chExt cx="251" cy="163"/>
          </a:xfrm>
        </p:grpSpPr>
        <p:sp>
          <p:nvSpPr>
            <p:cNvPr id="18542" name="Oval 175"/>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43" name="Text Box 176"/>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2" name="Group 177"/>
          <p:cNvGrpSpPr>
            <a:grpSpLocks/>
          </p:cNvGrpSpPr>
          <p:nvPr/>
        </p:nvGrpSpPr>
        <p:grpSpPr bwMode="auto">
          <a:xfrm>
            <a:off x="7577138" y="2052638"/>
            <a:ext cx="398462" cy="258762"/>
            <a:chOff x="2396" y="1978"/>
            <a:chExt cx="251" cy="163"/>
          </a:xfrm>
        </p:grpSpPr>
        <p:sp>
          <p:nvSpPr>
            <p:cNvPr id="18540" name="Oval 178"/>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41" name="Text Box 179"/>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3" name="Group 180"/>
          <p:cNvGrpSpPr>
            <a:grpSpLocks/>
          </p:cNvGrpSpPr>
          <p:nvPr/>
        </p:nvGrpSpPr>
        <p:grpSpPr bwMode="auto">
          <a:xfrm>
            <a:off x="8547100" y="2413000"/>
            <a:ext cx="398463" cy="258763"/>
            <a:chOff x="2396" y="1978"/>
            <a:chExt cx="251" cy="163"/>
          </a:xfrm>
        </p:grpSpPr>
        <p:sp>
          <p:nvSpPr>
            <p:cNvPr id="18538" name="Oval 181"/>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39" name="Text Box 182"/>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4" name="Group 183"/>
          <p:cNvGrpSpPr>
            <a:grpSpLocks/>
          </p:cNvGrpSpPr>
          <p:nvPr/>
        </p:nvGrpSpPr>
        <p:grpSpPr bwMode="auto">
          <a:xfrm>
            <a:off x="7970838" y="2484438"/>
            <a:ext cx="398462" cy="258762"/>
            <a:chOff x="2396" y="1978"/>
            <a:chExt cx="251" cy="163"/>
          </a:xfrm>
        </p:grpSpPr>
        <p:sp>
          <p:nvSpPr>
            <p:cNvPr id="18536" name="Oval 184"/>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37" name="Text Box 185"/>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5" name="Group 186"/>
          <p:cNvGrpSpPr>
            <a:grpSpLocks/>
          </p:cNvGrpSpPr>
          <p:nvPr/>
        </p:nvGrpSpPr>
        <p:grpSpPr bwMode="auto">
          <a:xfrm>
            <a:off x="8224838" y="3392488"/>
            <a:ext cx="398462" cy="258762"/>
            <a:chOff x="2396" y="1978"/>
            <a:chExt cx="251" cy="163"/>
          </a:xfrm>
        </p:grpSpPr>
        <p:sp>
          <p:nvSpPr>
            <p:cNvPr id="18534" name="Oval 187"/>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35" name="Text Box 188"/>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6" name="Group 189"/>
          <p:cNvGrpSpPr>
            <a:grpSpLocks/>
          </p:cNvGrpSpPr>
          <p:nvPr/>
        </p:nvGrpSpPr>
        <p:grpSpPr bwMode="auto">
          <a:xfrm>
            <a:off x="7826375" y="4141788"/>
            <a:ext cx="398463" cy="258762"/>
            <a:chOff x="2396" y="1978"/>
            <a:chExt cx="251" cy="163"/>
          </a:xfrm>
        </p:grpSpPr>
        <p:sp>
          <p:nvSpPr>
            <p:cNvPr id="18532" name="Oval 190"/>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33" name="Text Box 191"/>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7" name="Group 192"/>
          <p:cNvGrpSpPr>
            <a:grpSpLocks/>
          </p:cNvGrpSpPr>
          <p:nvPr/>
        </p:nvGrpSpPr>
        <p:grpSpPr bwMode="auto">
          <a:xfrm>
            <a:off x="8618538" y="4284663"/>
            <a:ext cx="398462" cy="258762"/>
            <a:chOff x="2396" y="1978"/>
            <a:chExt cx="251" cy="163"/>
          </a:xfrm>
        </p:grpSpPr>
        <p:sp>
          <p:nvSpPr>
            <p:cNvPr id="18530" name="Oval 193"/>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31" name="Text Box 194"/>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8" name="Group 195"/>
          <p:cNvGrpSpPr>
            <a:grpSpLocks/>
          </p:cNvGrpSpPr>
          <p:nvPr/>
        </p:nvGrpSpPr>
        <p:grpSpPr bwMode="auto">
          <a:xfrm>
            <a:off x="7577138" y="4860925"/>
            <a:ext cx="398462" cy="258763"/>
            <a:chOff x="2396" y="1978"/>
            <a:chExt cx="251" cy="163"/>
          </a:xfrm>
        </p:grpSpPr>
        <p:sp>
          <p:nvSpPr>
            <p:cNvPr id="18528" name="Oval 196"/>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29" name="Text Box 197"/>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09" name="Group 198"/>
          <p:cNvGrpSpPr>
            <a:grpSpLocks/>
          </p:cNvGrpSpPr>
          <p:nvPr/>
        </p:nvGrpSpPr>
        <p:grpSpPr bwMode="auto">
          <a:xfrm>
            <a:off x="8618538" y="5437188"/>
            <a:ext cx="398462" cy="258762"/>
            <a:chOff x="2396" y="1978"/>
            <a:chExt cx="251" cy="163"/>
          </a:xfrm>
        </p:grpSpPr>
        <p:sp>
          <p:nvSpPr>
            <p:cNvPr id="18526" name="Oval 199"/>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27" name="Text Box 200"/>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10" name="Group 201"/>
          <p:cNvGrpSpPr>
            <a:grpSpLocks/>
          </p:cNvGrpSpPr>
          <p:nvPr/>
        </p:nvGrpSpPr>
        <p:grpSpPr bwMode="auto">
          <a:xfrm>
            <a:off x="8115300" y="4789488"/>
            <a:ext cx="398463" cy="258762"/>
            <a:chOff x="2396" y="1978"/>
            <a:chExt cx="251" cy="163"/>
          </a:xfrm>
        </p:grpSpPr>
        <p:sp>
          <p:nvSpPr>
            <p:cNvPr id="18524" name="Oval 202"/>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25" name="Text Box 203"/>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11" name="Group 204"/>
          <p:cNvGrpSpPr>
            <a:grpSpLocks/>
          </p:cNvGrpSpPr>
          <p:nvPr/>
        </p:nvGrpSpPr>
        <p:grpSpPr bwMode="auto">
          <a:xfrm>
            <a:off x="8656638" y="3032125"/>
            <a:ext cx="398462" cy="258763"/>
            <a:chOff x="2396" y="1978"/>
            <a:chExt cx="251" cy="163"/>
          </a:xfrm>
        </p:grpSpPr>
        <p:sp>
          <p:nvSpPr>
            <p:cNvPr id="18522" name="Oval 205"/>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23" name="Text Box 206"/>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12" name="Group 207"/>
          <p:cNvGrpSpPr>
            <a:grpSpLocks/>
          </p:cNvGrpSpPr>
          <p:nvPr/>
        </p:nvGrpSpPr>
        <p:grpSpPr bwMode="auto">
          <a:xfrm>
            <a:off x="7231063" y="3422650"/>
            <a:ext cx="398462" cy="258763"/>
            <a:chOff x="2396" y="1978"/>
            <a:chExt cx="251" cy="163"/>
          </a:xfrm>
        </p:grpSpPr>
        <p:sp>
          <p:nvSpPr>
            <p:cNvPr id="18520" name="Oval 208"/>
            <p:cNvSpPr>
              <a:spLocks noChangeArrowheads="1"/>
            </p:cNvSpPr>
            <p:nvPr/>
          </p:nvSpPr>
          <p:spPr bwMode="auto">
            <a:xfrm>
              <a:off x="2434" y="1978"/>
              <a:ext cx="168" cy="159"/>
            </a:xfrm>
            <a:prstGeom prst="ellipse">
              <a:avLst/>
            </a:prstGeom>
            <a:solidFill>
              <a:srgbClr val="66FF99"/>
            </a:solidFill>
            <a:ln w="9525">
              <a:solidFill>
                <a:schemeClr val="tx1"/>
              </a:solidFill>
              <a:round/>
              <a:headEnd/>
              <a:tailEnd/>
            </a:ln>
          </p:spPr>
          <p:txBody>
            <a:bodyPr wrap="none" anchor="ctr"/>
            <a:lstStyle/>
            <a:p>
              <a:endParaRPr lang="es-ES"/>
            </a:p>
          </p:txBody>
        </p:sp>
        <p:sp>
          <p:nvSpPr>
            <p:cNvPr id="18521" name="Text Box 209"/>
            <p:cNvSpPr txBox="1">
              <a:spLocks noChangeArrowheads="1"/>
            </p:cNvSpPr>
            <p:nvPr/>
          </p:nvSpPr>
          <p:spPr bwMode="auto">
            <a:xfrm>
              <a:off x="2396" y="1987"/>
              <a:ext cx="251" cy="154"/>
            </a:xfrm>
            <a:prstGeom prst="rect">
              <a:avLst/>
            </a:prstGeom>
            <a:noFill/>
            <a:ln w="22225">
              <a:noFill/>
              <a:miter lim="800000"/>
              <a:headEnd/>
              <a:tailEnd/>
            </a:ln>
          </p:spPr>
          <p:txBody>
            <a:bodyPr wrap="none">
              <a:spAutoFit/>
            </a:bodyPr>
            <a:lstStyle/>
            <a:p>
              <a:pPr algn="ctr" eaLnBrk="1" hangingPunct="1"/>
              <a:r>
                <a:rPr lang="es-ES_tradnl" sz="1000" b="1">
                  <a:solidFill>
                    <a:schemeClr val="tx1"/>
                  </a:solidFill>
                  <a:latin typeface="Arial" charset="0"/>
                </a:rPr>
                <a:t>Na</a:t>
              </a:r>
              <a:r>
                <a:rPr lang="es-ES_tradnl" sz="1000" b="1" baseline="50000">
                  <a:solidFill>
                    <a:schemeClr val="tx1"/>
                  </a:solidFill>
                  <a:latin typeface="Arial" charset="0"/>
                </a:rPr>
                <a:t>+</a:t>
              </a:r>
              <a:endParaRPr lang="es-ES" sz="1000" b="1" baseline="50000">
                <a:solidFill>
                  <a:schemeClr val="tx1"/>
                </a:solidFill>
                <a:latin typeface="Arial" charset="0"/>
              </a:endParaRPr>
            </a:p>
          </p:txBody>
        </p:sp>
      </p:grpSp>
      <p:grpSp>
        <p:nvGrpSpPr>
          <p:cNvPr id="18513" name="Group 210"/>
          <p:cNvGrpSpPr>
            <a:grpSpLocks/>
          </p:cNvGrpSpPr>
          <p:nvPr/>
        </p:nvGrpSpPr>
        <p:grpSpPr bwMode="auto">
          <a:xfrm>
            <a:off x="7254875" y="3375025"/>
            <a:ext cx="485775" cy="358775"/>
            <a:chOff x="4446" y="1968"/>
            <a:chExt cx="306" cy="226"/>
          </a:xfrm>
        </p:grpSpPr>
        <p:sp>
          <p:nvSpPr>
            <p:cNvPr id="18517" name="AutoShape 211"/>
            <p:cNvSpPr>
              <a:spLocks noChangeArrowheads="1"/>
            </p:cNvSpPr>
            <p:nvPr/>
          </p:nvSpPr>
          <p:spPr bwMode="auto">
            <a:xfrm rot="5400000" flipH="1" flipV="1">
              <a:off x="4507" y="1907"/>
              <a:ext cx="87" cy="209"/>
            </a:xfrm>
            <a:prstGeom prst="flowChartDelay">
              <a:avLst/>
            </a:prstGeom>
            <a:solidFill>
              <a:srgbClr val="33CCCC"/>
            </a:solidFill>
            <a:ln w="19050">
              <a:solidFill>
                <a:schemeClr val="tx1"/>
              </a:solidFill>
              <a:miter lim="800000"/>
              <a:headEnd/>
              <a:tailEnd/>
            </a:ln>
          </p:spPr>
          <p:txBody>
            <a:bodyPr wrap="none" anchor="ctr"/>
            <a:lstStyle/>
            <a:p>
              <a:endParaRPr lang="es-ES"/>
            </a:p>
          </p:txBody>
        </p:sp>
        <p:sp>
          <p:nvSpPr>
            <p:cNvPr id="18518" name="AutoShape 212"/>
            <p:cNvSpPr>
              <a:spLocks noChangeArrowheads="1"/>
            </p:cNvSpPr>
            <p:nvPr/>
          </p:nvSpPr>
          <p:spPr bwMode="auto">
            <a:xfrm rot="16200000" flipH="1">
              <a:off x="4511" y="2046"/>
              <a:ext cx="87" cy="209"/>
            </a:xfrm>
            <a:prstGeom prst="flowChartDelay">
              <a:avLst/>
            </a:prstGeom>
            <a:solidFill>
              <a:srgbClr val="33CCCC"/>
            </a:solidFill>
            <a:ln w="19050">
              <a:solidFill>
                <a:schemeClr val="tx1"/>
              </a:solidFill>
              <a:miter lim="800000"/>
              <a:headEnd/>
              <a:tailEnd/>
            </a:ln>
          </p:spPr>
          <p:txBody>
            <a:bodyPr wrap="none" anchor="ctr"/>
            <a:lstStyle/>
            <a:p>
              <a:endParaRPr lang="es-ES"/>
            </a:p>
          </p:txBody>
        </p:sp>
        <p:sp>
          <p:nvSpPr>
            <p:cNvPr id="18519" name="AutoShape 213"/>
            <p:cNvSpPr>
              <a:spLocks noChangeArrowheads="1"/>
            </p:cNvSpPr>
            <p:nvPr/>
          </p:nvSpPr>
          <p:spPr bwMode="auto">
            <a:xfrm rot="6691740">
              <a:off x="4680" y="2100"/>
              <a:ext cx="48" cy="96"/>
            </a:xfrm>
            <a:prstGeom prst="flowChartDelay">
              <a:avLst/>
            </a:prstGeom>
            <a:solidFill>
              <a:srgbClr val="33CCCC"/>
            </a:solidFill>
            <a:ln w="19050">
              <a:solidFill>
                <a:schemeClr val="tx1"/>
              </a:solidFill>
              <a:miter lim="800000"/>
              <a:headEnd/>
              <a:tailEnd/>
            </a:ln>
          </p:spPr>
          <p:txBody>
            <a:bodyPr wrap="none" anchor="ctr"/>
            <a:lstStyle/>
            <a:p>
              <a:endParaRPr lang="es-ES"/>
            </a:p>
          </p:txBody>
        </p:sp>
      </p:grpSp>
      <p:sp>
        <p:nvSpPr>
          <p:cNvPr id="18514" name="Line 214"/>
          <p:cNvSpPr>
            <a:spLocks noChangeShapeType="1"/>
          </p:cNvSpPr>
          <p:nvPr/>
        </p:nvSpPr>
        <p:spPr bwMode="auto">
          <a:xfrm>
            <a:off x="9090025" y="1016000"/>
            <a:ext cx="0" cy="935038"/>
          </a:xfrm>
          <a:prstGeom prst="line">
            <a:avLst/>
          </a:prstGeom>
          <a:noFill/>
          <a:ln w="25400">
            <a:solidFill>
              <a:schemeClr val="tx1"/>
            </a:solidFill>
            <a:round/>
            <a:headEnd/>
            <a:tailEnd type="triangle" w="med" len="med"/>
          </a:ln>
        </p:spPr>
        <p:txBody>
          <a:bodyPr/>
          <a:lstStyle/>
          <a:p>
            <a:endParaRPr lang="es-ES"/>
          </a:p>
        </p:txBody>
      </p:sp>
      <p:sp>
        <p:nvSpPr>
          <p:cNvPr id="18515" name="Line 215"/>
          <p:cNvSpPr>
            <a:spLocks noChangeShapeType="1"/>
          </p:cNvSpPr>
          <p:nvPr/>
        </p:nvSpPr>
        <p:spPr bwMode="auto">
          <a:xfrm>
            <a:off x="9132888" y="2600325"/>
            <a:ext cx="0" cy="935038"/>
          </a:xfrm>
          <a:prstGeom prst="line">
            <a:avLst/>
          </a:prstGeom>
          <a:noFill/>
          <a:ln w="25400">
            <a:solidFill>
              <a:schemeClr val="tx1"/>
            </a:solidFill>
            <a:round/>
            <a:headEnd/>
            <a:tailEnd type="triangle" w="med" len="med"/>
          </a:ln>
        </p:spPr>
        <p:txBody>
          <a:bodyPr/>
          <a:lstStyle/>
          <a:p>
            <a:endParaRPr lang="es-ES"/>
          </a:p>
        </p:txBody>
      </p:sp>
      <p:sp>
        <p:nvSpPr>
          <p:cNvPr id="18516" name="Line 216"/>
          <p:cNvSpPr>
            <a:spLocks noChangeShapeType="1"/>
          </p:cNvSpPr>
          <p:nvPr/>
        </p:nvSpPr>
        <p:spPr bwMode="auto">
          <a:xfrm>
            <a:off x="9132888" y="4257675"/>
            <a:ext cx="0" cy="935038"/>
          </a:xfrm>
          <a:prstGeom prst="line">
            <a:avLst/>
          </a:prstGeom>
          <a:noFill/>
          <a:ln w="25400">
            <a:solidFill>
              <a:schemeClr val="tx1"/>
            </a:solidFill>
            <a:round/>
            <a:headEnd/>
            <a:tailEnd type="triangle" w="med" len="med"/>
          </a:ln>
        </p:spPr>
        <p:txBody>
          <a:bodyPr/>
          <a:lstStyle/>
          <a:p>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Marcador de número de diapositiva"/>
          <p:cNvSpPr>
            <a:spLocks noGrp="1"/>
          </p:cNvSpPr>
          <p:nvPr>
            <p:ph type="sldNum" sz="quarter" idx="12"/>
          </p:nvPr>
        </p:nvSpPr>
        <p:spPr>
          <a:noFill/>
        </p:spPr>
        <p:txBody>
          <a:bodyPr/>
          <a:lstStyle/>
          <a:p>
            <a:fld id="{5A9DD811-F266-43A3-B4C2-2CB71A1EEB78}" type="slidenum">
              <a:rPr lang="es-ES_tradnl" smtClean="0"/>
              <a:pPr/>
              <a:t>13</a:t>
            </a:fld>
            <a:endParaRPr lang="es-ES_tradnl" smtClean="0"/>
          </a:p>
        </p:txBody>
      </p:sp>
      <p:sp>
        <p:nvSpPr>
          <p:cNvPr id="19459" name="Rectangle 2"/>
          <p:cNvSpPr>
            <a:spLocks noGrp="1" noChangeArrowheads="1"/>
          </p:cNvSpPr>
          <p:nvPr>
            <p:ph type="title"/>
          </p:nvPr>
        </p:nvSpPr>
        <p:spPr>
          <a:xfrm>
            <a:off x="304800" y="595313"/>
            <a:ext cx="7772400" cy="365125"/>
          </a:xfrm>
        </p:spPr>
        <p:txBody>
          <a:bodyPr/>
          <a:lstStyle/>
          <a:p>
            <a:r>
              <a:rPr lang="es-ES_tradnl" sz="2400" smtClean="0"/>
              <a:t>REGULACI</a:t>
            </a:r>
            <a:r>
              <a:rPr lang="es-ES_tradnl" altLang="ja-JP" sz="2400" smtClean="0">
                <a:latin typeface="Arial" charset="0"/>
                <a:ea typeface="ＭＳ Ｐゴシック" pitchFamily="48" charset="-128"/>
              </a:rPr>
              <a:t>Ó</a:t>
            </a:r>
            <a:r>
              <a:rPr lang="es-ES_tradnl" altLang="ja-JP" sz="2400" smtClean="0">
                <a:ea typeface="ＭＳ Ｐゴシック" pitchFamily="48" charset="-128"/>
              </a:rPr>
              <a:t>N DE LA SECRECI</a:t>
            </a:r>
            <a:r>
              <a:rPr lang="es-ES_tradnl" altLang="ja-JP" sz="2400" smtClean="0">
                <a:latin typeface="Arial" charset="0"/>
                <a:ea typeface="ＭＳ Ｐゴシック" pitchFamily="48" charset="-128"/>
              </a:rPr>
              <a:t>Ó</a:t>
            </a:r>
            <a:r>
              <a:rPr lang="es-ES_tradnl" altLang="ja-JP" sz="2400" smtClean="0">
                <a:ea typeface="ＭＳ Ｐゴシック" pitchFamily="48" charset="-128"/>
              </a:rPr>
              <a:t>N</a:t>
            </a:r>
            <a:endParaRPr lang="es-ES_tradnl" sz="2400" smtClean="0"/>
          </a:p>
        </p:txBody>
      </p:sp>
      <p:sp>
        <p:nvSpPr>
          <p:cNvPr id="19460" name="Rectangle 3"/>
          <p:cNvSpPr>
            <a:spLocks noGrp="1" noChangeArrowheads="1"/>
          </p:cNvSpPr>
          <p:nvPr>
            <p:ph type="body" idx="1"/>
          </p:nvPr>
        </p:nvSpPr>
        <p:spPr>
          <a:xfrm>
            <a:off x="685800" y="1676400"/>
            <a:ext cx="7772400" cy="4114800"/>
          </a:xfrm>
        </p:spPr>
        <p:txBody>
          <a:bodyPr/>
          <a:lstStyle/>
          <a:p>
            <a:pPr>
              <a:lnSpc>
                <a:spcPct val="140000"/>
              </a:lnSpc>
            </a:pPr>
            <a:r>
              <a:rPr lang="es-ES_tradnl" sz="2000" smtClean="0"/>
              <a:t>Zona Glomerular </a:t>
            </a:r>
            <a:r>
              <a:rPr lang="es-ES_tradnl" sz="2000" smtClean="0">
                <a:sym typeface="Symbol" pitchFamily="18" charset="2"/>
              </a:rPr>
              <a:t>m</a:t>
            </a:r>
            <a:r>
              <a:rPr lang="es-ES_tradnl" altLang="ja-JP" sz="2000" smtClean="0">
                <a:latin typeface="Arial" charset="0"/>
                <a:ea typeface="ＭＳ Ｐゴシック" pitchFamily="48" charset="-128"/>
                <a:sym typeface="Symbol" pitchFamily="18" charset="2"/>
              </a:rPr>
              <a:t>á</a:t>
            </a:r>
            <a:r>
              <a:rPr lang="es-ES_tradnl" altLang="ja-JP" sz="2000" smtClean="0">
                <a:ea typeface="ＭＳ Ｐゴシック" pitchFamily="48" charset="-128"/>
                <a:sym typeface="Symbol" pitchFamily="18" charset="2"/>
              </a:rPr>
              <a:t>s superficial (independiente de la regulaci</a:t>
            </a:r>
            <a:r>
              <a:rPr lang="es-ES_tradnl" altLang="ja-JP" sz="2000" smtClean="0">
                <a:latin typeface="Arial" charset="0"/>
                <a:ea typeface="ＭＳ Ｐゴシック" pitchFamily="48" charset="-128"/>
                <a:sym typeface="Symbol" pitchFamily="18" charset="2"/>
              </a:rPr>
              <a:t>ó</a:t>
            </a:r>
            <a:r>
              <a:rPr lang="es-ES_tradnl" altLang="ja-JP" sz="2000" smtClean="0">
                <a:ea typeface="ＭＳ Ｐゴシック" pitchFamily="48" charset="-128"/>
                <a:sym typeface="Symbol" pitchFamily="18" charset="2"/>
              </a:rPr>
              <a:t>n de las otras hormonas)</a:t>
            </a:r>
          </a:p>
          <a:p>
            <a:pPr>
              <a:lnSpc>
                <a:spcPct val="140000"/>
              </a:lnSpc>
            </a:pPr>
            <a:r>
              <a:rPr lang="es-ES_tradnl" altLang="ja-JP" sz="2000" smtClean="0">
                <a:solidFill>
                  <a:srgbClr val="800040"/>
                </a:solidFill>
                <a:ea typeface="ＭＳ Ｐゴシック" pitchFamily="48" charset="-128"/>
                <a:sym typeface="Symbol" pitchFamily="18" charset="2"/>
              </a:rPr>
              <a:t>Dos factores:</a:t>
            </a:r>
          </a:p>
          <a:p>
            <a:pPr algn="ctr">
              <a:lnSpc>
                <a:spcPct val="140000"/>
              </a:lnSpc>
            </a:pPr>
            <a:r>
              <a:rPr lang="es-ES_tradnl" sz="2000" smtClean="0"/>
              <a:t>[K]</a:t>
            </a:r>
          </a:p>
          <a:p>
            <a:pPr algn="ctr">
              <a:lnSpc>
                <a:spcPct val="140000"/>
              </a:lnSpc>
            </a:pPr>
            <a:r>
              <a:rPr lang="es-ES_tradnl" sz="2000" smtClean="0"/>
              <a:t>Angiotensina II</a:t>
            </a:r>
          </a:p>
          <a:p>
            <a:pPr algn="ctr">
              <a:lnSpc>
                <a:spcPct val="140000"/>
              </a:lnSpc>
            </a:pPr>
            <a:r>
              <a:rPr lang="es-ES_tradnl" sz="2000" b="1" smtClean="0">
                <a:solidFill>
                  <a:srgbClr val="800040"/>
                </a:solidFill>
              </a:rPr>
              <a:t>Aumentan la secreci</a:t>
            </a:r>
            <a:r>
              <a:rPr lang="es-ES_tradnl" altLang="ja-JP" sz="2000" b="1" smtClean="0">
                <a:solidFill>
                  <a:srgbClr val="800040"/>
                </a:solidFill>
                <a:latin typeface="Arial" charset="0"/>
                <a:ea typeface="ＭＳ Ｐゴシック" pitchFamily="48" charset="-128"/>
              </a:rPr>
              <a:t>ó</a:t>
            </a:r>
            <a:r>
              <a:rPr lang="es-ES_tradnl" altLang="ja-JP" sz="2000" b="1" smtClean="0">
                <a:solidFill>
                  <a:srgbClr val="800040"/>
                </a:solidFill>
                <a:ea typeface="ＭＳ Ｐゴシック" pitchFamily="48" charset="-128"/>
              </a:rPr>
              <a:t>n</a:t>
            </a:r>
            <a:endParaRPr lang="es-ES_tradnl" sz="2000" b="1" smtClean="0">
              <a:solidFill>
                <a:srgbClr val="800040"/>
              </a:solidFill>
            </a:endParaRPr>
          </a:p>
        </p:txBody>
      </p:sp>
      <p:sp>
        <p:nvSpPr>
          <p:cNvPr id="19461" name="Rectangle 4"/>
          <p:cNvSpPr>
            <a:spLocks noChangeArrowheads="1"/>
          </p:cNvSpPr>
          <p:nvPr/>
        </p:nvSpPr>
        <p:spPr bwMode="auto">
          <a:xfrm>
            <a:off x="1619250" y="5516563"/>
            <a:ext cx="6610350" cy="366712"/>
          </a:xfrm>
          <a:prstGeom prst="rect">
            <a:avLst/>
          </a:prstGeom>
          <a:noFill/>
          <a:ln w="9525">
            <a:noFill/>
            <a:miter lim="800000"/>
            <a:headEnd/>
            <a:tailEnd/>
          </a:ln>
        </p:spPr>
        <p:txBody>
          <a:bodyPr wrap="none">
            <a:spAutoFit/>
          </a:bodyPr>
          <a:lstStyle/>
          <a:p>
            <a:pPr>
              <a:spcBef>
                <a:spcPct val="30000"/>
              </a:spcBef>
            </a:pPr>
            <a:r>
              <a:rPr lang="es-ES_tradnl">
                <a:solidFill>
                  <a:schemeClr val="tx1"/>
                </a:solidFill>
              </a:rPr>
              <a:t>ACTH es necesaria para su secreci</a:t>
            </a:r>
            <a:r>
              <a:rPr lang="es-ES_tradnl" altLang="ja-JP">
                <a:solidFill>
                  <a:schemeClr val="tx1"/>
                </a:solidFill>
                <a:ea typeface="ＭＳ Ｐゴシック" pitchFamily="48" charset="-128"/>
              </a:rPr>
              <a:t>ón , pero no controla la tasa</a:t>
            </a:r>
            <a:endParaRPr lang="es-ES_tradnl">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034AA449-50F5-4D1F-A47A-5E2D8ADFABDA}" type="slidenum">
              <a:rPr lang="es-ES_tradnl" smtClean="0"/>
              <a:pPr>
                <a:defRPr/>
              </a:pPr>
              <a:t>14</a:t>
            </a:fld>
            <a:endParaRPr lang="es-ES_tradnl"/>
          </a:p>
        </p:txBody>
      </p:sp>
      <p:pic>
        <p:nvPicPr>
          <p:cNvPr id="1026" name="Picture 2" descr="C:\Documents and Settings\Carmen\Escritorio\BERNE LEVI 4E\M31951-047-f010.jpg"/>
          <p:cNvPicPr>
            <a:picLocks noChangeAspect="1" noChangeArrowheads="1"/>
          </p:cNvPicPr>
          <p:nvPr/>
        </p:nvPicPr>
        <p:blipFill>
          <a:blip r:embed="rId3"/>
          <a:srcRect l="15116" r="15116" b="4799"/>
          <a:stretch>
            <a:fillRect/>
          </a:stretch>
        </p:blipFill>
        <p:spPr bwMode="auto">
          <a:xfrm>
            <a:off x="2000232" y="348953"/>
            <a:ext cx="5072098" cy="600900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Marcador de número de diapositiva"/>
          <p:cNvSpPr>
            <a:spLocks noGrp="1"/>
          </p:cNvSpPr>
          <p:nvPr>
            <p:ph type="sldNum" sz="quarter" idx="12"/>
          </p:nvPr>
        </p:nvSpPr>
        <p:spPr>
          <a:noFill/>
        </p:spPr>
        <p:txBody>
          <a:bodyPr/>
          <a:lstStyle/>
          <a:p>
            <a:fld id="{832D941F-0799-454E-A353-5818F26B38B6}" type="slidenum">
              <a:rPr lang="es-ES_tradnl" smtClean="0"/>
              <a:pPr/>
              <a:t>15</a:t>
            </a:fld>
            <a:endParaRPr lang="es-ES_tradnl" smtClean="0"/>
          </a:p>
        </p:txBody>
      </p:sp>
      <p:sp>
        <p:nvSpPr>
          <p:cNvPr id="20483" name="Rectangle 2"/>
          <p:cNvSpPr>
            <a:spLocks noGrp="1" noChangeArrowheads="1"/>
          </p:cNvSpPr>
          <p:nvPr>
            <p:ph type="title"/>
          </p:nvPr>
        </p:nvSpPr>
        <p:spPr>
          <a:xfrm>
            <a:off x="0" y="1557338"/>
            <a:ext cx="7772400" cy="304800"/>
          </a:xfrm>
        </p:spPr>
        <p:txBody>
          <a:bodyPr/>
          <a:lstStyle/>
          <a:p>
            <a:r>
              <a:rPr lang="es-ES" sz="2000" smtClean="0"/>
              <a:t>Carencia de mineralocorticoides</a:t>
            </a:r>
          </a:p>
        </p:txBody>
      </p:sp>
      <p:sp>
        <p:nvSpPr>
          <p:cNvPr id="20484" name="Rectangle 3"/>
          <p:cNvSpPr>
            <a:spLocks noGrp="1" noChangeArrowheads="1"/>
          </p:cNvSpPr>
          <p:nvPr>
            <p:ph type="body" idx="1"/>
          </p:nvPr>
        </p:nvSpPr>
        <p:spPr>
          <a:xfrm>
            <a:off x="685800" y="1981200"/>
            <a:ext cx="7773988" cy="3319463"/>
          </a:xfrm>
        </p:spPr>
        <p:txBody>
          <a:bodyPr/>
          <a:lstStyle/>
          <a:p>
            <a:pPr>
              <a:lnSpc>
                <a:spcPct val="140000"/>
              </a:lnSpc>
            </a:pPr>
            <a:r>
              <a:rPr lang="es-ES" sz="2000" dirty="0" smtClean="0"/>
              <a:t>-Pérdida de sodio (deshidratación)</a:t>
            </a:r>
          </a:p>
          <a:p>
            <a:pPr>
              <a:lnSpc>
                <a:spcPct val="140000"/>
              </a:lnSpc>
            </a:pPr>
            <a:r>
              <a:rPr lang="es-ES" sz="2000" dirty="0" smtClean="0"/>
              <a:t>-Retención de potasio (</a:t>
            </a:r>
            <a:r>
              <a:rPr lang="es-ES" sz="2000" dirty="0" err="1" smtClean="0"/>
              <a:t>hiperpotasemia</a:t>
            </a:r>
            <a:r>
              <a:rPr lang="es-ES" sz="2000" dirty="0" smtClean="0"/>
              <a:t>)</a:t>
            </a:r>
          </a:p>
          <a:p>
            <a:pPr>
              <a:lnSpc>
                <a:spcPct val="140000"/>
              </a:lnSpc>
            </a:pPr>
            <a:r>
              <a:rPr lang="es-ES" sz="2000" dirty="0" smtClean="0"/>
              <a:t>-Disminución de la excreción renal de ácidos (acidosis)</a:t>
            </a:r>
          </a:p>
          <a:p>
            <a:pPr>
              <a:lnSpc>
                <a:spcPct val="140000"/>
              </a:lnSpc>
            </a:pPr>
            <a:endParaRPr lang="es-ES" sz="2000" dirty="0" smtClean="0"/>
          </a:p>
        </p:txBody>
      </p:sp>
      <p:sp>
        <p:nvSpPr>
          <p:cNvPr id="20485" name="Text Box 4"/>
          <p:cNvSpPr txBox="1">
            <a:spLocks noChangeArrowheads="1"/>
          </p:cNvSpPr>
          <p:nvPr/>
        </p:nvSpPr>
        <p:spPr bwMode="auto">
          <a:xfrm>
            <a:off x="1763713" y="3644900"/>
            <a:ext cx="5286375" cy="396875"/>
          </a:xfrm>
          <a:prstGeom prst="rect">
            <a:avLst/>
          </a:prstGeom>
          <a:noFill/>
          <a:ln w="9525">
            <a:noFill/>
            <a:miter lim="800000"/>
            <a:headEnd/>
            <a:tailEnd/>
          </a:ln>
        </p:spPr>
        <p:txBody>
          <a:bodyPr wrap="none">
            <a:spAutoFit/>
          </a:bodyPr>
          <a:lstStyle/>
          <a:p>
            <a:r>
              <a:rPr lang="es-ES" sz="2000" b="1" dirty="0">
                <a:solidFill>
                  <a:srgbClr val="800040"/>
                </a:solidFill>
                <a:sym typeface="Symbol" pitchFamily="18" charset="2"/>
              </a:rPr>
              <a:t> Volemia, hipotensión, shock circulatorio</a:t>
            </a:r>
          </a:p>
        </p:txBody>
      </p:sp>
      <p:sp>
        <p:nvSpPr>
          <p:cNvPr id="20486" name="Rectangle 5"/>
          <p:cNvSpPr>
            <a:spLocks noChangeArrowheads="1"/>
          </p:cNvSpPr>
          <p:nvPr/>
        </p:nvSpPr>
        <p:spPr bwMode="auto">
          <a:xfrm>
            <a:off x="323850" y="4149725"/>
            <a:ext cx="7772400" cy="304800"/>
          </a:xfrm>
          <a:prstGeom prst="rect">
            <a:avLst/>
          </a:prstGeom>
          <a:noFill/>
          <a:ln w="9525">
            <a:noFill/>
            <a:miter lim="800000"/>
            <a:headEnd/>
            <a:tailEnd/>
          </a:ln>
        </p:spPr>
        <p:txBody>
          <a:bodyPr tIns="0" bIns="0" anchor="ctr">
            <a:spAutoFit/>
          </a:bodyPr>
          <a:lstStyle/>
          <a:p>
            <a:r>
              <a:rPr lang="es-ES" sz="2000" b="1">
                <a:solidFill>
                  <a:schemeClr val="tx1"/>
                </a:solidFill>
              </a:rPr>
              <a:t>Exceso de mineralocorticoides</a:t>
            </a:r>
          </a:p>
        </p:txBody>
      </p:sp>
      <p:sp>
        <p:nvSpPr>
          <p:cNvPr id="20487" name="Rectangle 6"/>
          <p:cNvSpPr>
            <a:spLocks noChangeArrowheads="1"/>
          </p:cNvSpPr>
          <p:nvPr/>
        </p:nvSpPr>
        <p:spPr bwMode="auto">
          <a:xfrm>
            <a:off x="900113" y="4508500"/>
            <a:ext cx="7773987" cy="1808163"/>
          </a:xfrm>
          <a:prstGeom prst="rect">
            <a:avLst/>
          </a:prstGeom>
          <a:noFill/>
          <a:ln w="9525">
            <a:noFill/>
            <a:miter lim="800000"/>
            <a:headEnd/>
            <a:tailEnd/>
          </a:ln>
        </p:spPr>
        <p:txBody>
          <a:bodyPr/>
          <a:lstStyle/>
          <a:p>
            <a:pPr marL="342900" indent="-342900">
              <a:lnSpc>
                <a:spcPct val="150000"/>
              </a:lnSpc>
              <a:spcAft>
                <a:spcPct val="30000"/>
              </a:spcAft>
            </a:pPr>
            <a:r>
              <a:rPr lang="es-ES" sz="2000">
                <a:solidFill>
                  <a:schemeClr val="tx1"/>
                </a:solidFill>
              </a:rPr>
              <a:t>-Expansión del líquido extracelular</a:t>
            </a:r>
          </a:p>
          <a:p>
            <a:pPr marL="342900" indent="-342900">
              <a:lnSpc>
                <a:spcPct val="150000"/>
              </a:lnSpc>
              <a:spcAft>
                <a:spcPct val="30000"/>
              </a:spcAft>
            </a:pPr>
            <a:r>
              <a:rPr lang="es-ES" sz="2000">
                <a:solidFill>
                  <a:schemeClr val="tx1"/>
                </a:solidFill>
              </a:rPr>
              <a:t>-Hipopotasemia (debilidad muscular, parálisis)</a:t>
            </a:r>
          </a:p>
          <a:p>
            <a:pPr marL="342900" indent="-342900">
              <a:lnSpc>
                <a:spcPct val="150000"/>
              </a:lnSpc>
              <a:spcAft>
                <a:spcPct val="30000"/>
              </a:spcAft>
            </a:pPr>
            <a:r>
              <a:rPr lang="es-ES" sz="2000">
                <a:solidFill>
                  <a:schemeClr val="tx1"/>
                </a:solidFill>
              </a:rPr>
              <a:t>-Hipertensión</a:t>
            </a:r>
          </a:p>
          <a:p>
            <a:pPr marL="342900" indent="-342900">
              <a:lnSpc>
                <a:spcPct val="150000"/>
              </a:lnSpc>
              <a:spcAft>
                <a:spcPct val="30000"/>
              </a:spcAft>
            </a:pPr>
            <a:endParaRPr lang="es-ES" sz="20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Marcador de número de diapositiva"/>
          <p:cNvSpPr>
            <a:spLocks noGrp="1"/>
          </p:cNvSpPr>
          <p:nvPr>
            <p:ph type="sldNum" sz="quarter" idx="12"/>
          </p:nvPr>
        </p:nvSpPr>
        <p:spPr>
          <a:noFill/>
        </p:spPr>
        <p:txBody>
          <a:bodyPr/>
          <a:lstStyle/>
          <a:p>
            <a:fld id="{F0CA7AE4-0934-48B1-BD9B-D3F7114B6555}" type="slidenum">
              <a:rPr lang="es-ES_tradnl" smtClean="0"/>
              <a:pPr/>
              <a:t>16</a:t>
            </a:fld>
            <a:endParaRPr lang="es-ES_tradnl" smtClean="0"/>
          </a:p>
        </p:txBody>
      </p:sp>
      <p:sp>
        <p:nvSpPr>
          <p:cNvPr id="3075" name="Rectangle 3"/>
          <p:cNvSpPr>
            <a:spLocks noGrp="1" noChangeArrowheads="1"/>
          </p:cNvSpPr>
          <p:nvPr>
            <p:ph type="title"/>
          </p:nvPr>
        </p:nvSpPr>
        <p:spPr>
          <a:xfrm>
            <a:off x="1114427" y="404813"/>
            <a:ext cx="5172085" cy="553998"/>
          </a:xfrm>
        </p:spPr>
        <p:txBody>
          <a:bodyPr/>
          <a:lstStyle/>
          <a:p>
            <a:r>
              <a:rPr lang="es-ES" b="0" dirty="0" smtClean="0"/>
              <a:t>Las glándulas adrenales</a:t>
            </a:r>
          </a:p>
        </p:txBody>
      </p:sp>
      <p:sp>
        <p:nvSpPr>
          <p:cNvPr id="3076" name="Text Box 4"/>
          <p:cNvSpPr txBox="1">
            <a:spLocks noChangeArrowheads="1"/>
          </p:cNvSpPr>
          <p:nvPr/>
        </p:nvSpPr>
        <p:spPr bwMode="auto">
          <a:xfrm>
            <a:off x="2571736" y="2428868"/>
            <a:ext cx="3563796" cy="2308324"/>
          </a:xfrm>
          <a:prstGeom prst="rect">
            <a:avLst/>
          </a:prstGeom>
          <a:noFill/>
          <a:ln w="9525">
            <a:noFill/>
            <a:miter lim="800000"/>
            <a:headEnd/>
            <a:tailEnd/>
          </a:ln>
        </p:spPr>
        <p:txBody>
          <a:bodyPr wrap="none">
            <a:spAutoFit/>
          </a:bodyPr>
          <a:lstStyle/>
          <a:p>
            <a:pPr marL="457200" indent="-457200">
              <a:lnSpc>
                <a:spcPct val="120000"/>
              </a:lnSpc>
            </a:pPr>
            <a:r>
              <a:rPr lang="es-ES" sz="2000" b="1" dirty="0"/>
              <a:t>1. Introducción</a:t>
            </a:r>
          </a:p>
          <a:p>
            <a:pPr marL="457200" indent="-457200">
              <a:lnSpc>
                <a:spcPct val="120000"/>
              </a:lnSpc>
            </a:pPr>
            <a:r>
              <a:rPr lang="es-ES" sz="2000" b="1" dirty="0"/>
              <a:t>2</a:t>
            </a:r>
            <a:r>
              <a:rPr lang="es-ES" sz="2000" b="1" dirty="0" smtClean="0"/>
              <a:t>. </a:t>
            </a:r>
            <a:r>
              <a:rPr lang="es-ES" sz="2000" b="1" dirty="0"/>
              <a:t>Corteza adrenal</a:t>
            </a:r>
          </a:p>
          <a:p>
            <a:pPr marL="457200" indent="-457200">
              <a:lnSpc>
                <a:spcPct val="120000"/>
              </a:lnSpc>
            </a:pPr>
            <a:r>
              <a:rPr lang="es-ES" sz="2000" b="1" dirty="0"/>
              <a:t>	</a:t>
            </a:r>
            <a:r>
              <a:rPr lang="es-ES" sz="2000" b="1" dirty="0" smtClean="0"/>
              <a:t>2.1. </a:t>
            </a:r>
            <a:r>
              <a:rPr lang="es-ES" sz="2000" b="1" dirty="0" err="1" smtClean="0"/>
              <a:t>Mineralocorticoides</a:t>
            </a:r>
            <a:endParaRPr lang="es-ES" sz="2000" b="1" dirty="0"/>
          </a:p>
          <a:p>
            <a:pPr marL="457200" indent="-457200">
              <a:lnSpc>
                <a:spcPct val="120000"/>
              </a:lnSpc>
            </a:pPr>
            <a:r>
              <a:rPr lang="es-ES" sz="2000" b="1" dirty="0"/>
              <a:t>	</a:t>
            </a:r>
            <a:r>
              <a:rPr lang="es-ES" sz="2000" b="1" dirty="0" smtClean="0"/>
              <a:t>2.2. Glucocorticoides</a:t>
            </a:r>
            <a:endParaRPr lang="es-ES" sz="2000" b="1" dirty="0"/>
          </a:p>
          <a:p>
            <a:pPr marL="457200" indent="-457200">
              <a:lnSpc>
                <a:spcPct val="120000"/>
              </a:lnSpc>
            </a:pPr>
            <a:r>
              <a:rPr lang="es-ES" sz="2000" b="1" dirty="0"/>
              <a:t>	</a:t>
            </a:r>
            <a:r>
              <a:rPr lang="es-ES" sz="2000" b="1" dirty="0" smtClean="0"/>
              <a:t>2.3 </a:t>
            </a:r>
            <a:r>
              <a:rPr lang="es-ES" sz="2000" b="1" dirty="0"/>
              <a:t>Hormonas </a:t>
            </a:r>
            <a:r>
              <a:rPr lang="es-ES" sz="2000" b="1" dirty="0" smtClean="0"/>
              <a:t>sexuales</a:t>
            </a:r>
          </a:p>
          <a:p>
            <a:pPr marL="457200" indent="-457200">
              <a:lnSpc>
                <a:spcPct val="120000"/>
              </a:lnSpc>
            </a:pPr>
            <a:r>
              <a:rPr lang="es-ES" sz="2000" b="1" dirty="0" smtClean="0"/>
              <a:t>3. Médula adrenal</a:t>
            </a:r>
            <a:endParaRPr lang="es-E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Marcador de número de diapositiva"/>
          <p:cNvSpPr>
            <a:spLocks noGrp="1"/>
          </p:cNvSpPr>
          <p:nvPr>
            <p:ph type="sldNum" sz="quarter" idx="12"/>
          </p:nvPr>
        </p:nvSpPr>
        <p:spPr>
          <a:noFill/>
        </p:spPr>
        <p:txBody>
          <a:bodyPr/>
          <a:lstStyle/>
          <a:p>
            <a:fld id="{1D0599F5-A769-44F8-8FB2-D168B9CC300B}" type="slidenum">
              <a:rPr lang="es-ES_tradnl" smtClean="0"/>
              <a:pPr/>
              <a:t>17</a:t>
            </a:fld>
            <a:endParaRPr lang="es-ES_tradnl" smtClean="0"/>
          </a:p>
        </p:txBody>
      </p:sp>
      <p:sp>
        <p:nvSpPr>
          <p:cNvPr id="22531" name="Rectangle 2"/>
          <p:cNvSpPr>
            <a:spLocks noGrp="1" noChangeArrowheads="1"/>
          </p:cNvSpPr>
          <p:nvPr>
            <p:ph type="title"/>
          </p:nvPr>
        </p:nvSpPr>
        <p:spPr>
          <a:xfrm>
            <a:off x="304800" y="549275"/>
            <a:ext cx="8839200" cy="369332"/>
          </a:xfrm>
        </p:spPr>
        <p:txBody>
          <a:bodyPr/>
          <a:lstStyle/>
          <a:p>
            <a:r>
              <a:rPr lang="es-ES" sz="2400" dirty="0" smtClean="0"/>
              <a:t>GLUCOCORTICOIDES</a:t>
            </a:r>
          </a:p>
        </p:txBody>
      </p:sp>
      <p:sp>
        <p:nvSpPr>
          <p:cNvPr id="22532" name="Rectangle 3"/>
          <p:cNvSpPr>
            <a:spLocks noGrp="1" noChangeArrowheads="1"/>
          </p:cNvSpPr>
          <p:nvPr>
            <p:ph type="body" idx="1"/>
          </p:nvPr>
        </p:nvSpPr>
        <p:spPr/>
        <p:txBody>
          <a:bodyPr/>
          <a:lstStyle/>
          <a:p>
            <a:pPr marL="538163" indent="-538163">
              <a:buFont typeface="Wingdings" pitchFamily="2" charset="2"/>
              <a:buChar char="ü"/>
            </a:pPr>
            <a:r>
              <a:rPr lang="es-ES" sz="2000" dirty="0" smtClean="0">
                <a:solidFill>
                  <a:srgbClr val="800040"/>
                </a:solidFill>
              </a:rPr>
              <a:t>Regulan metabolismo de la glucosa y otras moléculas orgánicas</a:t>
            </a:r>
            <a:endParaRPr lang="es-ES" sz="2000" dirty="0" smtClean="0"/>
          </a:p>
          <a:p>
            <a:pPr marL="538163" indent="-538163">
              <a:buFont typeface="Wingdings" pitchFamily="2" charset="2"/>
              <a:buChar char="ü"/>
            </a:pPr>
            <a:r>
              <a:rPr lang="es-ES" sz="2000" dirty="0" smtClean="0"/>
              <a:t>Casi </a:t>
            </a:r>
            <a:r>
              <a:rPr lang="es-ES" sz="2000" dirty="0" smtClean="0">
                <a:solidFill>
                  <a:srgbClr val="800040"/>
                </a:solidFill>
              </a:rPr>
              <a:t>todas</a:t>
            </a:r>
            <a:r>
              <a:rPr lang="es-ES" sz="2000" dirty="0" smtClean="0"/>
              <a:t> las </a:t>
            </a:r>
            <a:r>
              <a:rPr lang="es-ES" sz="2000" dirty="0" err="1" smtClean="0"/>
              <a:t>cél</a:t>
            </a:r>
            <a:r>
              <a:rPr lang="es-ES" sz="2000" dirty="0" smtClean="0"/>
              <a:t> del organismo poseen receptores para glucocorticoides</a:t>
            </a:r>
          </a:p>
          <a:p>
            <a:pPr marL="538163" indent="-538163">
              <a:buFont typeface="Wingdings" pitchFamily="2" charset="2"/>
              <a:buChar char="ü"/>
            </a:pPr>
            <a:r>
              <a:rPr lang="es-ES" sz="2000" dirty="0" smtClean="0"/>
              <a:t>Según el tejido, actúa sobre distintas zonas del genoma </a:t>
            </a:r>
            <a:r>
              <a:rPr lang="es-ES" sz="2000" dirty="0" smtClean="0">
                <a:solidFill>
                  <a:srgbClr val="800040"/>
                </a:solidFill>
              </a:rPr>
              <a:t>activando o inhibiendo genes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número de diapositiva"/>
          <p:cNvSpPr>
            <a:spLocks noGrp="1"/>
          </p:cNvSpPr>
          <p:nvPr>
            <p:ph type="sldNum" sz="quarter" idx="12"/>
          </p:nvPr>
        </p:nvSpPr>
        <p:spPr>
          <a:noFill/>
        </p:spPr>
        <p:txBody>
          <a:bodyPr/>
          <a:lstStyle/>
          <a:p>
            <a:fld id="{14775066-1D6E-4A15-96FB-21CE2B30A08D}" type="slidenum">
              <a:rPr lang="es-ES_tradnl" smtClean="0"/>
              <a:pPr/>
              <a:t>18</a:t>
            </a:fld>
            <a:endParaRPr lang="es-ES_tradnl" smtClean="0"/>
          </a:p>
        </p:txBody>
      </p:sp>
      <p:pic>
        <p:nvPicPr>
          <p:cNvPr id="23555" name="Picture 2" descr="Estructura química del cortisol, principal glucocorticoide secretado por la corteza suprarrenal humana y el esteroide más abundante en la sangre periférica.">
            <a:hlinkClick r:id="rId3" tooltip="Estructura química del cortisol, principal glucocorticoide secretado por la corteza suprarrenal humana y el esteroide más abundante en la sangre periférica."/>
          </p:cNvPr>
          <p:cNvPicPr>
            <a:picLocks noChangeAspect="1" noChangeArrowheads="1"/>
          </p:cNvPicPr>
          <p:nvPr/>
        </p:nvPicPr>
        <p:blipFill>
          <a:blip r:embed="rId4"/>
          <a:srcRect/>
          <a:stretch>
            <a:fillRect/>
          </a:stretch>
        </p:blipFill>
        <p:spPr bwMode="auto">
          <a:xfrm>
            <a:off x="3157538" y="1500174"/>
            <a:ext cx="2828925" cy="2314575"/>
          </a:xfrm>
          <a:prstGeom prst="rect">
            <a:avLst/>
          </a:prstGeom>
          <a:noFill/>
          <a:ln w="9525">
            <a:noFill/>
            <a:miter lim="800000"/>
            <a:headEnd/>
            <a:tailEnd/>
          </a:ln>
        </p:spPr>
      </p:pic>
      <p:sp>
        <p:nvSpPr>
          <p:cNvPr id="23556" name="Text Box 3"/>
          <p:cNvSpPr txBox="1">
            <a:spLocks noChangeArrowheads="1"/>
          </p:cNvSpPr>
          <p:nvPr/>
        </p:nvSpPr>
        <p:spPr bwMode="auto">
          <a:xfrm>
            <a:off x="3040063" y="4214818"/>
            <a:ext cx="1365250" cy="369332"/>
          </a:xfrm>
          <a:prstGeom prst="rect">
            <a:avLst/>
          </a:prstGeom>
          <a:noFill/>
          <a:ln w="9525">
            <a:noFill/>
            <a:miter lim="800000"/>
            <a:headEnd/>
            <a:tailEnd/>
          </a:ln>
        </p:spPr>
        <p:txBody>
          <a:bodyPr wrap="square">
            <a:spAutoFit/>
          </a:bodyPr>
          <a:lstStyle/>
          <a:p>
            <a:r>
              <a:rPr lang="es-ES" b="1" dirty="0"/>
              <a:t>CORTISOL</a:t>
            </a:r>
          </a:p>
        </p:txBody>
      </p:sp>
      <p:sp>
        <p:nvSpPr>
          <p:cNvPr id="5" name="4 Rectángulo"/>
          <p:cNvSpPr/>
          <p:nvPr/>
        </p:nvSpPr>
        <p:spPr>
          <a:xfrm>
            <a:off x="857224" y="4927550"/>
            <a:ext cx="7643866" cy="1287532"/>
          </a:xfrm>
          <a:prstGeom prst="rect">
            <a:avLst/>
          </a:prstGeom>
        </p:spPr>
        <p:txBody>
          <a:bodyPr wrap="square">
            <a:spAutoFit/>
          </a:bodyPr>
          <a:lstStyle/>
          <a:p>
            <a:pPr>
              <a:lnSpc>
                <a:spcPct val="150000"/>
              </a:lnSpc>
            </a:pPr>
            <a:r>
              <a:rPr lang="es-ES" dirty="0" smtClean="0"/>
              <a:t>El 95% de la actividad glucocorticoide de la corteza suprarrenal procede de la secreci</a:t>
            </a:r>
            <a:r>
              <a:rPr lang="es-ES" altLang="ja-JP" dirty="0" smtClean="0">
                <a:latin typeface="Arial" charset="0"/>
              </a:rPr>
              <a:t>ó</a:t>
            </a:r>
            <a:r>
              <a:rPr lang="es-ES" altLang="ja-JP" dirty="0" smtClean="0"/>
              <a:t>n del </a:t>
            </a:r>
            <a:r>
              <a:rPr lang="es-ES" altLang="ja-JP" dirty="0" err="1" smtClean="0"/>
              <a:t>cortisol</a:t>
            </a:r>
            <a:r>
              <a:rPr lang="es-ES" altLang="ja-JP" dirty="0" smtClean="0"/>
              <a:t> (hidrocortisona) y una peque</a:t>
            </a:r>
            <a:r>
              <a:rPr lang="es-ES" altLang="ja-JP" dirty="0" smtClean="0">
                <a:latin typeface="Arial" charset="0"/>
              </a:rPr>
              <a:t>ñ</a:t>
            </a:r>
            <a:r>
              <a:rPr lang="es-ES" altLang="ja-JP" dirty="0" smtClean="0"/>
              <a:t>a por la </a:t>
            </a:r>
            <a:r>
              <a:rPr lang="es-ES" altLang="ja-JP" dirty="0" err="1" smtClean="0"/>
              <a:t>corticosterona</a:t>
            </a:r>
            <a:endParaRPr lang="es-E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Marcador de número de diapositiva"/>
          <p:cNvSpPr>
            <a:spLocks noGrp="1"/>
          </p:cNvSpPr>
          <p:nvPr>
            <p:ph type="sldNum" sz="quarter" idx="12"/>
          </p:nvPr>
        </p:nvSpPr>
        <p:spPr>
          <a:noFill/>
        </p:spPr>
        <p:txBody>
          <a:bodyPr/>
          <a:lstStyle/>
          <a:p>
            <a:fld id="{1BB6799A-069B-45CB-A725-7C2EC5212FAF}" type="slidenum">
              <a:rPr lang="es-ES_tradnl" smtClean="0"/>
              <a:pPr/>
              <a:t>19</a:t>
            </a:fld>
            <a:endParaRPr lang="es-ES_tradnl" smtClean="0"/>
          </a:p>
        </p:txBody>
      </p:sp>
      <p:sp>
        <p:nvSpPr>
          <p:cNvPr id="30723" name="Rectangle 2"/>
          <p:cNvSpPr>
            <a:spLocks noGrp="1" noChangeArrowheads="1"/>
          </p:cNvSpPr>
          <p:nvPr>
            <p:ph type="body" idx="1"/>
          </p:nvPr>
        </p:nvSpPr>
        <p:spPr/>
        <p:txBody>
          <a:bodyPr/>
          <a:lstStyle/>
          <a:p>
            <a:pPr marL="174625" indent="363538"/>
            <a:r>
              <a:rPr lang="es-ES" sz="2400" smtClean="0"/>
              <a:t>El </a:t>
            </a:r>
            <a:r>
              <a:rPr lang="es-ES" sz="2400" b="1" smtClean="0">
                <a:solidFill>
                  <a:srgbClr val="800040"/>
                </a:solidFill>
              </a:rPr>
              <a:t>cortisol</a:t>
            </a:r>
            <a:r>
              <a:rPr lang="es-ES" sz="2400" smtClean="0"/>
              <a:t> junto con adrenalina y glucagón actúa para proteger al organismo contra un</a:t>
            </a:r>
            <a:r>
              <a:rPr lang="es-ES" sz="2400" smtClean="0">
                <a:solidFill>
                  <a:srgbClr val="800040"/>
                </a:solidFill>
              </a:rPr>
              <a:t> exceso de la acción hipoglucemiante de la insulina</a:t>
            </a:r>
            <a:r>
              <a:rPr lang="es-ES" sz="2400" smtClean="0"/>
              <a:t>. </a:t>
            </a:r>
          </a:p>
          <a:p>
            <a:pPr marL="174625" indent="363538"/>
            <a:r>
              <a:rPr lang="es-ES" sz="2400" smtClean="0"/>
              <a:t>Adrenalina y Glucagón → acciones rápidas </a:t>
            </a:r>
          </a:p>
          <a:p>
            <a:pPr marL="174625" indent="363538"/>
            <a:r>
              <a:rPr lang="es-ES" sz="2400" smtClean="0"/>
              <a:t>Cortisol → mas lenta  (prolongando el aumento de glucemia producido por A y G)</a:t>
            </a:r>
          </a:p>
          <a:p>
            <a:pPr marL="174625" indent="363538">
              <a:lnSpc>
                <a:spcPct val="140000"/>
              </a:lnSpc>
            </a:pPr>
            <a:endParaRPr lang="es-ES" sz="2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Marcador de número de diapositiva"/>
          <p:cNvSpPr>
            <a:spLocks noGrp="1"/>
          </p:cNvSpPr>
          <p:nvPr>
            <p:ph type="sldNum" sz="quarter" idx="12"/>
          </p:nvPr>
        </p:nvSpPr>
        <p:spPr>
          <a:noFill/>
        </p:spPr>
        <p:txBody>
          <a:bodyPr/>
          <a:lstStyle/>
          <a:p>
            <a:fld id="{6C336D82-7778-4EA2-8000-360A047038A4}" type="slidenum">
              <a:rPr lang="es-ES_tradnl" smtClean="0"/>
              <a:pPr/>
              <a:t>2</a:t>
            </a:fld>
            <a:endParaRPr lang="es-ES_tradnl" smtClean="0"/>
          </a:p>
        </p:txBody>
      </p:sp>
      <p:sp>
        <p:nvSpPr>
          <p:cNvPr id="5123" name="Rectangle 3"/>
          <p:cNvSpPr>
            <a:spLocks noGrp="1" noChangeArrowheads="1"/>
          </p:cNvSpPr>
          <p:nvPr>
            <p:ph type="body" idx="1"/>
          </p:nvPr>
        </p:nvSpPr>
        <p:spPr>
          <a:xfrm>
            <a:off x="285720" y="428604"/>
            <a:ext cx="5386398" cy="5016521"/>
          </a:xfrm>
        </p:spPr>
        <p:txBody>
          <a:bodyPr/>
          <a:lstStyle/>
          <a:p>
            <a:pPr algn="ctr">
              <a:lnSpc>
                <a:spcPct val="140000"/>
              </a:lnSpc>
            </a:pPr>
            <a:r>
              <a:rPr lang="es-ES" sz="2000" dirty="0" smtClean="0">
                <a:solidFill>
                  <a:srgbClr val="800040"/>
                </a:solidFill>
              </a:rPr>
              <a:t>GLÁNDULA SUPRARRENAL:</a:t>
            </a:r>
          </a:p>
          <a:p>
            <a:pPr algn="ctr">
              <a:lnSpc>
                <a:spcPct val="140000"/>
              </a:lnSpc>
            </a:pPr>
            <a:endParaRPr lang="es-ES" sz="2000" dirty="0" smtClean="0">
              <a:solidFill>
                <a:srgbClr val="800040"/>
              </a:solidFill>
            </a:endParaRPr>
          </a:p>
          <a:p>
            <a:pPr>
              <a:lnSpc>
                <a:spcPct val="140000"/>
              </a:lnSpc>
            </a:pPr>
            <a:r>
              <a:rPr lang="es-ES" sz="2000" b="1" dirty="0" smtClean="0"/>
              <a:t>MÉDULA (SNS): </a:t>
            </a:r>
            <a:r>
              <a:rPr lang="es-ES" sz="2000" dirty="0" smtClean="0"/>
              <a:t>Ocupa el 25% de la masa interna y está formada por ganglio del SN Simpático modificado que secretan: Adrenalina y </a:t>
            </a:r>
            <a:r>
              <a:rPr lang="es-ES" sz="2000" dirty="0" err="1" smtClean="0"/>
              <a:t>noradrenalina</a:t>
            </a:r>
            <a:endParaRPr lang="es-ES" sz="2000" dirty="0" smtClean="0"/>
          </a:p>
          <a:p>
            <a:pPr>
              <a:lnSpc>
                <a:spcPct val="140000"/>
              </a:lnSpc>
            </a:pPr>
            <a:r>
              <a:rPr lang="es-ES" sz="2000" dirty="0" smtClean="0"/>
              <a:t>Median respuestas rápidas de lucha o huida</a:t>
            </a:r>
          </a:p>
          <a:p>
            <a:pPr>
              <a:lnSpc>
                <a:spcPct val="140000"/>
              </a:lnSpc>
            </a:pPr>
            <a:r>
              <a:rPr lang="es-ES" sz="2000" dirty="0" smtClean="0"/>
              <a:t> </a:t>
            </a:r>
            <a:r>
              <a:rPr lang="es-ES" sz="2000" b="1" dirty="0" smtClean="0"/>
              <a:t>CORTEZA: </a:t>
            </a:r>
            <a:r>
              <a:rPr lang="es-ES" sz="2000" dirty="0" smtClean="0"/>
              <a:t>secreta hormonas </a:t>
            </a:r>
            <a:r>
              <a:rPr lang="es-ES" sz="2000" dirty="0" err="1" smtClean="0"/>
              <a:t>esteroideas</a:t>
            </a:r>
            <a:r>
              <a:rPr lang="es-ES" sz="2000" dirty="0" smtClean="0"/>
              <a:t> :(Colesterol)</a:t>
            </a:r>
          </a:p>
          <a:p>
            <a:pPr>
              <a:lnSpc>
                <a:spcPct val="140000"/>
              </a:lnSpc>
              <a:buFontTx/>
              <a:buChar char="•"/>
            </a:pPr>
            <a:r>
              <a:rPr lang="es-ES" sz="2000" dirty="0" smtClean="0"/>
              <a:t>Aldosterona</a:t>
            </a:r>
          </a:p>
          <a:p>
            <a:pPr>
              <a:lnSpc>
                <a:spcPct val="140000"/>
              </a:lnSpc>
              <a:buFontTx/>
              <a:buChar char="•"/>
            </a:pPr>
            <a:r>
              <a:rPr lang="es-ES" sz="2000" dirty="0" smtClean="0"/>
              <a:t>Glucocorticoides</a:t>
            </a:r>
          </a:p>
          <a:p>
            <a:pPr>
              <a:lnSpc>
                <a:spcPct val="140000"/>
              </a:lnSpc>
              <a:buFontTx/>
              <a:buChar char="•"/>
            </a:pPr>
            <a:r>
              <a:rPr lang="es-ES" sz="2000" dirty="0" smtClean="0"/>
              <a:t>H. sexuales</a:t>
            </a:r>
          </a:p>
        </p:txBody>
      </p:sp>
      <p:pic>
        <p:nvPicPr>
          <p:cNvPr id="4" name="Picture 4" descr="23-01_AdrenalGland_U"/>
          <p:cNvPicPr>
            <a:picLocks noChangeAspect="1" noChangeArrowheads="1"/>
          </p:cNvPicPr>
          <p:nvPr/>
        </p:nvPicPr>
        <p:blipFill>
          <a:blip r:embed="rId3"/>
          <a:srcRect r="60045" b="8504"/>
          <a:stretch>
            <a:fillRect/>
          </a:stretch>
        </p:blipFill>
        <p:spPr bwMode="auto">
          <a:xfrm>
            <a:off x="5734056" y="1357298"/>
            <a:ext cx="3109234" cy="517050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034AA449-50F5-4D1F-A47A-5E2D8ADFABDA}" type="slidenum">
              <a:rPr lang="es-ES_tradnl" smtClean="0"/>
              <a:pPr>
                <a:defRPr/>
              </a:pPr>
              <a:t>20</a:t>
            </a:fld>
            <a:endParaRPr lang="es-ES_tradnl"/>
          </a:p>
        </p:txBody>
      </p:sp>
      <p:sp>
        <p:nvSpPr>
          <p:cNvPr id="3" name="2 CuadroTexto"/>
          <p:cNvSpPr txBox="1"/>
          <p:nvPr/>
        </p:nvSpPr>
        <p:spPr>
          <a:xfrm>
            <a:off x="1285852" y="2272437"/>
            <a:ext cx="6022803" cy="2585323"/>
          </a:xfrm>
          <a:prstGeom prst="rect">
            <a:avLst/>
          </a:prstGeom>
          <a:noFill/>
        </p:spPr>
        <p:txBody>
          <a:bodyPr wrap="none" rtlCol="0">
            <a:spAutoFit/>
          </a:bodyPr>
          <a:lstStyle/>
          <a:p>
            <a:pPr>
              <a:lnSpc>
                <a:spcPct val="150000"/>
              </a:lnSpc>
              <a:buFont typeface="Wingdings" pitchFamily="2" charset="2"/>
              <a:buChar char="§"/>
            </a:pPr>
            <a:r>
              <a:rPr lang="es-ES" dirty="0" smtClean="0"/>
              <a:t>Metabolismo de hidratos de carbono, proteínas y grasas</a:t>
            </a:r>
          </a:p>
          <a:p>
            <a:pPr>
              <a:lnSpc>
                <a:spcPct val="150000"/>
              </a:lnSpc>
              <a:buFont typeface="Wingdings" pitchFamily="2" charset="2"/>
              <a:buChar char="§"/>
            </a:pPr>
            <a:r>
              <a:rPr lang="es-ES" dirty="0" smtClean="0"/>
              <a:t>Respuestas del organismo a estímulos estresantes</a:t>
            </a:r>
          </a:p>
          <a:p>
            <a:pPr>
              <a:lnSpc>
                <a:spcPct val="150000"/>
              </a:lnSpc>
              <a:buFont typeface="Wingdings" pitchFamily="2" charset="2"/>
              <a:buChar char="§"/>
            </a:pPr>
            <a:r>
              <a:rPr lang="es-ES" dirty="0" smtClean="0"/>
              <a:t>Inmunosupresores</a:t>
            </a:r>
          </a:p>
          <a:p>
            <a:pPr>
              <a:lnSpc>
                <a:spcPct val="150000"/>
              </a:lnSpc>
              <a:buFont typeface="Wingdings" pitchFamily="2" charset="2"/>
              <a:buChar char="§"/>
            </a:pPr>
            <a:r>
              <a:rPr lang="es-ES" dirty="0" smtClean="0"/>
              <a:t>Antiinflamatorios</a:t>
            </a:r>
          </a:p>
          <a:p>
            <a:pPr>
              <a:lnSpc>
                <a:spcPct val="150000"/>
              </a:lnSpc>
              <a:buFont typeface="Wingdings" pitchFamily="2" charset="2"/>
              <a:buChar char="§"/>
            </a:pPr>
            <a:r>
              <a:rPr lang="es-ES" dirty="0" smtClean="0"/>
              <a:t>Antialérgicos</a:t>
            </a:r>
          </a:p>
          <a:p>
            <a:pPr>
              <a:lnSpc>
                <a:spcPct val="150000"/>
              </a:lnSpc>
              <a:buFont typeface="Wingdings" pitchFamily="2" charset="2"/>
              <a:buChar char="§"/>
            </a:pPr>
            <a:r>
              <a:rPr lang="es-ES" dirty="0" smtClean="0"/>
              <a:t>Débil actividad </a:t>
            </a:r>
            <a:r>
              <a:rPr lang="es-ES" dirty="0" err="1" smtClean="0"/>
              <a:t>mineralocorticoide</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034AA449-50F5-4D1F-A47A-5E2D8ADFABDA}" type="slidenum">
              <a:rPr lang="es-ES_tradnl" smtClean="0"/>
              <a:pPr>
                <a:defRPr/>
              </a:pPr>
              <a:t>21</a:t>
            </a:fld>
            <a:endParaRPr lang="es-ES_tradnl"/>
          </a:p>
        </p:txBody>
      </p:sp>
      <p:sp>
        <p:nvSpPr>
          <p:cNvPr id="3" name="2 CuadroTexto"/>
          <p:cNvSpPr txBox="1"/>
          <p:nvPr/>
        </p:nvSpPr>
        <p:spPr>
          <a:xfrm>
            <a:off x="714348" y="500043"/>
            <a:ext cx="3429024" cy="461665"/>
          </a:xfrm>
          <a:prstGeom prst="rect">
            <a:avLst/>
          </a:prstGeom>
          <a:noFill/>
        </p:spPr>
        <p:txBody>
          <a:bodyPr wrap="square" rtlCol="0">
            <a:spAutoFit/>
          </a:bodyPr>
          <a:lstStyle/>
          <a:p>
            <a:r>
              <a:rPr lang="es-ES" sz="2400" dirty="0" smtClean="0"/>
              <a:t>Control de la secreción</a:t>
            </a:r>
            <a:endParaRPr lang="es-ES" sz="2400" dirty="0"/>
          </a:p>
        </p:txBody>
      </p:sp>
      <p:sp>
        <p:nvSpPr>
          <p:cNvPr id="4" name="3 CuadroTexto"/>
          <p:cNvSpPr txBox="1"/>
          <p:nvPr/>
        </p:nvSpPr>
        <p:spPr>
          <a:xfrm>
            <a:off x="857224" y="2214554"/>
            <a:ext cx="2286016" cy="3693319"/>
          </a:xfrm>
          <a:prstGeom prst="rect">
            <a:avLst/>
          </a:prstGeom>
          <a:noFill/>
        </p:spPr>
        <p:txBody>
          <a:bodyPr wrap="square" rtlCol="0">
            <a:spAutoFit/>
          </a:bodyPr>
          <a:lstStyle/>
          <a:p>
            <a:r>
              <a:rPr lang="es-ES" dirty="0" smtClean="0"/>
              <a:t>Se secreta a pulsos controlado por la ACTH : estimulado por la CRH hipotalámica (pulsátil)</a:t>
            </a:r>
          </a:p>
          <a:p>
            <a:endParaRPr lang="es-ES" dirty="0" smtClean="0"/>
          </a:p>
          <a:p>
            <a:r>
              <a:rPr lang="es-ES" b="1" dirty="0" smtClean="0"/>
              <a:t>Máxima</a:t>
            </a:r>
            <a:r>
              <a:rPr lang="es-ES" dirty="0" smtClean="0"/>
              <a:t> [</a:t>
            </a:r>
            <a:r>
              <a:rPr lang="es-ES" dirty="0" err="1" smtClean="0"/>
              <a:t>cortisol</a:t>
            </a:r>
            <a:r>
              <a:rPr lang="es-ES" dirty="0" smtClean="0"/>
              <a:t>]  se produce 2 horas antes de despertarse y la </a:t>
            </a:r>
            <a:r>
              <a:rPr lang="es-ES" b="1" dirty="0" smtClean="0"/>
              <a:t>mínima </a:t>
            </a:r>
            <a:r>
              <a:rPr lang="es-ES" dirty="0" smtClean="0"/>
              <a:t>justo antes de dormir.</a:t>
            </a:r>
            <a:endParaRPr lang="es-ES" dirty="0"/>
          </a:p>
        </p:txBody>
      </p:sp>
      <p:pic>
        <p:nvPicPr>
          <p:cNvPr id="2051" name="Picture 3" descr="C:\Documents and Settings\Carmen\Escritorio\BERNE LEVI 4E\M31951-047-f004.jpg"/>
          <p:cNvPicPr>
            <a:picLocks noChangeAspect="1" noChangeArrowheads="1"/>
          </p:cNvPicPr>
          <p:nvPr/>
        </p:nvPicPr>
        <p:blipFill>
          <a:blip r:embed="rId3"/>
          <a:srcRect l="14865" r="16216" b="4160"/>
          <a:stretch>
            <a:fillRect/>
          </a:stretch>
        </p:blipFill>
        <p:spPr bwMode="auto">
          <a:xfrm>
            <a:off x="4071934" y="227425"/>
            <a:ext cx="4143404" cy="648772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Marcador de número de diapositiva"/>
          <p:cNvSpPr>
            <a:spLocks noGrp="1"/>
          </p:cNvSpPr>
          <p:nvPr>
            <p:ph type="sldNum" sz="quarter" idx="12"/>
          </p:nvPr>
        </p:nvSpPr>
        <p:spPr>
          <a:noFill/>
        </p:spPr>
        <p:txBody>
          <a:bodyPr/>
          <a:lstStyle/>
          <a:p>
            <a:fld id="{7A52AA4F-0266-46C1-A948-A59B16E66B93}" type="slidenum">
              <a:rPr lang="es-ES_tradnl" smtClean="0"/>
              <a:pPr/>
              <a:t>22</a:t>
            </a:fld>
            <a:endParaRPr lang="es-ES_tradnl" smtClean="0"/>
          </a:p>
        </p:txBody>
      </p:sp>
      <p:grpSp>
        <p:nvGrpSpPr>
          <p:cNvPr id="24579" name="Group 2"/>
          <p:cNvGrpSpPr>
            <a:grpSpLocks/>
          </p:cNvGrpSpPr>
          <p:nvPr/>
        </p:nvGrpSpPr>
        <p:grpSpPr bwMode="auto">
          <a:xfrm>
            <a:off x="1048446" y="1707513"/>
            <a:ext cx="4024475" cy="937394"/>
            <a:chOff x="425" y="297"/>
            <a:chExt cx="2212" cy="256"/>
          </a:xfrm>
        </p:grpSpPr>
        <p:sp>
          <p:nvSpPr>
            <p:cNvPr id="24601" name="AutoShape 3"/>
            <p:cNvSpPr>
              <a:spLocks noChangeArrowheads="1"/>
            </p:cNvSpPr>
            <p:nvPr/>
          </p:nvSpPr>
          <p:spPr bwMode="auto">
            <a:xfrm>
              <a:off x="425" y="297"/>
              <a:ext cx="2131" cy="182"/>
            </a:xfrm>
            <a:prstGeom prst="roundRect">
              <a:avLst>
                <a:gd name="adj" fmla="val 16667"/>
              </a:avLst>
            </a:prstGeom>
            <a:solidFill>
              <a:srgbClr val="FFFF66"/>
            </a:solidFill>
            <a:ln w="12700">
              <a:solidFill>
                <a:schemeClr val="tx1"/>
              </a:solidFill>
              <a:round/>
              <a:headEnd/>
              <a:tailEnd/>
            </a:ln>
          </p:spPr>
          <p:txBody>
            <a:bodyPr wrap="none" anchor="ctr"/>
            <a:lstStyle/>
            <a:p>
              <a:endParaRPr lang="es-ES"/>
            </a:p>
          </p:txBody>
        </p:sp>
        <p:sp>
          <p:nvSpPr>
            <p:cNvPr id="24602" name="Text Box 4"/>
            <p:cNvSpPr txBox="1">
              <a:spLocks noChangeArrowheads="1"/>
            </p:cNvSpPr>
            <p:nvPr/>
          </p:nvSpPr>
          <p:spPr bwMode="auto">
            <a:xfrm>
              <a:off x="501" y="341"/>
              <a:ext cx="2136" cy="212"/>
            </a:xfrm>
            <a:prstGeom prst="rect">
              <a:avLst/>
            </a:prstGeom>
            <a:noFill/>
            <a:ln w="9525">
              <a:noFill/>
              <a:miter lim="800000"/>
              <a:headEnd/>
              <a:tailEnd/>
            </a:ln>
          </p:spPr>
          <p:txBody>
            <a:bodyPr wrap="none">
              <a:spAutoFit/>
            </a:bodyPr>
            <a:lstStyle/>
            <a:p>
              <a:pPr eaLnBrk="1" hangingPunct="1"/>
              <a:r>
                <a:rPr lang="es-ES" sz="1600" b="1" dirty="0">
                  <a:solidFill>
                    <a:srgbClr val="800040"/>
                  </a:solidFill>
                  <a:latin typeface="Arial" charset="0"/>
                </a:rPr>
                <a:t>METABOLISMO INTERMEDIARIO</a:t>
              </a:r>
              <a:endParaRPr lang="es-ES_tradnl" sz="1600" b="1" dirty="0">
                <a:solidFill>
                  <a:srgbClr val="0000CC"/>
                </a:solidFill>
                <a:latin typeface="Arial" charset="0"/>
              </a:endParaRPr>
            </a:p>
          </p:txBody>
        </p:sp>
      </p:grpSp>
      <p:grpSp>
        <p:nvGrpSpPr>
          <p:cNvPr id="24580" name="Group 5"/>
          <p:cNvGrpSpPr>
            <a:grpSpLocks/>
          </p:cNvGrpSpPr>
          <p:nvPr/>
        </p:nvGrpSpPr>
        <p:grpSpPr bwMode="auto">
          <a:xfrm>
            <a:off x="1309708" y="3162300"/>
            <a:ext cx="6191250" cy="338138"/>
            <a:chOff x="690" y="692"/>
            <a:chExt cx="3900" cy="213"/>
          </a:xfrm>
        </p:grpSpPr>
        <p:sp>
          <p:nvSpPr>
            <p:cNvPr id="24599" name="Text Box 6"/>
            <p:cNvSpPr txBox="1">
              <a:spLocks noChangeArrowheads="1"/>
            </p:cNvSpPr>
            <p:nvPr/>
          </p:nvSpPr>
          <p:spPr bwMode="auto">
            <a:xfrm>
              <a:off x="690" y="693"/>
              <a:ext cx="710" cy="212"/>
            </a:xfrm>
            <a:prstGeom prst="rect">
              <a:avLst/>
            </a:prstGeom>
            <a:noFill/>
            <a:ln w="9525">
              <a:noFill/>
              <a:miter lim="800000"/>
              <a:headEnd/>
              <a:tailEnd/>
            </a:ln>
          </p:spPr>
          <p:txBody>
            <a:bodyPr wrap="none">
              <a:spAutoFit/>
            </a:bodyPr>
            <a:lstStyle/>
            <a:p>
              <a:pPr eaLnBrk="1" hangingPunct="1"/>
              <a:r>
                <a:rPr lang="es-ES" sz="1600" b="1">
                  <a:solidFill>
                    <a:srgbClr val="0000CC"/>
                  </a:solidFill>
                  <a:latin typeface="Bookman Old Style" pitchFamily="18" charset="0"/>
                </a:rPr>
                <a:t>HÍGADO:</a:t>
              </a:r>
              <a:endParaRPr lang="es-ES_tradnl" sz="1600" b="1">
                <a:solidFill>
                  <a:srgbClr val="0000CC"/>
                </a:solidFill>
                <a:latin typeface="Bookman Old Style" pitchFamily="18" charset="0"/>
              </a:endParaRPr>
            </a:p>
          </p:txBody>
        </p:sp>
        <p:sp>
          <p:nvSpPr>
            <p:cNvPr id="24600" name="Text Box 7"/>
            <p:cNvSpPr txBox="1">
              <a:spLocks noChangeArrowheads="1"/>
            </p:cNvSpPr>
            <p:nvPr/>
          </p:nvSpPr>
          <p:spPr bwMode="auto">
            <a:xfrm>
              <a:off x="1346" y="692"/>
              <a:ext cx="3244" cy="212"/>
            </a:xfrm>
            <a:prstGeom prst="rect">
              <a:avLst/>
            </a:prstGeom>
            <a:noFill/>
            <a:ln w="9525">
              <a:noFill/>
              <a:miter lim="800000"/>
              <a:headEnd/>
              <a:tailEnd/>
            </a:ln>
          </p:spPr>
          <p:txBody>
            <a:bodyPr wrap="none">
              <a:spAutoFit/>
            </a:bodyPr>
            <a:lstStyle/>
            <a:p>
              <a:pPr eaLnBrk="1" hangingPunct="1"/>
              <a:r>
                <a:rPr lang="es-ES" sz="1600" b="1" dirty="0">
                  <a:solidFill>
                    <a:srgbClr val="FF0000"/>
                  </a:solidFill>
                  <a:latin typeface="Bookman Old Style" pitchFamily="18" charset="0"/>
                </a:rPr>
                <a:t>ANABOLISMO (s</a:t>
              </a:r>
              <a:r>
                <a:rPr lang="es-ES" altLang="ja-JP" sz="1600" b="1" dirty="0">
                  <a:solidFill>
                    <a:srgbClr val="FF0000"/>
                  </a:solidFill>
                  <a:latin typeface="Arial" charset="0"/>
                  <a:ea typeface="ＭＳ Ｐゴシック" pitchFamily="48" charset="-128"/>
                </a:rPr>
                <a:t>í</a:t>
              </a:r>
              <a:r>
                <a:rPr lang="es-ES" altLang="ja-JP" sz="1600" b="1" dirty="0">
                  <a:solidFill>
                    <a:srgbClr val="FF0000"/>
                  </a:solidFill>
                  <a:latin typeface="Bookman Old Style" pitchFamily="18" charset="0"/>
                  <a:ea typeface="ＭＳ Ｐゴシック" pitchFamily="48" charset="-128"/>
                </a:rPr>
                <a:t>ntesis de gluc</a:t>
              </a:r>
              <a:r>
                <a:rPr lang="es-ES" altLang="ja-JP" sz="1600" b="1" dirty="0">
                  <a:solidFill>
                    <a:srgbClr val="FF0000"/>
                  </a:solidFill>
                  <a:latin typeface="Arial" charset="0"/>
                  <a:ea typeface="ＭＳ Ｐゴシック" pitchFamily="48" charset="-128"/>
                </a:rPr>
                <a:t>ó</a:t>
              </a:r>
              <a:r>
                <a:rPr lang="es-ES" altLang="ja-JP" sz="1600" b="1" dirty="0">
                  <a:solidFill>
                    <a:srgbClr val="FF0000"/>
                  </a:solidFill>
                  <a:latin typeface="Bookman Old Style" pitchFamily="18" charset="0"/>
                  <a:ea typeface="ＭＳ Ｐゴシック" pitchFamily="48" charset="-128"/>
                </a:rPr>
                <a:t>geno y glucosa)</a:t>
              </a:r>
              <a:endParaRPr lang="es-ES_tradnl" sz="1600" b="1" dirty="0">
                <a:solidFill>
                  <a:srgbClr val="FF0000"/>
                </a:solidFill>
                <a:latin typeface="Bookman Old Style" pitchFamily="18" charset="0"/>
              </a:endParaRPr>
            </a:p>
          </p:txBody>
        </p:sp>
      </p:grpSp>
      <p:grpSp>
        <p:nvGrpSpPr>
          <p:cNvPr id="24581" name="Group 8"/>
          <p:cNvGrpSpPr>
            <a:grpSpLocks/>
          </p:cNvGrpSpPr>
          <p:nvPr/>
        </p:nvGrpSpPr>
        <p:grpSpPr bwMode="auto">
          <a:xfrm>
            <a:off x="1000100" y="4572008"/>
            <a:ext cx="7418388" cy="338138"/>
            <a:chOff x="1108" y="1071"/>
            <a:chExt cx="4673" cy="213"/>
          </a:xfrm>
        </p:grpSpPr>
        <p:sp>
          <p:nvSpPr>
            <p:cNvPr id="24597" name="Text Box 9"/>
            <p:cNvSpPr txBox="1">
              <a:spLocks noChangeArrowheads="1"/>
            </p:cNvSpPr>
            <p:nvPr/>
          </p:nvSpPr>
          <p:spPr bwMode="auto">
            <a:xfrm>
              <a:off x="1108" y="1072"/>
              <a:ext cx="2187" cy="212"/>
            </a:xfrm>
            <a:prstGeom prst="rect">
              <a:avLst/>
            </a:prstGeom>
            <a:noFill/>
            <a:ln w="9525">
              <a:noFill/>
              <a:miter lim="800000"/>
              <a:headEnd/>
              <a:tailEnd/>
            </a:ln>
          </p:spPr>
          <p:txBody>
            <a:bodyPr wrap="none">
              <a:spAutoFit/>
            </a:bodyPr>
            <a:lstStyle/>
            <a:p>
              <a:pPr eaLnBrk="1" hangingPunct="1"/>
              <a:r>
                <a:rPr lang="es-ES" sz="1600" b="1" dirty="0">
                  <a:solidFill>
                    <a:srgbClr val="0000CC"/>
                  </a:solidFill>
                  <a:latin typeface="Bookman Old Style" pitchFamily="18" charset="0"/>
                </a:rPr>
                <a:t>MÚSCULO Y TEJIDO ADIPOSO:</a:t>
              </a:r>
              <a:endParaRPr lang="es-ES_tradnl" sz="1600" b="1" dirty="0">
                <a:solidFill>
                  <a:srgbClr val="0000CC"/>
                </a:solidFill>
                <a:latin typeface="Bookman Old Style" pitchFamily="18" charset="0"/>
              </a:endParaRPr>
            </a:p>
          </p:txBody>
        </p:sp>
        <p:sp>
          <p:nvSpPr>
            <p:cNvPr id="24598" name="Text Box 10"/>
            <p:cNvSpPr txBox="1">
              <a:spLocks noChangeArrowheads="1"/>
            </p:cNvSpPr>
            <p:nvPr/>
          </p:nvSpPr>
          <p:spPr bwMode="auto">
            <a:xfrm>
              <a:off x="3271" y="1071"/>
              <a:ext cx="2510" cy="212"/>
            </a:xfrm>
            <a:prstGeom prst="rect">
              <a:avLst/>
            </a:prstGeom>
            <a:noFill/>
            <a:ln w="9525">
              <a:noFill/>
              <a:miter lim="800000"/>
              <a:headEnd/>
              <a:tailEnd/>
            </a:ln>
          </p:spPr>
          <p:txBody>
            <a:bodyPr wrap="none">
              <a:spAutoFit/>
            </a:bodyPr>
            <a:lstStyle/>
            <a:p>
              <a:pPr eaLnBrk="1" hangingPunct="1"/>
              <a:r>
                <a:rPr lang="es-ES" sz="1600" b="1">
                  <a:solidFill>
                    <a:srgbClr val="FF0000"/>
                  </a:solidFill>
                  <a:latin typeface="Bookman Old Style" pitchFamily="18" charset="0"/>
                </a:rPr>
                <a:t>CATABOLISMO (proteolisis lipolisis)</a:t>
              </a:r>
              <a:endParaRPr lang="es-ES_tradnl" sz="1600" b="1">
                <a:solidFill>
                  <a:srgbClr val="FF0000"/>
                </a:solidFill>
                <a:latin typeface="Bookman Old Style" pitchFamily="18" charset="0"/>
              </a:endParaRPr>
            </a:p>
          </p:txBody>
        </p:sp>
      </p:grpSp>
      <p:sp>
        <p:nvSpPr>
          <p:cNvPr id="24584" name="Text Box 25"/>
          <p:cNvSpPr txBox="1">
            <a:spLocks noChangeArrowheads="1"/>
          </p:cNvSpPr>
          <p:nvPr/>
        </p:nvSpPr>
        <p:spPr bwMode="auto">
          <a:xfrm>
            <a:off x="1042988" y="404813"/>
            <a:ext cx="6686550" cy="457200"/>
          </a:xfrm>
          <a:prstGeom prst="rect">
            <a:avLst/>
          </a:prstGeom>
          <a:noFill/>
          <a:ln w="9525">
            <a:noFill/>
            <a:miter lim="800000"/>
            <a:headEnd/>
            <a:tailEnd/>
          </a:ln>
        </p:spPr>
        <p:txBody>
          <a:bodyPr wrap="none">
            <a:spAutoFit/>
          </a:bodyPr>
          <a:lstStyle/>
          <a:p>
            <a:pPr eaLnBrk="1" hangingPunct="1"/>
            <a:r>
              <a:rPr lang="es-ES" sz="2400" b="1" u="sng">
                <a:solidFill>
                  <a:schemeClr val="tx1"/>
                </a:solidFill>
                <a:latin typeface="Arial" charset="0"/>
              </a:rPr>
              <a:t>ACCIONES DE LOS GLUCOCORTICOIDES (I)</a:t>
            </a:r>
            <a:endParaRPr lang="es-ES_tradnl" sz="2400" b="1" u="sng">
              <a:solidFill>
                <a:schemeClr val="tx1"/>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Marcador de número de diapositiva"/>
          <p:cNvSpPr>
            <a:spLocks noGrp="1"/>
          </p:cNvSpPr>
          <p:nvPr>
            <p:ph type="sldNum" sz="quarter" idx="12"/>
          </p:nvPr>
        </p:nvSpPr>
        <p:spPr>
          <a:noFill/>
        </p:spPr>
        <p:txBody>
          <a:bodyPr/>
          <a:lstStyle/>
          <a:p>
            <a:fld id="{A61D41F9-E110-452F-BCDB-EAA1A1A98C03}" type="slidenum">
              <a:rPr lang="es-ES_tradnl" smtClean="0"/>
              <a:pPr/>
              <a:t>23</a:t>
            </a:fld>
            <a:endParaRPr lang="es-ES_tradnl" smtClean="0"/>
          </a:p>
        </p:txBody>
      </p:sp>
      <p:sp>
        <p:nvSpPr>
          <p:cNvPr id="25603"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grpSp>
        <p:nvGrpSpPr>
          <p:cNvPr id="25604" name="Group 3"/>
          <p:cNvGrpSpPr>
            <a:grpSpLocks/>
          </p:cNvGrpSpPr>
          <p:nvPr/>
        </p:nvGrpSpPr>
        <p:grpSpPr bwMode="auto">
          <a:xfrm>
            <a:off x="960438" y="115888"/>
            <a:ext cx="7232650" cy="6716712"/>
            <a:chOff x="605" y="73"/>
            <a:chExt cx="4556" cy="4231"/>
          </a:xfrm>
        </p:grpSpPr>
        <p:sp>
          <p:nvSpPr>
            <p:cNvPr id="25605" name="Text Box 4"/>
            <p:cNvSpPr txBox="1">
              <a:spLocks noChangeArrowheads="1"/>
            </p:cNvSpPr>
            <p:nvPr/>
          </p:nvSpPr>
          <p:spPr bwMode="auto">
            <a:xfrm>
              <a:off x="605" y="73"/>
              <a:ext cx="4556" cy="231"/>
            </a:xfrm>
            <a:prstGeom prst="rect">
              <a:avLst/>
            </a:prstGeom>
            <a:noFill/>
            <a:ln w="9525">
              <a:noFill/>
              <a:miter lim="800000"/>
              <a:headEnd/>
              <a:tailEnd/>
            </a:ln>
          </p:spPr>
          <p:txBody>
            <a:bodyPr wrap="none">
              <a:spAutoFit/>
            </a:bodyPr>
            <a:lstStyle/>
            <a:p>
              <a:pPr eaLnBrk="1" hangingPunct="1"/>
              <a:r>
                <a:rPr lang="es-ES" b="1" u="sng">
                  <a:solidFill>
                    <a:schemeClr val="tx1"/>
                  </a:solidFill>
                  <a:latin typeface="Arial" charset="0"/>
                </a:rPr>
                <a:t>ACCIONES DE LOS GLUCOCORTICOIDES SOBRE EL M</a:t>
              </a:r>
              <a:r>
                <a:rPr lang="es-ES" altLang="ja-JP" b="1" u="sng">
                  <a:solidFill>
                    <a:schemeClr val="tx1"/>
                  </a:solidFill>
                  <a:latin typeface="Arial" charset="0"/>
                  <a:ea typeface="ＭＳ Ｐゴシック" pitchFamily="48" charset="-128"/>
                </a:rPr>
                <a:t>Ú</a:t>
              </a:r>
              <a:r>
                <a:rPr lang="es-ES" b="1" u="sng">
                  <a:solidFill>
                    <a:schemeClr val="tx1"/>
                  </a:solidFill>
                  <a:latin typeface="Arial" charset="0"/>
                </a:rPr>
                <a:t>SCULO</a:t>
              </a:r>
              <a:endParaRPr lang="es-ES_tradnl" b="1" u="sng">
                <a:solidFill>
                  <a:schemeClr val="tx1"/>
                </a:solidFill>
                <a:latin typeface="Arial" charset="0"/>
              </a:endParaRPr>
            </a:p>
          </p:txBody>
        </p:sp>
        <p:grpSp>
          <p:nvGrpSpPr>
            <p:cNvPr id="25606" name="Group 5"/>
            <p:cNvGrpSpPr>
              <a:grpSpLocks/>
            </p:cNvGrpSpPr>
            <p:nvPr/>
          </p:nvGrpSpPr>
          <p:grpSpPr bwMode="auto">
            <a:xfrm>
              <a:off x="947" y="324"/>
              <a:ext cx="3872" cy="3980"/>
              <a:chOff x="947" y="324"/>
              <a:chExt cx="3872" cy="3980"/>
            </a:xfrm>
          </p:grpSpPr>
          <p:sp>
            <p:nvSpPr>
              <p:cNvPr id="25607" name="Freeform 6"/>
              <p:cNvSpPr>
                <a:spLocks/>
              </p:cNvSpPr>
              <p:nvPr/>
            </p:nvSpPr>
            <p:spPr bwMode="auto">
              <a:xfrm>
                <a:off x="947" y="324"/>
                <a:ext cx="3872" cy="3980"/>
              </a:xfrm>
              <a:custGeom>
                <a:avLst/>
                <a:gdLst>
                  <a:gd name="T0" fmla="*/ 3072 w 3872"/>
                  <a:gd name="T1" fmla="*/ 100 h 3980"/>
                  <a:gd name="T2" fmla="*/ 3000 w 3872"/>
                  <a:gd name="T3" fmla="*/ 68 h 3980"/>
                  <a:gd name="T4" fmla="*/ 2656 w 3872"/>
                  <a:gd name="T5" fmla="*/ 84 h 3980"/>
                  <a:gd name="T6" fmla="*/ 2360 w 3872"/>
                  <a:gd name="T7" fmla="*/ 20 h 3980"/>
                  <a:gd name="T8" fmla="*/ 2152 w 3872"/>
                  <a:gd name="T9" fmla="*/ 60 h 3980"/>
                  <a:gd name="T10" fmla="*/ 1824 w 3872"/>
                  <a:gd name="T11" fmla="*/ 132 h 3980"/>
                  <a:gd name="T12" fmla="*/ 1520 w 3872"/>
                  <a:gd name="T13" fmla="*/ 204 h 3980"/>
                  <a:gd name="T14" fmla="*/ 1048 w 3872"/>
                  <a:gd name="T15" fmla="*/ 316 h 3980"/>
                  <a:gd name="T16" fmla="*/ 704 w 3872"/>
                  <a:gd name="T17" fmla="*/ 444 h 3980"/>
                  <a:gd name="T18" fmla="*/ 368 w 3872"/>
                  <a:gd name="T19" fmla="*/ 620 h 3980"/>
                  <a:gd name="T20" fmla="*/ 368 w 3872"/>
                  <a:gd name="T21" fmla="*/ 716 h 3980"/>
                  <a:gd name="T22" fmla="*/ 176 w 3872"/>
                  <a:gd name="T23" fmla="*/ 836 h 3980"/>
                  <a:gd name="T24" fmla="*/ 128 w 3872"/>
                  <a:gd name="T25" fmla="*/ 932 h 3980"/>
                  <a:gd name="T26" fmla="*/ 272 w 3872"/>
                  <a:gd name="T27" fmla="*/ 1348 h 3980"/>
                  <a:gd name="T28" fmla="*/ 144 w 3872"/>
                  <a:gd name="T29" fmla="*/ 1636 h 3980"/>
                  <a:gd name="T30" fmla="*/ 88 w 3872"/>
                  <a:gd name="T31" fmla="*/ 1772 h 3980"/>
                  <a:gd name="T32" fmla="*/ 0 w 3872"/>
                  <a:gd name="T33" fmla="*/ 2060 h 3980"/>
                  <a:gd name="T34" fmla="*/ 64 w 3872"/>
                  <a:gd name="T35" fmla="*/ 2620 h 3980"/>
                  <a:gd name="T36" fmla="*/ 232 w 3872"/>
                  <a:gd name="T37" fmla="*/ 3196 h 3980"/>
                  <a:gd name="T38" fmla="*/ 416 w 3872"/>
                  <a:gd name="T39" fmla="*/ 3356 h 3980"/>
                  <a:gd name="T40" fmla="*/ 448 w 3872"/>
                  <a:gd name="T41" fmla="*/ 3388 h 3980"/>
                  <a:gd name="T42" fmla="*/ 368 w 3872"/>
                  <a:gd name="T43" fmla="*/ 3532 h 3980"/>
                  <a:gd name="T44" fmla="*/ 344 w 3872"/>
                  <a:gd name="T45" fmla="*/ 3588 h 3980"/>
                  <a:gd name="T46" fmla="*/ 672 w 3872"/>
                  <a:gd name="T47" fmla="*/ 3756 h 3980"/>
                  <a:gd name="T48" fmla="*/ 1320 w 3872"/>
                  <a:gd name="T49" fmla="*/ 3852 h 3980"/>
                  <a:gd name="T50" fmla="*/ 1384 w 3872"/>
                  <a:gd name="T51" fmla="*/ 3908 h 3980"/>
                  <a:gd name="T52" fmla="*/ 1720 w 3872"/>
                  <a:gd name="T53" fmla="*/ 3932 h 3980"/>
                  <a:gd name="T54" fmla="*/ 1880 w 3872"/>
                  <a:gd name="T55" fmla="*/ 3980 h 3980"/>
                  <a:gd name="T56" fmla="*/ 2552 w 3872"/>
                  <a:gd name="T57" fmla="*/ 3948 h 3980"/>
                  <a:gd name="T58" fmla="*/ 2776 w 3872"/>
                  <a:gd name="T59" fmla="*/ 3972 h 3980"/>
                  <a:gd name="T60" fmla="*/ 3000 w 3872"/>
                  <a:gd name="T61" fmla="*/ 3972 h 3980"/>
                  <a:gd name="T62" fmla="*/ 3096 w 3872"/>
                  <a:gd name="T63" fmla="*/ 3908 h 3980"/>
                  <a:gd name="T64" fmla="*/ 3160 w 3872"/>
                  <a:gd name="T65" fmla="*/ 3844 h 3980"/>
                  <a:gd name="T66" fmla="*/ 3264 w 3872"/>
                  <a:gd name="T67" fmla="*/ 3684 h 3980"/>
                  <a:gd name="T68" fmla="*/ 3304 w 3872"/>
                  <a:gd name="T69" fmla="*/ 3644 h 3980"/>
                  <a:gd name="T70" fmla="*/ 3552 w 3872"/>
                  <a:gd name="T71" fmla="*/ 3516 h 3980"/>
                  <a:gd name="T72" fmla="*/ 3616 w 3872"/>
                  <a:gd name="T73" fmla="*/ 3308 h 3980"/>
                  <a:gd name="T74" fmla="*/ 3640 w 3872"/>
                  <a:gd name="T75" fmla="*/ 3212 h 3980"/>
                  <a:gd name="T76" fmla="*/ 3744 w 3872"/>
                  <a:gd name="T77" fmla="*/ 2876 h 3980"/>
                  <a:gd name="T78" fmla="*/ 3864 w 3872"/>
                  <a:gd name="T79" fmla="*/ 2492 h 3980"/>
                  <a:gd name="T80" fmla="*/ 3760 w 3872"/>
                  <a:gd name="T81" fmla="*/ 2260 h 3980"/>
                  <a:gd name="T82" fmla="*/ 3736 w 3872"/>
                  <a:gd name="T83" fmla="*/ 2020 h 3980"/>
                  <a:gd name="T84" fmla="*/ 3768 w 3872"/>
                  <a:gd name="T85" fmla="*/ 1860 h 3980"/>
                  <a:gd name="T86" fmla="*/ 3736 w 3872"/>
                  <a:gd name="T87" fmla="*/ 1332 h 3980"/>
                  <a:gd name="T88" fmla="*/ 3656 w 3872"/>
                  <a:gd name="T89" fmla="*/ 1196 h 3980"/>
                  <a:gd name="T90" fmla="*/ 3520 w 3872"/>
                  <a:gd name="T91" fmla="*/ 1020 h 3980"/>
                  <a:gd name="T92" fmla="*/ 3496 w 3872"/>
                  <a:gd name="T93" fmla="*/ 588 h 3980"/>
                  <a:gd name="T94" fmla="*/ 3432 w 3872"/>
                  <a:gd name="T95" fmla="*/ 492 h 3980"/>
                  <a:gd name="T96" fmla="*/ 3280 w 3872"/>
                  <a:gd name="T97" fmla="*/ 420 h 3980"/>
                  <a:gd name="T98" fmla="*/ 3192 w 3872"/>
                  <a:gd name="T99" fmla="*/ 348 h 3980"/>
                  <a:gd name="T100" fmla="*/ 3128 w 3872"/>
                  <a:gd name="T101" fmla="*/ 260 h 3980"/>
                  <a:gd name="T102" fmla="*/ 3088 w 3872"/>
                  <a:gd name="T103" fmla="*/ 156 h 39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72"/>
                  <a:gd name="T157" fmla="*/ 0 h 3980"/>
                  <a:gd name="T158" fmla="*/ 3872 w 3872"/>
                  <a:gd name="T159" fmla="*/ 3980 h 39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72" h="3980">
                    <a:moveTo>
                      <a:pt x="3088" y="156"/>
                    </a:moveTo>
                    <a:cubicBezTo>
                      <a:pt x="3083" y="137"/>
                      <a:pt x="3088" y="111"/>
                      <a:pt x="3072" y="100"/>
                    </a:cubicBezTo>
                    <a:cubicBezTo>
                      <a:pt x="3058" y="90"/>
                      <a:pt x="3040" y="89"/>
                      <a:pt x="3024" y="84"/>
                    </a:cubicBezTo>
                    <a:cubicBezTo>
                      <a:pt x="3015" y="81"/>
                      <a:pt x="3009" y="71"/>
                      <a:pt x="3000" y="68"/>
                    </a:cubicBezTo>
                    <a:cubicBezTo>
                      <a:pt x="2971" y="58"/>
                      <a:pt x="2941" y="54"/>
                      <a:pt x="2912" y="44"/>
                    </a:cubicBezTo>
                    <a:cubicBezTo>
                      <a:pt x="2827" y="50"/>
                      <a:pt x="2738" y="57"/>
                      <a:pt x="2656" y="84"/>
                    </a:cubicBezTo>
                    <a:cubicBezTo>
                      <a:pt x="2619" y="81"/>
                      <a:pt x="2581" y="80"/>
                      <a:pt x="2544" y="76"/>
                    </a:cubicBezTo>
                    <a:cubicBezTo>
                      <a:pt x="2483" y="69"/>
                      <a:pt x="2425" y="31"/>
                      <a:pt x="2360" y="20"/>
                    </a:cubicBezTo>
                    <a:cubicBezTo>
                      <a:pt x="2296" y="23"/>
                      <a:pt x="2221" y="0"/>
                      <a:pt x="2168" y="36"/>
                    </a:cubicBezTo>
                    <a:cubicBezTo>
                      <a:pt x="2160" y="41"/>
                      <a:pt x="2160" y="54"/>
                      <a:pt x="2152" y="60"/>
                    </a:cubicBezTo>
                    <a:cubicBezTo>
                      <a:pt x="2142" y="68"/>
                      <a:pt x="2054" y="122"/>
                      <a:pt x="2032" y="124"/>
                    </a:cubicBezTo>
                    <a:cubicBezTo>
                      <a:pt x="1963" y="129"/>
                      <a:pt x="1893" y="129"/>
                      <a:pt x="1824" y="132"/>
                    </a:cubicBezTo>
                    <a:cubicBezTo>
                      <a:pt x="1765" y="144"/>
                      <a:pt x="1706" y="148"/>
                      <a:pt x="1648" y="164"/>
                    </a:cubicBezTo>
                    <a:cubicBezTo>
                      <a:pt x="1608" y="175"/>
                      <a:pt x="1563" y="201"/>
                      <a:pt x="1520" y="204"/>
                    </a:cubicBezTo>
                    <a:cubicBezTo>
                      <a:pt x="1459" y="209"/>
                      <a:pt x="1397" y="209"/>
                      <a:pt x="1336" y="212"/>
                    </a:cubicBezTo>
                    <a:cubicBezTo>
                      <a:pt x="1203" y="224"/>
                      <a:pt x="1142" y="222"/>
                      <a:pt x="1048" y="316"/>
                    </a:cubicBezTo>
                    <a:cubicBezTo>
                      <a:pt x="1036" y="353"/>
                      <a:pt x="1016" y="353"/>
                      <a:pt x="984" y="372"/>
                    </a:cubicBezTo>
                    <a:cubicBezTo>
                      <a:pt x="902" y="419"/>
                      <a:pt x="797" y="431"/>
                      <a:pt x="704" y="444"/>
                    </a:cubicBezTo>
                    <a:cubicBezTo>
                      <a:pt x="650" y="462"/>
                      <a:pt x="597" y="482"/>
                      <a:pt x="544" y="500"/>
                    </a:cubicBezTo>
                    <a:cubicBezTo>
                      <a:pt x="472" y="524"/>
                      <a:pt x="396" y="537"/>
                      <a:pt x="368" y="620"/>
                    </a:cubicBezTo>
                    <a:cubicBezTo>
                      <a:pt x="365" y="644"/>
                      <a:pt x="360" y="668"/>
                      <a:pt x="360" y="692"/>
                    </a:cubicBezTo>
                    <a:cubicBezTo>
                      <a:pt x="360" y="700"/>
                      <a:pt x="373" y="709"/>
                      <a:pt x="368" y="716"/>
                    </a:cubicBezTo>
                    <a:cubicBezTo>
                      <a:pt x="347" y="745"/>
                      <a:pt x="318" y="749"/>
                      <a:pt x="288" y="756"/>
                    </a:cubicBezTo>
                    <a:cubicBezTo>
                      <a:pt x="250" y="782"/>
                      <a:pt x="214" y="810"/>
                      <a:pt x="176" y="836"/>
                    </a:cubicBezTo>
                    <a:cubicBezTo>
                      <a:pt x="165" y="857"/>
                      <a:pt x="155" y="879"/>
                      <a:pt x="144" y="900"/>
                    </a:cubicBezTo>
                    <a:cubicBezTo>
                      <a:pt x="139" y="911"/>
                      <a:pt x="128" y="932"/>
                      <a:pt x="128" y="932"/>
                    </a:cubicBezTo>
                    <a:cubicBezTo>
                      <a:pt x="136" y="1068"/>
                      <a:pt x="151" y="1138"/>
                      <a:pt x="216" y="1252"/>
                    </a:cubicBezTo>
                    <a:cubicBezTo>
                      <a:pt x="236" y="1287"/>
                      <a:pt x="243" y="1319"/>
                      <a:pt x="272" y="1348"/>
                    </a:cubicBezTo>
                    <a:cubicBezTo>
                      <a:pt x="293" y="1430"/>
                      <a:pt x="251" y="1496"/>
                      <a:pt x="200" y="1556"/>
                    </a:cubicBezTo>
                    <a:cubicBezTo>
                      <a:pt x="182" y="1577"/>
                      <a:pt x="158" y="1615"/>
                      <a:pt x="144" y="1636"/>
                    </a:cubicBezTo>
                    <a:cubicBezTo>
                      <a:pt x="139" y="1644"/>
                      <a:pt x="128" y="1660"/>
                      <a:pt x="128" y="1660"/>
                    </a:cubicBezTo>
                    <a:cubicBezTo>
                      <a:pt x="120" y="1702"/>
                      <a:pt x="101" y="1732"/>
                      <a:pt x="88" y="1772"/>
                    </a:cubicBezTo>
                    <a:cubicBezTo>
                      <a:pt x="70" y="1825"/>
                      <a:pt x="55" y="1877"/>
                      <a:pt x="24" y="1924"/>
                    </a:cubicBezTo>
                    <a:cubicBezTo>
                      <a:pt x="16" y="1969"/>
                      <a:pt x="8" y="2015"/>
                      <a:pt x="0" y="2060"/>
                    </a:cubicBezTo>
                    <a:cubicBezTo>
                      <a:pt x="5" y="2178"/>
                      <a:pt x="3" y="2315"/>
                      <a:pt x="48" y="2428"/>
                    </a:cubicBezTo>
                    <a:cubicBezTo>
                      <a:pt x="51" y="2492"/>
                      <a:pt x="61" y="2556"/>
                      <a:pt x="64" y="2620"/>
                    </a:cubicBezTo>
                    <a:cubicBezTo>
                      <a:pt x="69" y="2745"/>
                      <a:pt x="18" y="2887"/>
                      <a:pt x="80" y="2996"/>
                    </a:cubicBezTo>
                    <a:cubicBezTo>
                      <a:pt x="115" y="3058"/>
                      <a:pt x="196" y="3148"/>
                      <a:pt x="232" y="3196"/>
                    </a:cubicBezTo>
                    <a:cubicBezTo>
                      <a:pt x="255" y="3226"/>
                      <a:pt x="293" y="3241"/>
                      <a:pt x="320" y="3268"/>
                    </a:cubicBezTo>
                    <a:cubicBezTo>
                      <a:pt x="353" y="3301"/>
                      <a:pt x="374" y="3335"/>
                      <a:pt x="416" y="3356"/>
                    </a:cubicBezTo>
                    <a:cubicBezTo>
                      <a:pt x="419" y="3364"/>
                      <a:pt x="418" y="3374"/>
                      <a:pt x="424" y="3380"/>
                    </a:cubicBezTo>
                    <a:cubicBezTo>
                      <a:pt x="430" y="3386"/>
                      <a:pt x="447" y="3380"/>
                      <a:pt x="448" y="3388"/>
                    </a:cubicBezTo>
                    <a:cubicBezTo>
                      <a:pt x="453" y="3422"/>
                      <a:pt x="428" y="3440"/>
                      <a:pt x="408" y="3460"/>
                    </a:cubicBezTo>
                    <a:cubicBezTo>
                      <a:pt x="399" y="3486"/>
                      <a:pt x="368" y="3532"/>
                      <a:pt x="368" y="3532"/>
                    </a:cubicBezTo>
                    <a:cubicBezTo>
                      <a:pt x="365" y="3543"/>
                      <a:pt x="364" y="3554"/>
                      <a:pt x="360" y="3564"/>
                    </a:cubicBezTo>
                    <a:cubicBezTo>
                      <a:pt x="356" y="3573"/>
                      <a:pt x="345" y="3578"/>
                      <a:pt x="344" y="3588"/>
                    </a:cubicBezTo>
                    <a:cubicBezTo>
                      <a:pt x="337" y="3647"/>
                      <a:pt x="420" y="3673"/>
                      <a:pt x="464" y="3684"/>
                    </a:cubicBezTo>
                    <a:cubicBezTo>
                      <a:pt x="504" y="3711"/>
                      <a:pt x="623" y="3746"/>
                      <a:pt x="672" y="3756"/>
                    </a:cubicBezTo>
                    <a:cubicBezTo>
                      <a:pt x="852" y="3846"/>
                      <a:pt x="1061" y="3830"/>
                      <a:pt x="1256" y="3836"/>
                    </a:cubicBezTo>
                    <a:cubicBezTo>
                      <a:pt x="1278" y="3840"/>
                      <a:pt x="1306" y="3835"/>
                      <a:pt x="1320" y="3852"/>
                    </a:cubicBezTo>
                    <a:cubicBezTo>
                      <a:pt x="1327" y="3861"/>
                      <a:pt x="1322" y="3875"/>
                      <a:pt x="1328" y="3884"/>
                    </a:cubicBezTo>
                    <a:cubicBezTo>
                      <a:pt x="1339" y="3901"/>
                      <a:pt x="1368" y="3904"/>
                      <a:pt x="1384" y="3908"/>
                    </a:cubicBezTo>
                    <a:cubicBezTo>
                      <a:pt x="1469" y="3887"/>
                      <a:pt x="1457" y="3893"/>
                      <a:pt x="1584" y="3900"/>
                    </a:cubicBezTo>
                    <a:cubicBezTo>
                      <a:pt x="1629" y="3911"/>
                      <a:pt x="1675" y="3921"/>
                      <a:pt x="1720" y="3932"/>
                    </a:cubicBezTo>
                    <a:cubicBezTo>
                      <a:pt x="1732" y="3935"/>
                      <a:pt x="1741" y="3944"/>
                      <a:pt x="1752" y="3948"/>
                    </a:cubicBezTo>
                    <a:cubicBezTo>
                      <a:pt x="1794" y="3965"/>
                      <a:pt x="1836" y="3973"/>
                      <a:pt x="1880" y="3980"/>
                    </a:cubicBezTo>
                    <a:cubicBezTo>
                      <a:pt x="1967" y="3974"/>
                      <a:pt x="2049" y="3963"/>
                      <a:pt x="2136" y="3956"/>
                    </a:cubicBezTo>
                    <a:cubicBezTo>
                      <a:pt x="2270" y="3978"/>
                      <a:pt x="2417" y="3954"/>
                      <a:pt x="2552" y="3948"/>
                    </a:cubicBezTo>
                    <a:cubicBezTo>
                      <a:pt x="2600" y="3951"/>
                      <a:pt x="2648" y="3951"/>
                      <a:pt x="2696" y="3956"/>
                    </a:cubicBezTo>
                    <a:cubicBezTo>
                      <a:pt x="2723" y="3959"/>
                      <a:pt x="2749" y="3967"/>
                      <a:pt x="2776" y="3972"/>
                    </a:cubicBezTo>
                    <a:cubicBezTo>
                      <a:pt x="2789" y="3975"/>
                      <a:pt x="2816" y="3980"/>
                      <a:pt x="2816" y="3980"/>
                    </a:cubicBezTo>
                    <a:cubicBezTo>
                      <a:pt x="2877" y="3977"/>
                      <a:pt x="2939" y="3978"/>
                      <a:pt x="3000" y="3972"/>
                    </a:cubicBezTo>
                    <a:cubicBezTo>
                      <a:pt x="3017" y="3970"/>
                      <a:pt x="3048" y="3956"/>
                      <a:pt x="3048" y="3956"/>
                    </a:cubicBezTo>
                    <a:cubicBezTo>
                      <a:pt x="3064" y="3940"/>
                      <a:pt x="3083" y="3927"/>
                      <a:pt x="3096" y="3908"/>
                    </a:cubicBezTo>
                    <a:cubicBezTo>
                      <a:pt x="3103" y="3897"/>
                      <a:pt x="3129" y="3858"/>
                      <a:pt x="3136" y="3852"/>
                    </a:cubicBezTo>
                    <a:cubicBezTo>
                      <a:pt x="3142" y="3847"/>
                      <a:pt x="3152" y="3847"/>
                      <a:pt x="3160" y="3844"/>
                    </a:cubicBezTo>
                    <a:cubicBezTo>
                      <a:pt x="3165" y="3837"/>
                      <a:pt x="3194" y="3800"/>
                      <a:pt x="3200" y="3788"/>
                    </a:cubicBezTo>
                    <a:cubicBezTo>
                      <a:pt x="3219" y="3749"/>
                      <a:pt x="3228" y="3708"/>
                      <a:pt x="3264" y="3684"/>
                    </a:cubicBezTo>
                    <a:cubicBezTo>
                      <a:pt x="3269" y="3673"/>
                      <a:pt x="3272" y="3660"/>
                      <a:pt x="3280" y="3652"/>
                    </a:cubicBezTo>
                    <a:cubicBezTo>
                      <a:pt x="3286" y="3646"/>
                      <a:pt x="3296" y="3648"/>
                      <a:pt x="3304" y="3644"/>
                    </a:cubicBezTo>
                    <a:cubicBezTo>
                      <a:pt x="3341" y="3625"/>
                      <a:pt x="3375" y="3606"/>
                      <a:pt x="3416" y="3596"/>
                    </a:cubicBezTo>
                    <a:cubicBezTo>
                      <a:pt x="3459" y="3567"/>
                      <a:pt x="3516" y="3556"/>
                      <a:pt x="3552" y="3516"/>
                    </a:cubicBezTo>
                    <a:cubicBezTo>
                      <a:pt x="3565" y="3502"/>
                      <a:pt x="3584" y="3468"/>
                      <a:pt x="3584" y="3468"/>
                    </a:cubicBezTo>
                    <a:cubicBezTo>
                      <a:pt x="3593" y="3414"/>
                      <a:pt x="3604" y="3361"/>
                      <a:pt x="3616" y="3308"/>
                    </a:cubicBezTo>
                    <a:cubicBezTo>
                      <a:pt x="3620" y="3292"/>
                      <a:pt x="3620" y="3276"/>
                      <a:pt x="3624" y="3260"/>
                    </a:cubicBezTo>
                    <a:cubicBezTo>
                      <a:pt x="3628" y="3244"/>
                      <a:pt x="3640" y="3212"/>
                      <a:pt x="3640" y="3212"/>
                    </a:cubicBezTo>
                    <a:cubicBezTo>
                      <a:pt x="3652" y="3128"/>
                      <a:pt x="3679" y="3042"/>
                      <a:pt x="3712" y="2964"/>
                    </a:cubicBezTo>
                    <a:cubicBezTo>
                      <a:pt x="3725" y="2933"/>
                      <a:pt x="3725" y="2905"/>
                      <a:pt x="3744" y="2876"/>
                    </a:cubicBezTo>
                    <a:cubicBezTo>
                      <a:pt x="3760" y="2794"/>
                      <a:pt x="3791" y="2680"/>
                      <a:pt x="3824" y="2604"/>
                    </a:cubicBezTo>
                    <a:cubicBezTo>
                      <a:pt x="3841" y="2565"/>
                      <a:pt x="3840" y="2528"/>
                      <a:pt x="3864" y="2492"/>
                    </a:cubicBezTo>
                    <a:cubicBezTo>
                      <a:pt x="3857" y="2392"/>
                      <a:pt x="3872" y="2388"/>
                      <a:pt x="3816" y="2332"/>
                    </a:cubicBezTo>
                    <a:cubicBezTo>
                      <a:pt x="3805" y="2299"/>
                      <a:pt x="3781" y="2289"/>
                      <a:pt x="3760" y="2260"/>
                    </a:cubicBezTo>
                    <a:cubicBezTo>
                      <a:pt x="3749" y="2244"/>
                      <a:pt x="3728" y="2212"/>
                      <a:pt x="3728" y="2212"/>
                    </a:cubicBezTo>
                    <a:cubicBezTo>
                      <a:pt x="3710" y="2138"/>
                      <a:pt x="3714" y="2096"/>
                      <a:pt x="3736" y="2020"/>
                    </a:cubicBezTo>
                    <a:cubicBezTo>
                      <a:pt x="3751" y="1889"/>
                      <a:pt x="3734" y="1988"/>
                      <a:pt x="3752" y="1924"/>
                    </a:cubicBezTo>
                    <a:cubicBezTo>
                      <a:pt x="3758" y="1903"/>
                      <a:pt x="3768" y="1860"/>
                      <a:pt x="3768" y="1860"/>
                    </a:cubicBezTo>
                    <a:cubicBezTo>
                      <a:pt x="3771" y="1769"/>
                      <a:pt x="3772" y="1679"/>
                      <a:pt x="3776" y="1588"/>
                    </a:cubicBezTo>
                    <a:cubicBezTo>
                      <a:pt x="3779" y="1512"/>
                      <a:pt x="3811" y="1382"/>
                      <a:pt x="3736" y="1332"/>
                    </a:cubicBezTo>
                    <a:cubicBezTo>
                      <a:pt x="3724" y="1286"/>
                      <a:pt x="3694" y="1272"/>
                      <a:pt x="3672" y="1228"/>
                    </a:cubicBezTo>
                    <a:cubicBezTo>
                      <a:pt x="3667" y="1217"/>
                      <a:pt x="3664" y="1204"/>
                      <a:pt x="3656" y="1196"/>
                    </a:cubicBezTo>
                    <a:cubicBezTo>
                      <a:pt x="3642" y="1182"/>
                      <a:pt x="3608" y="1164"/>
                      <a:pt x="3608" y="1164"/>
                    </a:cubicBezTo>
                    <a:cubicBezTo>
                      <a:pt x="3589" y="1107"/>
                      <a:pt x="3552" y="1068"/>
                      <a:pt x="3520" y="1020"/>
                    </a:cubicBezTo>
                    <a:cubicBezTo>
                      <a:pt x="3512" y="989"/>
                      <a:pt x="3498" y="962"/>
                      <a:pt x="3488" y="932"/>
                    </a:cubicBezTo>
                    <a:cubicBezTo>
                      <a:pt x="3496" y="816"/>
                      <a:pt x="3511" y="704"/>
                      <a:pt x="3496" y="588"/>
                    </a:cubicBezTo>
                    <a:cubicBezTo>
                      <a:pt x="3494" y="571"/>
                      <a:pt x="3494" y="549"/>
                      <a:pt x="3480" y="540"/>
                    </a:cubicBezTo>
                    <a:cubicBezTo>
                      <a:pt x="3381" y="474"/>
                      <a:pt x="3551" y="591"/>
                      <a:pt x="3432" y="492"/>
                    </a:cubicBezTo>
                    <a:cubicBezTo>
                      <a:pt x="3421" y="483"/>
                      <a:pt x="3344" y="443"/>
                      <a:pt x="3328" y="436"/>
                    </a:cubicBezTo>
                    <a:cubicBezTo>
                      <a:pt x="3313" y="429"/>
                      <a:pt x="3296" y="425"/>
                      <a:pt x="3280" y="420"/>
                    </a:cubicBezTo>
                    <a:cubicBezTo>
                      <a:pt x="3272" y="417"/>
                      <a:pt x="3256" y="412"/>
                      <a:pt x="3256" y="412"/>
                    </a:cubicBezTo>
                    <a:cubicBezTo>
                      <a:pt x="3234" y="390"/>
                      <a:pt x="3206" y="376"/>
                      <a:pt x="3192" y="348"/>
                    </a:cubicBezTo>
                    <a:cubicBezTo>
                      <a:pt x="3183" y="331"/>
                      <a:pt x="3189" y="307"/>
                      <a:pt x="3176" y="292"/>
                    </a:cubicBezTo>
                    <a:cubicBezTo>
                      <a:pt x="3163" y="278"/>
                      <a:pt x="3128" y="260"/>
                      <a:pt x="3128" y="260"/>
                    </a:cubicBezTo>
                    <a:cubicBezTo>
                      <a:pt x="3107" y="228"/>
                      <a:pt x="3107" y="234"/>
                      <a:pt x="3096" y="188"/>
                    </a:cubicBezTo>
                    <a:cubicBezTo>
                      <a:pt x="3093" y="177"/>
                      <a:pt x="3088" y="156"/>
                      <a:pt x="3088" y="156"/>
                    </a:cubicBezTo>
                    <a:close/>
                  </a:path>
                </a:pathLst>
              </a:custGeom>
              <a:solidFill>
                <a:srgbClr val="FFFF99"/>
              </a:solidFill>
              <a:ln w="9525">
                <a:noFill/>
                <a:round/>
                <a:headEnd/>
                <a:tailEnd/>
              </a:ln>
            </p:spPr>
            <p:txBody>
              <a:bodyPr/>
              <a:lstStyle/>
              <a:p>
                <a:endParaRPr lang="es-ES"/>
              </a:p>
            </p:txBody>
          </p:sp>
          <p:pic>
            <p:nvPicPr>
              <p:cNvPr id="25608" name="Picture 7" descr="musculo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48" y="496"/>
                <a:ext cx="1293" cy="3751"/>
              </a:xfrm>
              <a:prstGeom prst="rect">
                <a:avLst/>
              </a:prstGeom>
              <a:noFill/>
              <a:ln w="9525">
                <a:noFill/>
                <a:miter lim="800000"/>
                <a:headEnd/>
                <a:tailEnd/>
              </a:ln>
            </p:spPr>
          </p:pic>
          <p:sp>
            <p:nvSpPr>
              <p:cNvPr id="25609" name="Freeform 8"/>
              <p:cNvSpPr>
                <a:spLocks/>
              </p:cNvSpPr>
              <p:nvPr/>
            </p:nvSpPr>
            <p:spPr bwMode="auto">
              <a:xfrm>
                <a:off x="2211" y="1963"/>
                <a:ext cx="1035" cy="245"/>
              </a:xfrm>
              <a:custGeom>
                <a:avLst/>
                <a:gdLst>
                  <a:gd name="T0" fmla="*/ 0 w 1035"/>
                  <a:gd name="T1" fmla="*/ 244 h 245"/>
                  <a:gd name="T2" fmla="*/ 84 w 1035"/>
                  <a:gd name="T3" fmla="*/ 157 h 245"/>
                  <a:gd name="T4" fmla="*/ 198 w 1035"/>
                  <a:gd name="T5" fmla="*/ 76 h 245"/>
                  <a:gd name="T6" fmla="*/ 348 w 1035"/>
                  <a:gd name="T7" fmla="*/ 22 h 245"/>
                  <a:gd name="T8" fmla="*/ 519 w 1035"/>
                  <a:gd name="T9" fmla="*/ 1 h 245"/>
                  <a:gd name="T10" fmla="*/ 693 w 1035"/>
                  <a:gd name="T11" fmla="*/ 22 h 245"/>
                  <a:gd name="T12" fmla="*/ 849 w 1035"/>
                  <a:gd name="T13" fmla="*/ 73 h 245"/>
                  <a:gd name="T14" fmla="*/ 939 w 1035"/>
                  <a:gd name="T15" fmla="*/ 139 h 245"/>
                  <a:gd name="T16" fmla="*/ 1035 w 1035"/>
                  <a:gd name="T17" fmla="*/ 24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5"/>
                  <a:gd name="T28" fmla="*/ 0 h 245"/>
                  <a:gd name="T29" fmla="*/ 1035 w 1035"/>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5" h="245">
                    <a:moveTo>
                      <a:pt x="0" y="244"/>
                    </a:moveTo>
                    <a:cubicBezTo>
                      <a:pt x="14" y="229"/>
                      <a:pt x="51" y="185"/>
                      <a:pt x="84" y="157"/>
                    </a:cubicBezTo>
                    <a:cubicBezTo>
                      <a:pt x="117" y="129"/>
                      <a:pt x="154" y="99"/>
                      <a:pt x="198" y="76"/>
                    </a:cubicBezTo>
                    <a:cubicBezTo>
                      <a:pt x="242" y="53"/>
                      <a:pt x="295" y="34"/>
                      <a:pt x="348" y="22"/>
                    </a:cubicBezTo>
                    <a:cubicBezTo>
                      <a:pt x="403" y="10"/>
                      <a:pt x="464" y="0"/>
                      <a:pt x="519" y="1"/>
                    </a:cubicBezTo>
                    <a:cubicBezTo>
                      <a:pt x="574" y="2"/>
                      <a:pt x="639" y="11"/>
                      <a:pt x="693" y="22"/>
                    </a:cubicBezTo>
                    <a:cubicBezTo>
                      <a:pt x="747" y="33"/>
                      <a:pt x="808" y="53"/>
                      <a:pt x="849" y="73"/>
                    </a:cubicBezTo>
                    <a:cubicBezTo>
                      <a:pt x="890" y="93"/>
                      <a:pt x="908" y="110"/>
                      <a:pt x="939" y="139"/>
                    </a:cubicBezTo>
                    <a:cubicBezTo>
                      <a:pt x="970" y="168"/>
                      <a:pt x="1015" y="223"/>
                      <a:pt x="1035" y="245"/>
                    </a:cubicBezTo>
                  </a:path>
                </a:pathLst>
              </a:custGeom>
              <a:noFill/>
              <a:ln w="31750">
                <a:solidFill>
                  <a:srgbClr val="0000FF"/>
                </a:solidFill>
                <a:round/>
                <a:headEnd type="none" w="med" len="med"/>
                <a:tailEnd type="triangle" w="lg" len="med"/>
              </a:ln>
            </p:spPr>
            <p:txBody>
              <a:bodyPr/>
              <a:lstStyle/>
              <a:p>
                <a:endParaRPr lang="es-ES"/>
              </a:p>
            </p:txBody>
          </p:sp>
          <p:sp>
            <p:nvSpPr>
              <p:cNvPr id="25610" name="Freeform 9"/>
              <p:cNvSpPr>
                <a:spLocks/>
              </p:cNvSpPr>
              <p:nvPr/>
            </p:nvSpPr>
            <p:spPr bwMode="auto">
              <a:xfrm rot="10800000">
                <a:off x="2241" y="2435"/>
                <a:ext cx="1035" cy="245"/>
              </a:xfrm>
              <a:custGeom>
                <a:avLst/>
                <a:gdLst>
                  <a:gd name="T0" fmla="*/ 0 w 1035"/>
                  <a:gd name="T1" fmla="*/ 244 h 245"/>
                  <a:gd name="T2" fmla="*/ 84 w 1035"/>
                  <a:gd name="T3" fmla="*/ 157 h 245"/>
                  <a:gd name="T4" fmla="*/ 198 w 1035"/>
                  <a:gd name="T5" fmla="*/ 76 h 245"/>
                  <a:gd name="T6" fmla="*/ 348 w 1035"/>
                  <a:gd name="T7" fmla="*/ 22 h 245"/>
                  <a:gd name="T8" fmla="*/ 519 w 1035"/>
                  <a:gd name="T9" fmla="*/ 1 h 245"/>
                  <a:gd name="T10" fmla="*/ 693 w 1035"/>
                  <a:gd name="T11" fmla="*/ 22 h 245"/>
                  <a:gd name="T12" fmla="*/ 849 w 1035"/>
                  <a:gd name="T13" fmla="*/ 73 h 245"/>
                  <a:gd name="T14" fmla="*/ 939 w 1035"/>
                  <a:gd name="T15" fmla="*/ 139 h 245"/>
                  <a:gd name="T16" fmla="*/ 1035 w 1035"/>
                  <a:gd name="T17" fmla="*/ 24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5"/>
                  <a:gd name="T28" fmla="*/ 0 h 245"/>
                  <a:gd name="T29" fmla="*/ 1035 w 1035"/>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5" h="245">
                    <a:moveTo>
                      <a:pt x="0" y="244"/>
                    </a:moveTo>
                    <a:cubicBezTo>
                      <a:pt x="14" y="229"/>
                      <a:pt x="51" y="185"/>
                      <a:pt x="84" y="157"/>
                    </a:cubicBezTo>
                    <a:cubicBezTo>
                      <a:pt x="117" y="129"/>
                      <a:pt x="154" y="99"/>
                      <a:pt x="198" y="76"/>
                    </a:cubicBezTo>
                    <a:cubicBezTo>
                      <a:pt x="242" y="53"/>
                      <a:pt x="295" y="34"/>
                      <a:pt x="348" y="22"/>
                    </a:cubicBezTo>
                    <a:cubicBezTo>
                      <a:pt x="403" y="10"/>
                      <a:pt x="464" y="0"/>
                      <a:pt x="519" y="1"/>
                    </a:cubicBezTo>
                    <a:cubicBezTo>
                      <a:pt x="574" y="2"/>
                      <a:pt x="639" y="11"/>
                      <a:pt x="693" y="22"/>
                    </a:cubicBezTo>
                    <a:cubicBezTo>
                      <a:pt x="747" y="33"/>
                      <a:pt x="808" y="53"/>
                      <a:pt x="849" y="73"/>
                    </a:cubicBezTo>
                    <a:cubicBezTo>
                      <a:pt x="890" y="93"/>
                      <a:pt x="908" y="110"/>
                      <a:pt x="939" y="139"/>
                    </a:cubicBezTo>
                    <a:cubicBezTo>
                      <a:pt x="970" y="168"/>
                      <a:pt x="1015" y="223"/>
                      <a:pt x="1035" y="245"/>
                    </a:cubicBezTo>
                  </a:path>
                </a:pathLst>
              </a:custGeom>
              <a:noFill/>
              <a:ln w="57150">
                <a:solidFill>
                  <a:srgbClr val="0000FF"/>
                </a:solidFill>
                <a:round/>
                <a:headEnd type="none" w="med" len="med"/>
                <a:tailEnd type="triangle" w="lg" len="med"/>
              </a:ln>
            </p:spPr>
            <p:txBody>
              <a:bodyPr/>
              <a:lstStyle/>
              <a:p>
                <a:endParaRPr lang="es-ES"/>
              </a:p>
            </p:txBody>
          </p:sp>
          <p:sp>
            <p:nvSpPr>
              <p:cNvPr id="25611" name="Oval 10"/>
              <p:cNvSpPr>
                <a:spLocks noChangeArrowheads="1"/>
              </p:cNvSpPr>
              <p:nvPr/>
            </p:nvSpPr>
            <p:spPr bwMode="auto">
              <a:xfrm>
                <a:off x="3238" y="1935"/>
                <a:ext cx="763" cy="763"/>
              </a:xfrm>
              <a:prstGeom prst="ellipse">
                <a:avLst/>
              </a:prstGeom>
              <a:solidFill>
                <a:srgbClr val="99CCFF"/>
              </a:solidFill>
              <a:ln w="12700">
                <a:solidFill>
                  <a:schemeClr val="tx1"/>
                </a:solidFill>
                <a:round/>
                <a:headEnd/>
                <a:tailEnd/>
              </a:ln>
            </p:spPr>
            <p:txBody>
              <a:bodyPr wrap="none" anchor="ctr"/>
              <a:lstStyle/>
              <a:p>
                <a:endParaRPr lang="es-ES"/>
              </a:p>
            </p:txBody>
          </p:sp>
          <p:sp>
            <p:nvSpPr>
              <p:cNvPr id="25612" name="Oval 11"/>
              <p:cNvSpPr>
                <a:spLocks noChangeArrowheads="1"/>
              </p:cNvSpPr>
              <p:nvPr/>
            </p:nvSpPr>
            <p:spPr bwMode="auto">
              <a:xfrm>
                <a:off x="1498" y="1936"/>
                <a:ext cx="763" cy="763"/>
              </a:xfrm>
              <a:prstGeom prst="ellipse">
                <a:avLst/>
              </a:prstGeom>
              <a:solidFill>
                <a:srgbClr val="6699FF"/>
              </a:solidFill>
              <a:ln w="12700">
                <a:solidFill>
                  <a:schemeClr val="tx1"/>
                </a:solidFill>
                <a:round/>
                <a:headEnd/>
                <a:tailEnd/>
              </a:ln>
            </p:spPr>
            <p:txBody>
              <a:bodyPr wrap="none" anchor="ctr"/>
              <a:lstStyle/>
              <a:p>
                <a:endParaRPr lang="es-ES"/>
              </a:p>
            </p:txBody>
          </p:sp>
          <p:sp>
            <p:nvSpPr>
              <p:cNvPr id="25613" name="Text Box 12"/>
              <p:cNvSpPr txBox="1">
                <a:spLocks noChangeArrowheads="1"/>
              </p:cNvSpPr>
              <p:nvPr/>
            </p:nvSpPr>
            <p:spPr bwMode="auto">
              <a:xfrm>
                <a:off x="3231" y="2170"/>
                <a:ext cx="783" cy="302"/>
              </a:xfrm>
              <a:prstGeom prst="rect">
                <a:avLst/>
              </a:prstGeom>
              <a:noFill/>
              <a:ln w="9525">
                <a:noFill/>
                <a:miter lim="800000"/>
                <a:headEnd/>
                <a:tailEnd/>
              </a:ln>
            </p:spPr>
            <p:txBody>
              <a:bodyPr wrap="none">
                <a:spAutoFit/>
              </a:bodyPr>
              <a:lstStyle/>
              <a:p>
                <a:pPr algn="ctr" eaLnBrk="1" hangingPunct="1">
                  <a:lnSpc>
                    <a:spcPct val="85000"/>
                  </a:lnSpc>
                </a:pPr>
                <a:r>
                  <a:rPr lang="es-ES" sz="1500" b="1">
                    <a:solidFill>
                      <a:schemeClr val="tx1"/>
                    </a:solidFill>
                    <a:latin typeface="Arial" charset="0"/>
                  </a:rPr>
                  <a:t>Proteínas</a:t>
                </a:r>
              </a:p>
              <a:p>
                <a:pPr algn="ctr" eaLnBrk="1" hangingPunct="1">
                  <a:lnSpc>
                    <a:spcPct val="85000"/>
                  </a:lnSpc>
                </a:pPr>
                <a:r>
                  <a:rPr lang="es-ES" sz="1500" b="1">
                    <a:solidFill>
                      <a:schemeClr val="tx1"/>
                    </a:solidFill>
                    <a:latin typeface="Arial" charset="0"/>
                  </a:rPr>
                  <a:t>musculares</a:t>
                </a:r>
                <a:endParaRPr lang="es-ES_tradnl" sz="1500" b="1">
                  <a:solidFill>
                    <a:schemeClr val="tx1"/>
                  </a:solidFill>
                  <a:latin typeface="Arial" charset="0"/>
                </a:endParaRPr>
              </a:p>
            </p:txBody>
          </p:sp>
          <p:sp>
            <p:nvSpPr>
              <p:cNvPr id="25614" name="Text Box 13"/>
              <p:cNvSpPr txBox="1">
                <a:spLocks noChangeArrowheads="1"/>
              </p:cNvSpPr>
              <p:nvPr/>
            </p:nvSpPr>
            <p:spPr bwMode="auto">
              <a:xfrm>
                <a:off x="1446" y="2205"/>
                <a:ext cx="869" cy="202"/>
              </a:xfrm>
              <a:prstGeom prst="rect">
                <a:avLst/>
              </a:prstGeom>
              <a:noFill/>
              <a:ln w="9525">
                <a:noFill/>
                <a:miter lim="800000"/>
                <a:headEnd/>
                <a:tailEnd/>
              </a:ln>
            </p:spPr>
            <p:txBody>
              <a:bodyPr wrap="none">
                <a:spAutoFit/>
              </a:bodyPr>
              <a:lstStyle/>
              <a:p>
                <a:pPr eaLnBrk="1" hangingPunct="1"/>
                <a:r>
                  <a:rPr lang="es-ES" sz="1500" b="1">
                    <a:solidFill>
                      <a:schemeClr val="tx1"/>
                    </a:solidFill>
                    <a:latin typeface="Arial" charset="0"/>
                  </a:rPr>
                  <a:t>Aminoácidos</a:t>
                </a:r>
                <a:endParaRPr lang="es-ES_tradnl" sz="1500" b="1">
                  <a:solidFill>
                    <a:schemeClr val="tx1"/>
                  </a:solidFill>
                  <a:latin typeface="Arial" charset="0"/>
                </a:endParaRPr>
              </a:p>
            </p:txBody>
          </p:sp>
          <p:sp>
            <p:nvSpPr>
              <p:cNvPr id="25615" name="Oval 14"/>
              <p:cNvSpPr>
                <a:spLocks noChangeArrowheads="1"/>
              </p:cNvSpPr>
              <p:nvPr/>
            </p:nvSpPr>
            <p:spPr bwMode="auto">
              <a:xfrm>
                <a:off x="2292" y="2892"/>
                <a:ext cx="136" cy="136"/>
              </a:xfrm>
              <a:prstGeom prst="ellipse">
                <a:avLst/>
              </a:prstGeom>
              <a:solidFill>
                <a:schemeClr val="bg1"/>
              </a:solidFill>
              <a:ln w="15875">
                <a:solidFill>
                  <a:srgbClr val="339933"/>
                </a:solidFill>
                <a:round/>
                <a:headEnd/>
                <a:tailEnd/>
              </a:ln>
            </p:spPr>
            <p:txBody>
              <a:bodyPr wrap="none" anchor="ctr"/>
              <a:lstStyle/>
              <a:p>
                <a:endParaRPr lang="es-ES"/>
              </a:p>
            </p:txBody>
          </p:sp>
          <p:sp>
            <p:nvSpPr>
              <p:cNvPr id="25616" name="Line 15"/>
              <p:cNvSpPr>
                <a:spLocks noChangeShapeType="1"/>
              </p:cNvSpPr>
              <p:nvPr/>
            </p:nvSpPr>
            <p:spPr bwMode="auto">
              <a:xfrm flipV="1">
                <a:off x="2142" y="3013"/>
                <a:ext cx="182" cy="227"/>
              </a:xfrm>
              <a:prstGeom prst="line">
                <a:avLst/>
              </a:prstGeom>
              <a:noFill/>
              <a:ln w="31750">
                <a:solidFill>
                  <a:srgbClr val="339933"/>
                </a:solidFill>
                <a:round/>
                <a:headEnd/>
                <a:tailEnd/>
              </a:ln>
            </p:spPr>
            <p:txBody>
              <a:bodyPr/>
              <a:lstStyle/>
              <a:p>
                <a:endParaRPr lang="es-ES"/>
              </a:p>
            </p:txBody>
          </p:sp>
          <p:sp>
            <p:nvSpPr>
              <p:cNvPr id="25617" name="Line 16"/>
              <p:cNvSpPr>
                <a:spLocks noChangeShapeType="1"/>
              </p:cNvSpPr>
              <p:nvPr/>
            </p:nvSpPr>
            <p:spPr bwMode="auto">
              <a:xfrm flipV="1">
                <a:off x="2408" y="2680"/>
                <a:ext cx="181" cy="227"/>
              </a:xfrm>
              <a:prstGeom prst="line">
                <a:avLst/>
              </a:prstGeom>
              <a:noFill/>
              <a:ln w="31750">
                <a:solidFill>
                  <a:srgbClr val="339933"/>
                </a:solidFill>
                <a:round/>
                <a:headEnd/>
                <a:tailEnd type="stealth" w="lg" len="lg"/>
              </a:ln>
            </p:spPr>
            <p:txBody>
              <a:bodyPr/>
              <a:lstStyle/>
              <a:p>
                <a:endParaRPr lang="es-ES"/>
              </a:p>
            </p:txBody>
          </p:sp>
          <p:sp>
            <p:nvSpPr>
              <p:cNvPr id="25618" name="Rectangle 17" descr="50%"/>
              <p:cNvSpPr>
                <a:spLocks noChangeArrowheads="1"/>
              </p:cNvSpPr>
              <p:nvPr/>
            </p:nvSpPr>
            <p:spPr bwMode="auto">
              <a:xfrm>
                <a:off x="1479" y="3230"/>
                <a:ext cx="772" cy="245"/>
              </a:xfrm>
              <a:prstGeom prst="rect">
                <a:avLst/>
              </a:prstGeom>
              <a:pattFill prst="pct50">
                <a:fgClr>
                  <a:srgbClr val="FFCC99"/>
                </a:fgClr>
                <a:bgClr>
                  <a:schemeClr val="bg1"/>
                </a:bgClr>
              </a:pattFill>
              <a:ln w="9525">
                <a:solidFill>
                  <a:schemeClr val="tx1"/>
                </a:solidFill>
                <a:miter lim="800000"/>
                <a:headEnd/>
                <a:tailEnd/>
              </a:ln>
            </p:spPr>
            <p:txBody>
              <a:bodyPr wrap="none" anchor="ctr"/>
              <a:lstStyle/>
              <a:p>
                <a:endParaRPr lang="es-ES"/>
              </a:p>
            </p:txBody>
          </p:sp>
          <p:sp>
            <p:nvSpPr>
              <p:cNvPr id="25619" name="Text Box 18"/>
              <p:cNvSpPr txBox="1">
                <a:spLocks noChangeArrowheads="1"/>
              </p:cNvSpPr>
              <p:nvPr/>
            </p:nvSpPr>
            <p:spPr bwMode="auto">
              <a:xfrm>
                <a:off x="1473" y="3246"/>
                <a:ext cx="777"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Arial" charset="0"/>
                  </a:rPr>
                  <a:t>CORTISOL</a:t>
                </a:r>
                <a:endParaRPr lang="es-ES_tradnl" sz="1600" b="1">
                  <a:solidFill>
                    <a:srgbClr val="0000FF"/>
                  </a:solidFill>
                  <a:latin typeface="Arial" charset="0"/>
                </a:endParaRPr>
              </a:p>
            </p:txBody>
          </p:sp>
          <p:sp>
            <p:nvSpPr>
              <p:cNvPr id="25620" name="Line 19"/>
              <p:cNvSpPr>
                <a:spLocks noChangeShapeType="1"/>
              </p:cNvSpPr>
              <p:nvPr/>
            </p:nvSpPr>
            <p:spPr bwMode="auto">
              <a:xfrm>
                <a:off x="2152" y="1399"/>
                <a:ext cx="182" cy="227"/>
              </a:xfrm>
              <a:prstGeom prst="line">
                <a:avLst/>
              </a:prstGeom>
              <a:noFill/>
              <a:ln w="31750">
                <a:solidFill>
                  <a:srgbClr val="FF0000"/>
                </a:solidFill>
                <a:round/>
                <a:headEnd/>
                <a:tailEnd/>
              </a:ln>
            </p:spPr>
            <p:txBody>
              <a:bodyPr/>
              <a:lstStyle/>
              <a:p>
                <a:endParaRPr lang="es-ES"/>
              </a:p>
            </p:txBody>
          </p:sp>
          <p:grpSp>
            <p:nvGrpSpPr>
              <p:cNvPr id="25621" name="Group 20"/>
              <p:cNvGrpSpPr>
                <a:grpSpLocks/>
              </p:cNvGrpSpPr>
              <p:nvPr/>
            </p:nvGrpSpPr>
            <p:grpSpPr bwMode="auto">
              <a:xfrm>
                <a:off x="1475" y="1162"/>
                <a:ext cx="777" cy="245"/>
                <a:chOff x="1475" y="1162"/>
                <a:chExt cx="777" cy="245"/>
              </a:xfrm>
            </p:grpSpPr>
            <p:sp>
              <p:nvSpPr>
                <p:cNvPr id="25628" name="Rectangle 21" descr="50%"/>
                <p:cNvSpPr>
                  <a:spLocks noChangeArrowheads="1"/>
                </p:cNvSpPr>
                <p:nvPr/>
              </p:nvSpPr>
              <p:spPr bwMode="auto">
                <a:xfrm>
                  <a:off x="1478" y="1162"/>
                  <a:ext cx="772" cy="245"/>
                </a:xfrm>
                <a:prstGeom prst="rect">
                  <a:avLst/>
                </a:prstGeom>
                <a:pattFill prst="pct50">
                  <a:fgClr>
                    <a:srgbClr val="FFCC99"/>
                  </a:fgClr>
                  <a:bgClr>
                    <a:schemeClr val="bg1"/>
                  </a:bgClr>
                </a:pattFill>
                <a:ln w="9525">
                  <a:solidFill>
                    <a:schemeClr val="tx1"/>
                  </a:solidFill>
                  <a:miter lim="800000"/>
                  <a:headEnd/>
                  <a:tailEnd/>
                </a:ln>
              </p:spPr>
              <p:txBody>
                <a:bodyPr wrap="none" anchor="ctr"/>
                <a:lstStyle/>
                <a:p>
                  <a:endParaRPr lang="es-ES"/>
                </a:p>
              </p:txBody>
            </p:sp>
            <p:sp>
              <p:nvSpPr>
                <p:cNvPr id="25629" name="Text Box 22"/>
                <p:cNvSpPr txBox="1">
                  <a:spLocks noChangeArrowheads="1"/>
                </p:cNvSpPr>
                <p:nvPr/>
              </p:nvSpPr>
              <p:spPr bwMode="auto">
                <a:xfrm>
                  <a:off x="1475" y="1178"/>
                  <a:ext cx="777"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Arial" charset="0"/>
                    </a:rPr>
                    <a:t>CORTISOL</a:t>
                  </a:r>
                  <a:endParaRPr lang="es-ES_tradnl" sz="1600" b="1">
                    <a:solidFill>
                      <a:srgbClr val="0000FF"/>
                    </a:solidFill>
                    <a:latin typeface="Arial" charset="0"/>
                  </a:endParaRPr>
                </a:p>
              </p:txBody>
            </p:sp>
          </p:grpSp>
          <p:sp>
            <p:nvSpPr>
              <p:cNvPr id="25622" name="Line 23"/>
              <p:cNvSpPr>
                <a:spLocks noChangeShapeType="1"/>
              </p:cNvSpPr>
              <p:nvPr/>
            </p:nvSpPr>
            <p:spPr bwMode="auto">
              <a:xfrm>
                <a:off x="2418" y="1732"/>
                <a:ext cx="181" cy="227"/>
              </a:xfrm>
              <a:prstGeom prst="line">
                <a:avLst/>
              </a:prstGeom>
              <a:noFill/>
              <a:ln w="31750">
                <a:solidFill>
                  <a:srgbClr val="FF0000"/>
                </a:solidFill>
                <a:round/>
                <a:headEnd/>
                <a:tailEnd type="stealth" w="lg" len="lg"/>
              </a:ln>
            </p:spPr>
            <p:txBody>
              <a:bodyPr/>
              <a:lstStyle/>
              <a:p>
                <a:endParaRPr lang="es-ES"/>
              </a:p>
            </p:txBody>
          </p:sp>
          <p:sp>
            <p:nvSpPr>
              <p:cNvPr id="25623" name="Oval 24"/>
              <p:cNvSpPr>
                <a:spLocks noChangeArrowheads="1"/>
              </p:cNvSpPr>
              <p:nvPr/>
            </p:nvSpPr>
            <p:spPr bwMode="auto">
              <a:xfrm flipV="1">
                <a:off x="2302" y="1611"/>
                <a:ext cx="136" cy="136"/>
              </a:xfrm>
              <a:prstGeom prst="ellipse">
                <a:avLst/>
              </a:prstGeom>
              <a:solidFill>
                <a:schemeClr val="bg1"/>
              </a:solidFill>
              <a:ln w="15875">
                <a:solidFill>
                  <a:srgbClr val="FF0000"/>
                </a:solidFill>
                <a:round/>
                <a:headEnd/>
                <a:tailEnd/>
              </a:ln>
            </p:spPr>
            <p:txBody>
              <a:bodyPr wrap="none" anchor="ctr"/>
              <a:lstStyle/>
              <a:p>
                <a:endParaRPr lang="es-ES"/>
              </a:p>
            </p:txBody>
          </p:sp>
          <p:sp>
            <p:nvSpPr>
              <p:cNvPr id="25624" name="Text Box 25"/>
              <p:cNvSpPr txBox="1">
                <a:spLocks noChangeArrowheads="1"/>
              </p:cNvSpPr>
              <p:nvPr/>
            </p:nvSpPr>
            <p:spPr bwMode="auto">
              <a:xfrm>
                <a:off x="2090" y="740"/>
                <a:ext cx="508"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Arial" charset="0"/>
                  </a:rPr>
                  <a:t>Plasma</a:t>
                </a:r>
                <a:endParaRPr lang="es-ES_tradnl" sz="1400" b="1">
                  <a:solidFill>
                    <a:schemeClr val="tx1"/>
                  </a:solidFill>
                  <a:latin typeface="Arial" charset="0"/>
                </a:endParaRPr>
              </a:p>
            </p:txBody>
          </p:sp>
          <p:sp>
            <p:nvSpPr>
              <p:cNvPr id="25625" name="Text Box 26"/>
              <p:cNvSpPr txBox="1">
                <a:spLocks noChangeArrowheads="1"/>
              </p:cNvSpPr>
              <p:nvPr/>
            </p:nvSpPr>
            <p:spPr bwMode="auto">
              <a:xfrm>
                <a:off x="3322" y="832"/>
                <a:ext cx="570"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Arial" charset="0"/>
                  </a:rPr>
                  <a:t>Músculo</a:t>
                </a:r>
                <a:endParaRPr lang="es-ES_tradnl" sz="1400" b="1">
                  <a:solidFill>
                    <a:schemeClr val="tx1"/>
                  </a:solidFill>
                  <a:latin typeface="Arial" charset="0"/>
                </a:endParaRPr>
              </a:p>
            </p:txBody>
          </p:sp>
          <p:sp>
            <p:nvSpPr>
              <p:cNvPr id="25626" name="Text Box 27"/>
              <p:cNvSpPr txBox="1">
                <a:spLocks noChangeArrowheads="1"/>
              </p:cNvSpPr>
              <p:nvPr/>
            </p:nvSpPr>
            <p:spPr bwMode="auto">
              <a:xfrm>
                <a:off x="2260" y="2845"/>
                <a:ext cx="200" cy="231"/>
              </a:xfrm>
              <a:prstGeom prst="rect">
                <a:avLst/>
              </a:prstGeom>
              <a:noFill/>
              <a:ln w="9525">
                <a:noFill/>
                <a:miter lim="800000"/>
                <a:headEnd/>
                <a:tailEnd/>
              </a:ln>
            </p:spPr>
            <p:txBody>
              <a:bodyPr wrap="none">
                <a:spAutoFit/>
              </a:bodyPr>
              <a:lstStyle/>
              <a:p>
                <a:pPr eaLnBrk="1" hangingPunct="1"/>
                <a:r>
                  <a:rPr lang="es-ES" b="1">
                    <a:solidFill>
                      <a:srgbClr val="339933"/>
                    </a:solidFill>
                    <a:latin typeface="Arial" charset="0"/>
                  </a:rPr>
                  <a:t>+</a:t>
                </a:r>
                <a:endParaRPr lang="es-ES_tradnl" b="1">
                  <a:solidFill>
                    <a:srgbClr val="339933"/>
                  </a:solidFill>
                  <a:latin typeface="Arial" charset="0"/>
                </a:endParaRPr>
              </a:p>
            </p:txBody>
          </p:sp>
          <p:sp>
            <p:nvSpPr>
              <p:cNvPr id="25627" name="Text Box 28"/>
              <p:cNvSpPr txBox="1">
                <a:spLocks noChangeArrowheads="1"/>
              </p:cNvSpPr>
              <p:nvPr/>
            </p:nvSpPr>
            <p:spPr bwMode="auto">
              <a:xfrm>
                <a:off x="2283" y="1534"/>
                <a:ext cx="169" cy="250"/>
              </a:xfrm>
              <a:prstGeom prst="rect">
                <a:avLst/>
              </a:prstGeom>
              <a:noFill/>
              <a:ln w="9525">
                <a:noFill/>
                <a:miter lim="800000"/>
                <a:headEnd/>
                <a:tailEnd/>
              </a:ln>
            </p:spPr>
            <p:txBody>
              <a:bodyPr wrap="none">
                <a:spAutoFit/>
              </a:bodyPr>
              <a:lstStyle/>
              <a:p>
                <a:pPr eaLnBrk="1" hangingPunct="1"/>
                <a:r>
                  <a:rPr lang="es-ES" sz="2000" b="1">
                    <a:solidFill>
                      <a:srgbClr val="FF0000"/>
                    </a:solidFill>
                    <a:latin typeface="Arial" charset="0"/>
                  </a:rPr>
                  <a:t>-</a:t>
                </a:r>
                <a:endParaRPr lang="es-ES_tradnl" sz="2000" b="1">
                  <a:solidFill>
                    <a:srgbClr val="FF0000"/>
                  </a:solidFill>
                  <a:latin typeface="Arial" charset="0"/>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Marcador de número de diapositiva"/>
          <p:cNvSpPr>
            <a:spLocks noGrp="1"/>
          </p:cNvSpPr>
          <p:nvPr>
            <p:ph type="sldNum" sz="quarter" idx="12"/>
          </p:nvPr>
        </p:nvSpPr>
        <p:spPr>
          <a:noFill/>
        </p:spPr>
        <p:txBody>
          <a:bodyPr/>
          <a:lstStyle/>
          <a:p>
            <a:fld id="{719ECEC2-937D-4875-B9D0-B980AE895082}" type="slidenum">
              <a:rPr lang="es-ES_tradnl" smtClean="0"/>
              <a:pPr/>
              <a:t>24</a:t>
            </a:fld>
            <a:endParaRPr lang="es-ES_tradnl" smtClean="0"/>
          </a:p>
        </p:txBody>
      </p:sp>
      <p:sp>
        <p:nvSpPr>
          <p:cNvPr id="29699"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grpSp>
        <p:nvGrpSpPr>
          <p:cNvPr id="29700" name="Group 3"/>
          <p:cNvGrpSpPr>
            <a:grpSpLocks/>
          </p:cNvGrpSpPr>
          <p:nvPr/>
        </p:nvGrpSpPr>
        <p:grpSpPr bwMode="auto">
          <a:xfrm>
            <a:off x="368300" y="287338"/>
            <a:ext cx="8432800" cy="6537325"/>
            <a:chOff x="232" y="181"/>
            <a:chExt cx="5312" cy="4118"/>
          </a:xfrm>
        </p:grpSpPr>
        <p:sp>
          <p:nvSpPr>
            <p:cNvPr id="29701" name="Text Box 4"/>
            <p:cNvSpPr txBox="1">
              <a:spLocks noChangeArrowheads="1"/>
            </p:cNvSpPr>
            <p:nvPr/>
          </p:nvSpPr>
          <p:spPr bwMode="auto">
            <a:xfrm>
              <a:off x="686" y="181"/>
              <a:ext cx="4404" cy="231"/>
            </a:xfrm>
            <a:prstGeom prst="rect">
              <a:avLst/>
            </a:prstGeom>
            <a:noFill/>
            <a:ln w="9525">
              <a:noFill/>
              <a:miter lim="800000"/>
              <a:headEnd/>
              <a:tailEnd/>
            </a:ln>
          </p:spPr>
          <p:txBody>
            <a:bodyPr wrap="none">
              <a:spAutoFit/>
            </a:bodyPr>
            <a:lstStyle/>
            <a:p>
              <a:pPr eaLnBrk="1" hangingPunct="1"/>
              <a:r>
                <a:rPr lang="es-ES" b="1" u="sng">
                  <a:solidFill>
                    <a:schemeClr val="tx1"/>
                  </a:solidFill>
                  <a:latin typeface="Arial" charset="0"/>
                </a:rPr>
                <a:t>ACCIONES DE LOS GLUCOCORTICOIDES SOBRE EL HIGADO</a:t>
              </a:r>
              <a:endParaRPr lang="es-ES_tradnl" b="1" u="sng">
                <a:solidFill>
                  <a:schemeClr val="tx1"/>
                </a:solidFill>
                <a:latin typeface="Arial" charset="0"/>
              </a:endParaRPr>
            </a:p>
          </p:txBody>
        </p:sp>
        <p:grpSp>
          <p:nvGrpSpPr>
            <p:cNvPr id="29702" name="Group 5"/>
            <p:cNvGrpSpPr>
              <a:grpSpLocks/>
            </p:cNvGrpSpPr>
            <p:nvPr/>
          </p:nvGrpSpPr>
          <p:grpSpPr bwMode="auto">
            <a:xfrm>
              <a:off x="232" y="464"/>
              <a:ext cx="5312" cy="3835"/>
              <a:chOff x="232" y="464"/>
              <a:chExt cx="5312" cy="3835"/>
            </a:xfrm>
          </p:grpSpPr>
          <p:sp>
            <p:nvSpPr>
              <p:cNvPr id="29703" name="Freeform 6"/>
              <p:cNvSpPr>
                <a:spLocks/>
              </p:cNvSpPr>
              <p:nvPr/>
            </p:nvSpPr>
            <p:spPr bwMode="auto">
              <a:xfrm>
                <a:off x="232" y="464"/>
                <a:ext cx="5312" cy="3835"/>
              </a:xfrm>
              <a:custGeom>
                <a:avLst/>
                <a:gdLst>
                  <a:gd name="T0" fmla="*/ 1472 w 5312"/>
                  <a:gd name="T1" fmla="*/ 40 h 3835"/>
                  <a:gd name="T2" fmla="*/ 1224 w 5312"/>
                  <a:gd name="T3" fmla="*/ 72 h 3835"/>
                  <a:gd name="T4" fmla="*/ 912 w 5312"/>
                  <a:gd name="T5" fmla="*/ 128 h 3835"/>
                  <a:gd name="T6" fmla="*/ 656 w 5312"/>
                  <a:gd name="T7" fmla="*/ 200 h 3835"/>
                  <a:gd name="T8" fmla="*/ 480 w 5312"/>
                  <a:gd name="T9" fmla="*/ 448 h 3835"/>
                  <a:gd name="T10" fmla="*/ 152 w 5312"/>
                  <a:gd name="T11" fmla="*/ 664 h 3835"/>
                  <a:gd name="T12" fmla="*/ 112 w 5312"/>
                  <a:gd name="T13" fmla="*/ 1072 h 3835"/>
                  <a:gd name="T14" fmla="*/ 80 w 5312"/>
                  <a:gd name="T15" fmla="*/ 1656 h 3835"/>
                  <a:gd name="T16" fmla="*/ 56 w 5312"/>
                  <a:gd name="T17" fmla="*/ 2176 h 3835"/>
                  <a:gd name="T18" fmla="*/ 64 w 5312"/>
                  <a:gd name="T19" fmla="*/ 2360 h 3835"/>
                  <a:gd name="T20" fmla="*/ 48 w 5312"/>
                  <a:gd name="T21" fmla="*/ 2704 h 3835"/>
                  <a:gd name="T22" fmla="*/ 80 w 5312"/>
                  <a:gd name="T23" fmla="*/ 2808 h 3835"/>
                  <a:gd name="T24" fmla="*/ 120 w 5312"/>
                  <a:gd name="T25" fmla="*/ 3104 h 3835"/>
                  <a:gd name="T26" fmla="*/ 432 w 5312"/>
                  <a:gd name="T27" fmla="*/ 3432 h 3835"/>
                  <a:gd name="T28" fmla="*/ 752 w 5312"/>
                  <a:gd name="T29" fmla="*/ 3520 h 3835"/>
                  <a:gd name="T30" fmla="*/ 1048 w 5312"/>
                  <a:gd name="T31" fmla="*/ 3648 h 3835"/>
                  <a:gd name="T32" fmla="*/ 1328 w 5312"/>
                  <a:gd name="T33" fmla="*/ 3728 h 3835"/>
                  <a:gd name="T34" fmla="*/ 1488 w 5312"/>
                  <a:gd name="T35" fmla="*/ 3784 h 3835"/>
                  <a:gd name="T36" fmla="*/ 1952 w 5312"/>
                  <a:gd name="T37" fmla="*/ 3808 h 3835"/>
                  <a:gd name="T38" fmla="*/ 2384 w 5312"/>
                  <a:gd name="T39" fmla="*/ 3712 h 3835"/>
                  <a:gd name="T40" fmla="*/ 2680 w 5312"/>
                  <a:gd name="T41" fmla="*/ 3656 h 3835"/>
                  <a:gd name="T42" fmla="*/ 2768 w 5312"/>
                  <a:gd name="T43" fmla="*/ 3576 h 3835"/>
                  <a:gd name="T44" fmla="*/ 3192 w 5312"/>
                  <a:gd name="T45" fmla="*/ 3560 h 3835"/>
                  <a:gd name="T46" fmla="*/ 3984 w 5312"/>
                  <a:gd name="T47" fmla="*/ 3480 h 3835"/>
                  <a:gd name="T48" fmla="*/ 4288 w 5312"/>
                  <a:gd name="T49" fmla="*/ 3408 h 3835"/>
                  <a:gd name="T50" fmla="*/ 4736 w 5312"/>
                  <a:gd name="T51" fmla="*/ 3280 h 3835"/>
                  <a:gd name="T52" fmla="*/ 4952 w 5312"/>
                  <a:gd name="T53" fmla="*/ 3112 h 3835"/>
                  <a:gd name="T54" fmla="*/ 5016 w 5312"/>
                  <a:gd name="T55" fmla="*/ 2720 h 3835"/>
                  <a:gd name="T56" fmla="*/ 5048 w 5312"/>
                  <a:gd name="T57" fmla="*/ 2368 h 3835"/>
                  <a:gd name="T58" fmla="*/ 5080 w 5312"/>
                  <a:gd name="T59" fmla="*/ 2216 h 3835"/>
                  <a:gd name="T60" fmla="*/ 5120 w 5312"/>
                  <a:gd name="T61" fmla="*/ 2096 h 3835"/>
                  <a:gd name="T62" fmla="*/ 5224 w 5312"/>
                  <a:gd name="T63" fmla="*/ 1520 h 3835"/>
                  <a:gd name="T64" fmla="*/ 5312 w 5312"/>
                  <a:gd name="T65" fmla="*/ 1080 h 3835"/>
                  <a:gd name="T66" fmla="*/ 5248 w 5312"/>
                  <a:gd name="T67" fmla="*/ 320 h 3835"/>
                  <a:gd name="T68" fmla="*/ 5056 w 5312"/>
                  <a:gd name="T69" fmla="*/ 224 h 3835"/>
                  <a:gd name="T70" fmla="*/ 4824 w 5312"/>
                  <a:gd name="T71" fmla="*/ 160 h 3835"/>
                  <a:gd name="T72" fmla="*/ 4512 w 5312"/>
                  <a:gd name="T73" fmla="*/ 56 h 3835"/>
                  <a:gd name="T74" fmla="*/ 4264 w 5312"/>
                  <a:gd name="T75" fmla="*/ 96 h 3835"/>
                  <a:gd name="T76" fmla="*/ 4096 w 5312"/>
                  <a:gd name="T77" fmla="*/ 152 h 3835"/>
                  <a:gd name="T78" fmla="*/ 3112 w 5312"/>
                  <a:gd name="T79" fmla="*/ 160 h 3835"/>
                  <a:gd name="T80" fmla="*/ 2408 w 5312"/>
                  <a:gd name="T81" fmla="*/ 120 h 3835"/>
                  <a:gd name="T82" fmla="*/ 1720 w 5312"/>
                  <a:gd name="T83" fmla="*/ 40 h 3835"/>
                  <a:gd name="T84" fmla="*/ 1528 w 5312"/>
                  <a:gd name="T85" fmla="*/ 8 h 3835"/>
                  <a:gd name="T86" fmla="*/ 1520 w 5312"/>
                  <a:gd name="T87" fmla="*/ 64 h 38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12"/>
                  <a:gd name="T133" fmla="*/ 0 h 3835"/>
                  <a:gd name="T134" fmla="*/ 5312 w 5312"/>
                  <a:gd name="T135" fmla="*/ 3835 h 38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12" h="3835">
                    <a:moveTo>
                      <a:pt x="1520" y="64"/>
                    </a:moveTo>
                    <a:cubicBezTo>
                      <a:pt x="1511" y="58"/>
                      <a:pt x="1486" y="38"/>
                      <a:pt x="1472" y="40"/>
                    </a:cubicBezTo>
                    <a:cubicBezTo>
                      <a:pt x="1447" y="43"/>
                      <a:pt x="1425" y="63"/>
                      <a:pt x="1400" y="64"/>
                    </a:cubicBezTo>
                    <a:cubicBezTo>
                      <a:pt x="1341" y="67"/>
                      <a:pt x="1283" y="69"/>
                      <a:pt x="1224" y="72"/>
                    </a:cubicBezTo>
                    <a:cubicBezTo>
                      <a:pt x="1137" y="82"/>
                      <a:pt x="1055" y="103"/>
                      <a:pt x="968" y="112"/>
                    </a:cubicBezTo>
                    <a:cubicBezTo>
                      <a:pt x="950" y="118"/>
                      <a:pt x="927" y="115"/>
                      <a:pt x="912" y="128"/>
                    </a:cubicBezTo>
                    <a:cubicBezTo>
                      <a:pt x="883" y="154"/>
                      <a:pt x="892" y="187"/>
                      <a:pt x="848" y="192"/>
                    </a:cubicBezTo>
                    <a:cubicBezTo>
                      <a:pt x="784" y="199"/>
                      <a:pt x="720" y="197"/>
                      <a:pt x="656" y="200"/>
                    </a:cubicBezTo>
                    <a:cubicBezTo>
                      <a:pt x="572" y="221"/>
                      <a:pt x="489" y="248"/>
                      <a:pt x="416" y="296"/>
                    </a:cubicBezTo>
                    <a:cubicBezTo>
                      <a:pt x="427" y="353"/>
                      <a:pt x="454" y="397"/>
                      <a:pt x="480" y="448"/>
                    </a:cubicBezTo>
                    <a:cubicBezTo>
                      <a:pt x="461" y="506"/>
                      <a:pt x="435" y="499"/>
                      <a:pt x="392" y="536"/>
                    </a:cubicBezTo>
                    <a:cubicBezTo>
                      <a:pt x="327" y="592"/>
                      <a:pt x="234" y="637"/>
                      <a:pt x="152" y="664"/>
                    </a:cubicBezTo>
                    <a:cubicBezTo>
                      <a:pt x="138" y="707"/>
                      <a:pt x="112" y="731"/>
                      <a:pt x="88" y="768"/>
                    </a:cubicBezTo>
                    <a:cubicBezTo>
                      <a:pt x="61" y="878"/>
                      <a:pt x="86" y="966"/>
                      <a:pt x="112" y="1072"/>
                    </a:cubicBezTo>
                    <a:cubicBezTo>
                      <a:pt x="105" y="1139"/>
                      <a:pt x="99" y="1206"/>
                      <a:pt x="88" y="1272"/>
                    </a:cubicBezTo>
                    <a:cubicBezTo>
                      <a:pt x="85" y="1400"/>
                      <a:pt x="85" y="1528"/>
                      <a:pt x="80" y="1656"/>
                    </a:cubicBezTo>
                    <a:cubicBezTo>
                      <a:pt x="77" y="1744"/>
                      <a:pt x="29" y="1898"/>
                      <a:pt x="0" y="1984"/>
                    </a:cubicBezTo>
                    <a:cubicBezTo>
                      <a:pt x="6" y="2062"/>
                      <a:pt x="12" y="2114"/>
                      <a:pt x="56" y="2176"/>
                    </a:cubicBezTo>
                    <a:cubicBezTo>
                      <a:pt x="71" y="2197"/>
                      <a:pt x="88" y="2248"/>
                      <a:pt x="88" y="2248"/>
                    </a:cubicBezTo>
                    <a:cubicBezTo>
                      <a:pt x="81" y="2285"/>
                      <a:pt x="77" y="2324"/>
                      <a:pt x="64" y="2360"/>
                    </a:cubicBezTo>
                    <a:cubicBezTo>
                      <a:pt x="33" y="2444"/>
                      <a:pt x="61" y="2342"/>
                      <a:pt x="40" y="2424"/>
                    </a:cubicBezTo>
                    <a:cubicBezTo>
                      <a:pt x="43" y="2517"/>
                      <a:pt x="43" y="2611"/>
                      <a:pt x="48" y="2704"/>
                    </a:cubicBezTo>
                    <a:cubicBezTo>
                      <a:pt x="49" y="2718"/>
                      <a:pt x="70" y="2778"/>
                      <a:pt x="72" y="2784"/>
                    </a:cubicBezTo>
                    <a:cubicBezTo>
                      <a:pt x="75" y="2792"/>
                      <a:pt x="80" y="2808"/>
                      <a:pt x="80" y="2808"/>
                    </a:cubicBezTo>
                    <a:cubicBezTo>
                      <a:pt x="87" y="2867"/>
                      <a:pt x="98" y="2925"/>
                      <a:pt x="104" y="2984"/>
                    </a:cubicBezTo>
                    <a:cubicBezTo>
                      <a:pt x="105" y="2997"/>
                      <a:pt x="108" y="3075"/>
                      <a:pt x="120" y="3104"/>
                    </a:cubicBezTo>
                    <a:cubicBezTo>
                      <a:pt x="138" y="3147"/>
                      <a:pt x="171" y="3181"/>
                      <a:pt x="200" y="3216"/>
                    </a:cubicBezTo>
                    <a:cubicBezTo>
                      <a:pt x="277" y="3309"/>
                      <a:pt x="332" y="3365"/>
                      <a:pt x="432" y="3432"/>
                    </a:cubicBezTo>
                    <a:cubicBezTo>
                      <a:pt x="468" y="3456"/>
                      <a:pt x="517" y="3437"/>
                      <a:pt x="560" y="3440"/>
                    </a:cubicBezTo>
                    <a:cubicBezTo>
                      <a:pt x="629" y="3457"/>
                      <a:pt x="683" y="3506"/>
                      <a:pt x="752" y="3520"/>
                    </a:cubicBezTo>
                    <a:cubicBezTo>
                      <a:pt x="805" y="3547"/>
                      <a:pt x="867" y="3550"/>
                      <a:pt x="920" y="3576"/>
                    </a:cubicBezTo>
                    <a:cubicBezTo>
                      <a:pt x="963" y="3598"/>
                      <a:pt x="1004" y="3626"/>
                      <a:pt x="1048" y="3648"/>
                    </a:cubicBezTo>
                    <a:cubicBezTo>
                      <a:pt x="1086" y="3667"/>
                      <a:pt x="1147" y="3673"/>
                      <a:pt x="1184" y="3680"/>
                    </a:cubicBezTo>
                    <a:cubicBezTo>
                      <a:pt x="1232" y="3690"/>
                      <a:pt x="1281" y="3712"/>
                      <a:pt x="1328" y="3728"/>
                    </a:cubicBezTo>
                    <a:cubicBezTo>
                      <a:pt x="1370" y="3742"/>
                      <a:pt x="1424" y="3748"/>
                      <a:pt x="1464" y="3768"/>
                    </a:cubicBezTo>
                    <a:cubicBezTo>
                      <a:pt x="1473" y="3772"/>
                      <a:pt x="1479" y="3781"/>
                      <a:pt x="1488" y="3784"/>
                    </a:cubicBezTo>
                    <a:cubicBezTo>
                      <a:pt x="1506" y="3789"/>
                      <a:pt x="1617" y="3799"/>
                      <a:pt x="1624" y="3800"/>
                    </a:cubicBezTo>
                    <a:cubicBezTo>
                      <a:pt x="1728" y="3835"/>
                      <a:pt x="1845" y="3817"/>
                      <a:pt x="1952" y="3808"/>
                    </a:cubicBezTo>
                    <a:cubicBezTo>
                      <a:pt x="2098" y="3759"/>
                      <a:pt x="1946" y="3779"/>
                      <a:pt x="2240" y="3768"/>
                    </a:cubicBezTo>
                    <a:cubicBezTo>
                      <a:pt x="2291" y="3758"/>
                      <a:pt x="2334" y="3724"/>
                      <a:pt x="2384" y="3712"/>
                    </a:cubicBezTo>
                    <a:cubicBezTo>
                      <a:pt x="2405" y="3707"/>
                      <a:pt x="2427" y="3707"/>
                      <a:pt x="2448" y="3704"/>
                    </a:cubicBezTo>
                    <a:cubicBezTo>
                      <a:pt x="2524" y="3679"/>
                      <a:pt x="2602" y="3675"/>
                      <a:pt x="2680" y="3656"/>
                    </a:cubicBezTo>
                    <a:cubicBezTo>
                      <a:pt x="2696" y="3645"/>
                      <a:pt x="2722" y="3642"/>
                      <a:pt x="2728" y="3624"/>
                    </a:cubicBezTo>
                    <a:cubicBezTo>
                      <a:pt x="2743" y="3578"/>
                      <a:pt x="2724" y="3620"/>
                      <a:pt x="2768" y="3576"/>
                    </a:cubicBezTo>
                    <a:cubicBezTo>
                      <a:pt x="2795" y="3549"/>
                      <a:pt x="2792" y="3541"/>
                      <a:pt x="2832" y="3528"/>
                    </a:cubicBezTo>
                    <a:cubicBezTo>
                      <a:pt x="2953" y="3536"/>
                      <a:pt x="3072" y="3548"/>
                      <a:pt x="3192" y="3560"/>
                    </a:cubicBezTo>
                    <a:cubicBezTo>
                      <a:pt x="3394" y="3550"/>
                      <a:pt x="3600" y="3564"/>
                      <a:pt x="3800" y="3528"/>
                    </a:cubicBezTo>
                    <a:cubicBezTo>
                      <a:pt x="3847" y="3520"/>
                      <a:pt x="3947" y="3499"/>
                      <a:pt x="3984" y="3480"/>
                    </a:cubicBezTo>
                    <a:cubicBezTo>
                      <a:pt x="4019" y="3463"/>
                      <a:pt x="3996" y="3464"/>
                      <a:pt x="4032" y="3456"/>
                    </a:cubicBezTo>
                    <a:cubicBezTo>
                      <a:pt x="4117" y="3437"/>
                      <a:pt x="4202" y="3417"/>
                      <a:pt x="4288" y="3408"/>
                    </a:cubicBezTo>
                    <a:cubicBezTo>
                      <a:pt x="4369" y="3368"/>
                      <a:pt x="4450" y="3351"/>
                      <a:pt x="4536" y="3328"/>
                    </a:cubicBezTo>
                    <a:cubicBezTo>
                      <a:pt x="4604" y="3309"/>
                      <a:pt x="4666" y="3289"/>
                      <a:pt x="4736" y="3280"/>
                    </a:cubicBezTo>
                    <a:cubicBezTo>
                      <a:pt x="4774" y="3261"/>
                      <a:pt x="4816" y="3245"/>
                      <a:pt x="4856" y="3232"/>
                    </a:cubicBezTo>
                    <a:cubicBezTo>
                      <a:pt x="4904" y="3196"/>
                      <a:pt x="4922" y="3163"/>
                      <a:pt x="4952" y="3112"/>
                    </a:cubicBezTo>
                    <a:cubicBezTo>
                      <a:pt x="4963" y="3059"/>
                      <a:pt x="4983" y="3011"/>
                      <a:pt x="5000" y="2960"/>
                    </a:cubicBezTo>
                    <a:cubicBezTo>
                      <a:pt x="5005" y="2880"/>
                      <a:pt x="5015" y="2800"/>
                      <a:pt x="5016" y="2720"/>
                    </a:cubicBezTo>
                    <a:cubicBezTo>
                      <a:pt x="5018" y="2622"/>
                      <a:pt x="4960" y="2480"/>
                      <a:pt x="5040" y="2400"/>
                    </a:cubicBezTo>
                    <a:cubicBezTo>
                      <a:pt x="5043" y="2389"/>
                      <a:pt x="5044" y="2378"/>
                      <a:pt x="5048" y="2368"/>
                    </a:cubicBezTo>
                    <a:cubicBezTo>
                      <a:pt x="5052" y="2357"/>
                      <a:pt x="5061" y="2348"/>
                      <a:pt x="5064" y="2336"/>
                    </a:cubicBezTo>
                    <a:cubicBezTo>
                      <a:pt x="5068" y="2320"/>
                      <a:pt x="5077" y="2229"/>
                      <a:pt x="5080" y="2216"/>
                    </a:cubicBezTo>
                    <a:cubicBezTo>
                      <a:pt x="5087" y="2183"/>
                      <a:pt x="5101" y="2152"/>
                      <a:pt x="5112" y="2120"/>
                    </a:cubicBezTo>
                    <a:cubicBezTo>
                      <a:pt x="5115" y="2112"/>
                      <a:pt x="5120" y="2096"/>
                      <a:pt x="5120" y="2096"/>
                    </a:cubicBezTo>
                    <a:cubicBezTo>
                      <a:pt x="5131" y="1989"/>
                      <a:pt x="5134" y="1882"/>
                      <a:pt x="5152" y="1776"/>
                    </a:cubicBezTo>
                    <a:cubicBezTo>
                      <a:pt x="5166" y="1691"/>
                      <a:pt x="5197" y="1602"/>
                      <a:pt x="5224" y="1520"/>
                    </a:cubicBezTo>
                    <a:cubicBezTo>
                      <a:pt x="5233" y="1460"/>
                      <a:pt x="5245" y="1401"/>
                      <a:pt x="5264" y="1344"/>
                    </a:cubicBezTo>
                    <a:cubicBezTo>
                      <a:pt x="5277" y="1256"/>
                      <a:pt x="5297" y="1168"/>
                      <a:pt x="5312" y="1080"/>
                    </a:cubicBezTo>
                    <a:cubicBezTo>
                      <a:pt x="5308" y="842"/>
                      <a:pt x="5312" y="671"/>
                      <a:pt x="5280" y="456"/>
                    </a:cubicBezTo>
                    <a:cubicBezTo>
                      <a:pt x="5262" y="333"/>
                      <a:pt x="5285" y="376"/>
                      <a:pt x="5248" y="320"/>
                    </a:cubicBezTo>
                    <a:cubicBezTo>
                      <a:pt x="5248" y="320"/>
                      <a:pt x="5236" y="268"/>
                      <a:pt x="5232" y="264"/>
                    </a:cubicBezTo>
                    <a:cubicBezTo>
                      <a:pt x="5201" y="233"/>
                      <a:pt x="5058" y="224"/>
                      <a:pt x="5056" y="224"/>
                    </a:cubicBezTo>
                    <a:cubicBezTo>
                      <a:pt x="5035" y="221"/>
                      <a:pt x="4992" y="216"/>
                      <a:pt x="4992" y="216"/>
                    </a:cubicBezTo>
                    <a:cubicBezTo>
                      <a:pt x="4939" y="189"/>
                      <a:pt x="4877" y="187"/>
                      <a:pt x="4824" y="160"/>
                    </a:cubicBezTo>
                    <a:cubicBezTo>
                      <a:pt x="4752" y="124"/>
                      <a:pt x="4678" y="90"/>
                      <a:pt x="4600" y="64"/>
                    </a:cubicBezTo>
                    <a:cubicBezTo>
                      <a:pt x="4572" y="55"/>
                      <a:pt x="4541" y="59"/>
                      <a:pt x="4512" y="56"/>
                    </a:cubicBezTo>
                    <a:cubicBezTo>
                      <a:pt x="4432" y="61"/>
                      <a:pt x="4366" y="71"/>
                      <a:pt x="4288" y="80"/>
                    </a:cubicBezTo>
                    <a:cubicBezTo>
                      <a:pt x="4280" y="85"/>
                      <a:pt x="4273" y="93"/>
                      <a:pt x="4264" y="96"/>
                    </a:cubicBezTo>
                    <a:cubicBezTo>
                      <a:pt x="4243" y="104"/>
                      <a:pt x="4200" y="112"/>
                      <a:pt x="4200" y="112"/>
                    </a:cubicBezTo>
                    <a:cubicBezTo>
                      <a:pt x="4167" y="134"/>
                      <a:pt x="4131" y="137"/>
                      <a:pt x="4096" y="152"/>
                    </a:cubicBezTo>
                    <a:cubicBezTo>
                      <a:pt x="4018" y="186"/>
                      <a:pt x="3965" y="200"/>
                      <a:pt x="3880" y="208"/>
                    </a:cubicBezTo>
                    <a:cubicBezTo>
                      <a:pt x="3623" y="199"/>
                      <a:pt x="3369" y="174"/>
                      <a:pt x="3112" y="160"/>
                    </a:cubicBezTo>
                    <a:cubicBezTo>
                      <a:pt x="3011" y="154"/>
                      <a:pt x="2808" y="144"/>
                      <a:pt x="2808" y="144"/>
                    </a:cubicBezTo>
                    <a:cubicBezTo>
                      <a:pt x="2667" y="126"/>
                      <a:pt x="2568" y="124"/>
                      <a:pt x="2408" y="120"/>
                    </a:cubicBezTo>
                    <a:cubicBezTo>
                      <a:pt x="2265" y="110"/>
                      <a:pt x="2130" y="114"/>
                      <a:pt x="1984" y="104"/>
                    </a:cubicBezTo>
                    <a:cubicBezTo>
                      <a:pt x="1893" y="91"/>
                      <a:pt x="1808" y="62"/>
                      <a:pt x="1720" y="40"/>
                    </a:cubicBezTo>
                    <a:cubicBezTo>
                      <a:pt x="1684" y="16"/>
                      <a:pt x="1649" y="8"/>
                      <a:pt x="1608" y="0"/>
                    </a:cubicBezTo>
                    <a:cubicBezTo>
                      <a:pt x="1581" y="3"/>
                      <a:pt x="1553" y="0"/>
                      <a:pt x="1528" y="8"/>
                    </a:cubicBezTo>
                    <a:cubicBezTo>
                      <a:pt x="1522" y="10"/>
                      <a:pt x="1502" y="48"/>
                      <a:pt x="1504" y="56"/>
                    </a:cubicBezTo>
                    <a:cubicBezTo>
                      <a:pt x="1505" y="62"/>
                      <a:pt x="1515" y="61"/>
                      <a:pt x="1520" y="64"/>
                    </a:cubicBezTo>
                    <a:close/>
                  </a:path>
                </a:pathLst>
              </a:custGeom>
              <a:solidFill>
                <a:srgbClr val="FFFF99"/>
              </a:solidFill>
              <a:ln w="9525">
                <a:noFill/>
                <a:round/>
                <a:headEnd/>
                <a:tailEnd/>
              </a:ln>
            </p:spPr>
            <p:txBody>
              <a:bodyPr/>
              <a:lstStyle/>
              <a:p>
                <a:endParaRPr lang="es-ES"/>
              </a:p>
            </p:txBody>
          </p:sp>
          <p:pic>
            <p:nvPicPr>
              <p:cNvPr id="29704" name="Picture 7" descr="higado"/>
              <p:cNvPicPr>
                <a:picLocks noChangeAspect="1" noChangeArrowheads="1"/>
              </p:cNvPicPr>
              <p:nvPr/>
            </p:nvPicPr>
            <p:blipFill>
              <a:blip r:embed="rId3">
                <a:clrChange>
                  <a:clrFrom>
                    <a:srgbClr val="FBFBF9"/>
                  </a:clrFrom>
                  <a:clrTo>
                    <a:srgbClr val="FBFBF9">
                      <a:alpha val="0"/>
                    </a:srgbClr>
                  </a:clrTo>
                </a:clrChange>
              </a:blip>
              <a:srcRect/>
              <a:stretch>
                <a:fillRect/>
              </a:stretch>
            </p:blipFill>
            <p:spPr bwMode="auto">
              <a:xfrm>
                <a:off x="1330" y="866"/>
                <a:ext cx="4022" cy="3430"/>
              </a:xfrm>
              <a:prstGeom prst="rect">
                <a:avLst/>
              </a:prstGeom>
              <a:noFill/>
              <a:ln w="9525">
                <a:noFill/>
                <a:miter lim="800000"/>
                <a:headEnd/>
                <a:tailEnd/>
              </a:ln>
            </p:spPr>
          </p:pic>
          <p:grpSp>
            <p:nvGrpSpPr>
              <p:cNvPr id="29705" name="Group 8"/>
              <p:cNvGrpSpPr>
                <a:grpSpLocks/>
              </p:cNvGrpSpPr>
              <p:nvPr/>
            </p:nvGrpSpPr>
            <p:grpSpPr bwMode="auto">
              <a:xfrm>
                <a:off x="1829" y="3271"/>
                <a:ext cx="705" cy="317"/>
                <a:chOff x="4636" y="3567"/>
                <a:chExt cx="705" cy="317"/>
              </a:xfrm>
            </p:grpSpPr>
            <p:sp>
              <p:nvSpPr>
                <p:cNvPr id="29766" name="Rectangle 9"/>
                <p:cNvSpPr>
                  <a:spLocks noChangeArrowheads="1"/>
                </p:cNvSpPr>
                <p:nvPr/>
              </p:nvSpPr>
              <p:spPr bwMode="auto">
                <a:xfrm>
                  <a:off x="4649" y="3567"/>
                  <a:ext cx="680" cy="317"/>
                </a:xfrm>
                <a:prstGeom prst="rect">
                  <a:avLst/>
                </a:prstGeom>
                <a:solidFill>
                  <a:schemeClr val="bg1"/>
                </a:solidFill>
                <a:ln w="9525">
                  <a:noFill/>
                  <a:miter lim="800000"/>
                  <a:headEnd/>
                  <a:tailEnd/>
                </a:ln>
              </p:spPr>
              <p:txBody>
                <a:bodyPr wrap="none" anchor="ctr"/>
                <a:lstStyle/>
                <a:p>
                  <a:endParaRPr lang="es-ES"/>
                </a:p>
              </p:txBody>
            </p:sp>
            <p:sp>
              <p:nvSpPr>
                <p:cNvPr id="29767" name="Text Box 10"/>
                <p:cNvSpPr txBox="1">
                  <a:spLocks noChangeArrowheads="1"/>
                </p:cNvSpPr>
                <p:nvPr/>
              </p:nvSpPr>
              <p:spPr bwMode="auto">
                <a:xfrm>
                  <a:off x="4636" y="3583"/>
                  <a:ext cx="705" cy="286"/>
                </a:xfrm>
                <a:prstGeom prst="rect">
                  <a:avLst/>
                </a:prstGeom>
                <a:noFill/>
                <a:ln w="9525">
                  <a:noFill/>
                  <a:miter lim="800000"/>
                  <a:headEnd/>
                  <a:tailEnd/>
                </a:ln>
              </p:spPr>
              <p:txBody>
                <a:bodyPr wrap="none">
                  <a:spAutoFit/>
                </a:bodyPr>
                <a:lstStyle/>
                <a:p>
                  <a:pPr eaLnBrk="1" hangingPunct="1">
                    <a:lnSpc>
                      <a:spcPct val="85000"/>
                    </a:lnSpc>
                  </a:pPr>
                  <a:r>
                    <a:rPr lang="es-ES" sz="1400" b="1">
                      <a:solidFill>
                        <a:schemeClr val="tx1"/>
                      </a:solidFill>
                      <a:latin typeface="Arial" charset="0"/>
                    </a:rPr>
                    <a:t>Síntesis de</a:t>
                  </a:r>
                </a:p>
                <a:p>
                  <a:pPr eaLnBrk="1" hangingPunct="1">
                    <a:lnSpc>
                      <a:spcPct val="85000"/>
                    </a:lnSpc>
                  </a:pPr>
                  <a:r>
                    <a:rPr lang="es-ES" sz="1400" b="1">
                      <a:solidFill>
                        <a:schemeClr val="tx1"/>
                      </a:solidFill>
                      <a:latin typeface="Arial" charset="0"/>
                    </a:rPr>
                    <a:t>glucógeno</a:t>
                  </a:r>
                  <a:endParaRPr lang="es-ES_tradnl" sz="1400" b="1">
                    <a:solidFill>
                      <a:schemeClr val="tx1"/>
                    </a:solidFill>
                    <a:latin typeface="Arial" charset="0"/>
                  </a:endParaRPr>
                </a:p>
              </p:txBody>
            </p:sp>
          </p:grpSp>
          <p:grpSp>
            <p:nvGrpSpPr>
              <p:cNvPr id="29706" name="Group 11"/>
              <p:cNvGrpSpPr>
                <a:grpSpLocks/>
              </p:cNvGrpSpPr>
              <p:nvPr/>
            </p:nvGrpSpPr>
            <p:grpSpPr bwMode="auto">
              <a:xfrm>
                <a:off x="4711" y="2205"/>
                <a:ext cx="392" cy="216"/>
                <a:chOff x="4711" y="2205"/>
                <a:chExt cx="392" cy="216"/>
              </a:xfrm>
            </p:grpSpPr>
            <p:sp>
              <p:nvSpPr>
                <p:cNvPr id="29764" name="Rectangle 12"/>
                <p:cNvSpPr>
                  <a:spLocks noChangeArrowheads="1"/>
                </p:cNvSpPr>
                <p:nvPr/>
              </p:nvSpPr>
              <p:spPr bwMode="auto">
                <a:xfrm>
                  <a:off x="4711" y="2205"/>
                  <a:ext cx="392" cy="216"/>
                </a:xfrm>
                <a:prstGeom prst="rect">
                  <a:avLst/>
                </a:prstGeom>
                <a:solidFill>
                  <a:srgbClr val="99FF99"/>
                </a:solidFill>
                <a:ln w="12700">
                  <a:solidFill>
                    <a:schemeClr val="tx1"/>
                  </a:solidFill>
                  <a:miter lim="800000"/>
                  <a:headEnd/>
                  <a:tailEnd/>
                </a:ln>
              </p:spPr>
              <p:txBody>
                <a:bodyPr wrap="none" anchor="ctr"/>
                <a:lstStyle/>
                <a:p>
                  <a:endParaRPr lang="es-ES"/>
                </a:p>
              </p:txBody>
            </p:sp>
            <p:sp>
              <p:nvSpPr>
                <p:cNvPr id="29765" name="Text Box 13"/>
                <p:cNvSpPr txBox="1">
                  <a:spLocks noChangeArrowheads="1"/>
                </p:cNvSpPr>
                <p:nvPr/>
              </p:nvSpPr>
              <p:spPr bwMode="auto">
                <a:xfrm>
                  <a:off x="4724" y="2217"/>
                  <a:ext cx="365"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Arial" charset="0"/>
                    </a:rPr>
                    <a:t>Urea</a:t>
                  </a:r>
                  <a:endParaRPr lang="es-ES_tradnl" sz="1400" b="1">
                    <a:solidFill>
                      <a:schemeClr val="tx1"/>
                    </a:solidFill>
                    <a:latin typeface="Arial" charset="0"/>
                  </a:endParaRPr>
                </a:p>
              </p:txBody>
            </p:sp>
          </p:grpSp>
          <p:sp>
            <p:nvSpPr>
              <p:cNvPr id="29707" name="Text Box 14"/>
              <p:cNvSpPr txBox="1">
                <a:spLocks noChangeArrowheads="1"/>
              </p:cNvSpPr>
              <p:nvPr/>
            </p:nvSpPr>
            <p:spPr bwMode="auto">
              <a:xfrm>
                <a:off x="399" y="3190"/>
                <a:ext cx="621"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Arial" charset="0"/>
                  </a:rPr>
                  <a:t>Glucosa</a:t>
                </a:r>
                <a:endParaRPr lang="es-ES_tradnl" sz="1600" b="1">
                  <a:solidFill>
                    <a:srgbClr val="0000FF"/>
                  </a:solidFill>
                  <a:latin typeface="Arial" charset="0"/>
                </a:endParaRPr>
              </a:p>
            </p:txBody>
          </p:sp>
          <p:sp>
            <p:nvSpPr>
              <p:cNvPr id="29708" name="Text Box 15"/>
              <p:cNvSpPr txBox="1">
                <a:spLocks noChangeArrowheads="1"/>
              </p:cNvSpPr>
              <p:nvPr/>
            </p:nvSpPr>
            <p:spPr bwMode="auto">
              <a:xfrm>
                <a:off x="1226" y="661"/>
                <a:ext cx="508"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Arial" charset="0"/>
                  </a:rPr>
                  <a:t>Plasma</a:t>
                </a:r>
                <a:endParaRPr lang="es-ES_tradnl" sz="1400" b="1">
                  <a:solidFill>
                    <a:schemeClr val="tx1"/>
                  </a:solidFill>
                  <a:latin typeface="Arial" charset="0"/>
                </a:endParaRPr>
              </a:p>
            </p:txBody>
          </p:sp>
          <p:sp>
            <p:nvSpPr>
              <p:cNvPr id="29709" name="Text Box 16"/>
              <p:cNvSpPr txBox="1">
                <a:spLocks noChangeArrowheads="1"/>
              </p:cNvSpPr>
              <p:nvPr/>
            </p:nvSpPr>
            <p:spPr bwMode="auto">
              <a:xfrm>
                <a:off x="2406" y="991"/>
                <a:ext cx="494"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Arial" charset="0"/>
                  </a:rPr>
                  <a:t>Hígado</a:t>
                </a:r>
                <a:endParaRPr lang="es-ES_tradnl" sz="1400" b="1">
                  <a:solidFill>
                    <a:schemeClr val="tx1"/>
                  </a:solidFill>
                  <a:latin typeface="Arial" charset="0"/>
                </a:endParaRPr>
              </a:p>
            </p:txBody>
          </p:sp>
          <p:grpSp>
            <p:nvGrpSpPr>
              <p:cNvPr id="29710" name="Group 17"/>
              <p:cNvGrpSpPr>
                <a:grpSpLocks/>
              </p:cNvGrpSpPr>
              <p:nvPr/>
            </p:nvGrpSpPr>
            <p:grpSpPr bwMode="auto">
              <a:xfrm>
                <a:off x="606" y="1002"/>
                <a:ext cx="501" cy="477"/>
                <a:chOff x="614" y="1026"/>
                <a:chExt cx="501" cy="477"/>
              </a:xfrm>
            </p:grpSpPr>
            <p:sp>
              <p:nvSpPr>
                <p:cNvPr id="29762" name="Oval 18"/>
                <p:cNvSpPr>
                  <a:spLocks noChangeArrowheads="1"/>
                </p:cNvSpPr>
                <p:nvPr/>
              </p:nvSpPr>
              <p:spPr bwMode="auto">
                <a:xfrm>
                  <a:off x="626" y="1026"/>
                  <a:ext cx="477" cy="477"/>
                </a:xfrm>
                <a:prstGeom prst="ellipse">
                  <a:avLst/>
                </a:prstGeom>
                <a:solidFill>
                  <a:srgbClr val="99FF99"/>
                </a:solidFill>
                <a:ln w="12700">
                  <a:solidFill>
                    <a:schemeClr val="tx1"/>
                  </a:solidFill>
                  <a:round/>
                  <a:headEnd/>
                  <a:tailEnd/>
                </a:ln>
              </p:spPr>
              <p:txBody>
                <a:bodyPr wrap="none" anchor="ctr"/>
                <a:lstStyle/>
                <a:p>
                  <a:endParaRPr lang="es-ES"/>
                </a:p>
              </p:txBody>
            </p:sp>
            <p:sp>
              <p:nvSpPr>
                <p:cNvPr id="29763" name="Text Box 19"/>
                <p:cNvSpPr txBox="1">
                  <a:spLocks noChangeArrowheads="1"/>
                </p:cNvSpPr>
                <p:nvPr/>
              </p:nvSpPr>
              <p:spPr bwMode="auto">
                <a:xfrm>
                  <a:off x="614" y="1121"/>
                  <a:ext cx="501" cy="286"/>
                </a:xfrm>
                <a:prstGeom prst="rect">
                  <a:avLst/>
                </a:prstGeom>
                <a:noFill/>
                <a:ln w="12700">
                  <a:noFill/>
                  <a:miter lim="800000"/>
                  <a:headEnd/>
                  <a:tailEnd/>
                </a:ln>
              </p:spPr>
              <p:txBody>
                <a:bodyPr wrap="none">
                  <a:spAutoFit/>
                </a:bodyPr>
                <a:lstStyle/>
                <a:p>
                  <a:pPr eaLnBrk="1" hangingPunct="1">
                    <a:lnSpc>
                      <a:spcPct val="85000"/>
                    </a:lnSpc>
                  </a:pPr>
                  <a:r>
                    <a:rPr lang="es-ES" sz="1400" b="1">
                      <a:solidFill>
                        <a:schemeClr val="tx1"/>
                      </a:solidFill>
                      <a:latin typeface="Arial" charset="0"/>
                    </a:rPr>
                    <a:t>Amino-</a:t>
                  </a:r>
                </a:p>
                <a:p>
                  <a:pPr eaLnBrk="1" hangingPunct="1">
                    <a:lnSpc>
                      <a:spcPct val="85000"/>
                    </a:lnSpc>
                  </a:pPr>
                  <a:r>
                    <a:rPr lang="es-ES" sz="1400" b="1">
                      <a:solidFill>
                        <a:schemeClr val="tx1"/>
                      </a:solidFill>
                      <a:latin typeface="Arial" charset="0"/>
                    </a:rPr>
                    <a:t>ácidos</a:t>
                  </a:r>
                  <a:endParaRPr lang="es-ES_tradnl" sz="1400" b="1">
                    <a:solidFill>
                      <a:schemeClr val="tx1"/>
                    </a:solidFill>
                    <a:latin typeface="Arial" charset="0"/>
                  </a:endParaRPr>
                </a:p>
              </p:txBody>
            </p:sp>
          </p:grpSp>
          <p:sp>
            <p:nvSpPr>
              <p:cNvPr id="29711" name="Freeform 20"/>
              <p:cNvSpPr>
                <a:spLocks/>
              </p:cNvSpPr>
              <p:nvPr/>
            </p:nvSpPr>
            <p:spPr bwMode="auto">
              <a:xfrm>
                <a:off x="968" y="2688"/>
                <a:ext cx="1098" cy="627"/>
              </a:xfrm>
              <a:custGeom>
                <a:avLst/>
                <a:gdLst>
                  <a:gd name="T0" fmla="*/ 1098 w 1098"/>
                  <a:gd name="T1" fmla="*/ 0 h 627"/>
                  <a:gd name="T2" fmla="*/ 978 w 1098"/>
                  <a:gd name="T3" fmla="*/ 202 h 627"/>
                  <a:gd name="T4" fmla="*/ 733 w 1098"/>
                  <a:gd name="T5" fmla="*/ 422 h 627"/>
                  <a:gd name="T6" fmla="*/ 358 w 1098"/>
                  <a:gd name="T7" fmla="*/ 586 h 627"/>
                  <a:gd name="T8" fmla="*/ 0 w 1098"/>
                  <a:gd name="T9" fmla="*/ 627 h 627"/>
                  <a:gd name="T10" fmla="*/ 0 60000 65536"/>
                  <a:gd name="T11" fmla="*/ 0 60000 65536"/>
                  <a:gd name="T12" fmla="*/ 0 60000 65536"/>
                  <a:gd name="T13" fmla="*/ 0 60000 65536"/>
                  <a:gd name="T14" fmla="*/ 0 60000 65536"/>
                  <a:gd name="T15" fmla="*/ 0 w 1098"/>
                  <a:gd name="T16" fmla="*/ 0 h 627"/>
                  <a:gd name="T17" fmla="*/ 1098 w 1098"/>
                  <a:gd name="T18" fmla="*/ 627 h 627"/>
                </a:gdLst>
                <a:ahLst/>
                <a:cxnLst>
                  <a:cxn ang="T10">
                    <a:pos x="T0" y="T1"/>
                  </a:cxn>
                  <a:cxn ang="T11">
                    <a:pos x="T2" y="T3"/>
                  </a:cxn>
                  <a:cxn ang="T12">
                    <a:pos x="T4" y="T5"/>
                  </a:cxn>
                  <a:cxn ang="T13">
                    <a:pos x="T6" y="T7"/>
                  </a:cxn>
                  <a:cxn ang="T14">
                    <a:pos x="T8" y="T9"/>
                  </a:cxn>
                </a:cxnLst>
                <a:rect l="T15" t="T16" r="T17" b="T18"/>
                <a:pathLst>
                  <a:path w="1098" h="627">
                    <a:moveTo>
                      <a:pt x="1098" y="0"/>
                    </a:moveTo>
                    <a:cubicBezTo>
                      <a:pt x="1098" y="0"/>
                      <a:pt x="1039" y="132"/>
                      <a:pt x="978" y="202"/>
                    </a:cubicBezTo>
                    <a:cubicBezTo>
                      <a:pt x="917" y="272"/>
                      <a:pt x="836" y="358"/>
                      <a:pt x="733" y="422"/>
                    </a:cubicBezTo>
                    <a:cubicBezTo>
                      <a:pt x="630" y="486"/>
                      <a:pt x="480" y="552"/>
                      <a:pt x="358" y="586"/>
                    </a:cubicBezTo>
                    <a:cubicBezTo>
                      <a:pt x="236" y="620"/>
                      <a:pt x="75" y="619"/>
                      <a:pt x="0" y="627"/>
                    </a:cubicBezTo>
                  </a:path>
                </a:pathLst>
              </a:custGeom>
              <a:noFill/>
              <a:ln w="38100">
                <a:solidFill>
                  <a:schemeClr val="tx1"/>
                </a:solidFill>
                <a:round/>
                <a:headEnd type="none" w="med" len="med"/>
                <a:tailEnd type="stealth" w="lg" len="lg"/>
              </a:ln>
            </p:spPr>
            <p:txBody>
              <a:bodyPr/>
              <a:lstStyle/>
              <a:p>
                <a:endParaRPr lang="es-ES"/>
              </a:p>
            </p:txBody>
          </p:sp>
          <p:grpSp>
            <p:nvGrpSpPr>
              <p:cNvPr id="29712" name="Group 21"/>
              <p:cNvGrpSpPr>
                <a:grpSpLocks/>
              </p:cNvGrpSpPr>
              <p:nvPr/>
            </p:nvGrpSpPr>
            <p:grpSpPr bwMode="auto">
              <a:xfrm>
                <a:off x="1813" y="2499"/>
                <a:ext cx="1089" cy="192"/>
                <a:chOff x="4331" y="2523"/>
                <a:chExt cx="1089" cy="192"/>
              </a:xfrm>
            </p:grpSpPr>
            <p:sp>
              <p:nvSpPr>
                <p:cNvPr id="29760" name="Rectangle 22"/>
                <p:cNvSpPr>
                  <a:spLocks noChangeArrowheads="1"/>
                </p:cNvSpPr>
                <p:nvPr/>
              </p:nvSpPr>
              <p:spPr bwMode="auto">
                <a:xfrm>
                  <a:off x="4331" y="2528"/>
                  <a:ext cx="1089" cy="182"/>
                </a:xfrm>
                <a:prstGeom prst="rect">
                  <a:avLst/>
                </a:prstGeom>
                <a:solidFill>
                  <a:schemeClr val="bg1"/>
                </a:solidFill>
                <a:ln w="9525">
                  <a:noFill/>
                  <a:miter lim="800000"/>
                  <a:headEnd/>
                  <a:tailEnd/>
                </a:ln>
              </p:spPr>
              <p:txBody>
                <a:bodyPr wrap="none" anchor="ctr"/>
                <a:lstStyle/>
                <a:p>
                  <a:endParaRPr lang="es-ES"/>
                </a:p>
              </p:txBody>
            </p:sp>
            <p:sp>
              <p:nvSpPr>
                <p:cNvPr id="29761" name="Text Box 23"/>
                <p:cNvSpPr txBox="1">
                  <a:spLocks noChangeArrowheads="1"/>
                </p:cNvSpPr>
                <p:nvPr/>
              </p:nvSpPr>
              <p:spPr bwMode="auto">
                <a:xfrm>
                  <a:off x="4352" y="2523"/>
                  <a:ext cx="1045"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Arial" charset="0"/>
                    </a:rPr>
                    <a:t>Gluconeogénesis</a:t>
                  </a:r>
                  <a:endParaRPr lang="es-ES_tradnl" sz="1400" b="1">
                    <a:solidFill>
                      <a:schemeClr val="tx1"/>
                    </a:solidFill>
                    <a:latin typeface="Arial" charset="0"/>
                  </a:endParaRPr>
                </a:p>
              </p:txBody>
            </p:sp>
          </p:grpSp>
          <p:sp>
            <p:nvSpPr>
              <p:cNvPr id="29713" name="Freeform 24"/>
              <p:cNvSpPr>
                <a:spLocks/>
              </p:cNvSpPr>
              <p:nvPr/>
            </p:nvSpPr>
            <p:spPr bwMode="auto">
              <a:xfrm>
                <a:off x="1019" y="1378"/>
                <a:ext cx="1124" cy="1113"/>
              </a:xfrm>
              <a:custGeom>
                <a:avLst/>
                <a:gdLst>
                  <a:gd name="T0" fmla="*/ 0 w 1124"/>
                  <a:gd name="T1" fmla="*/ 0 h 1113"/>
                  <a:gd name="T2" fmla="*/ 187 w 1124"/>
                  <a:gd name="T3" fmla="*/ 33 h 1113"/>
                  <a:gd name="T4" fmla="*/ 403 w 1124"/>
                  <a:gd name="T5" fmla="*/ 86 h 1113"/>
                  <a:gd name="T6" fmla="*/ 615 w 1124"/>
                  <a:gd name="T7" fmla="*/ 182 h 1113"/>
                  <a:gd name="T8" fmla="*/ 826 w 1124"/>
                  <a:gd name="T9" fmla="*/ 336 h 1113"/>
                  <a:gd name="T10" fmla="*/ 965 w 1124"/>
                  <a:gd name="T11" fmla="*/ 494 h 1113"/>
                  <a:gd name="T12" fmla="*/ 1051 w 1124"/>
                  <a:gd name="T13" fmla="*/ 624 h 1113"/>
                  <a:gd name="T14" fmla="*/ 1114 w 1124"/>
                  <a:gd name="T15" fmla="*/ 816 h 1113"/>
                  <a:gd name="T16" fmla="*/ 1114 w 1124"/>
                  <a:gd name="T17" fmla="*/ 1113 h 1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
                  <a:gd name="T28" fmla="*/ 0 h 1113"/>
                  <a:gd name="T29" fmla="*/ 1124 w 1124"/>
                  <a:gd name="T30" fmla="*/ 1113 h 1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 h="1113">
                    <a:moveTo>
                      <a:pt x="0" y="0"/>
                    </a:moveTo>
                    <a:cubicBezTo>
                      <a:pt x="0" y="0"/>
                      <a:pt x="187" y="33"/>
                      <a:pt x="187" y="33"/>
                    </a:cubicBezTo>
                    <a:cubicBezTo>
                      <a:pt x="187" y="33"/>
                      <a:pt x="403" y="86"/>
                      <a:pt x="403" y="86"/>
                    </a:cubicBezTo>
                    <a:cubicBezTo>
                      <a:pt x="403" y="86"/>
                      <a:pt x="545" y="140"/>
                      <a:pt x="615" y="182"/>
                    </a:cubicBezTo>
                    <a:cubicBezTo>
                      <a:pt x="685" y="224"/>
                      <a:pt x="769" y="282"/>
                      <a:pt x="826" y="336"/>
                    </a:cubicBezTo>
                    <a:cubicBezTo>
                      <a:pt x="883" y="390"/>
                      <a:pt x="928" y="446"/>
                      <a:pt x="965" y="494"/>
                    </a:cubicBezTo>
                    <a:cubicBezTo>
                      <a:pt x="1002" y="542"/>
                      <a:pt x="1025" y="572"/>
                      <a:pt x="1051" y="624"/>
                    </a:cubicBezTo>
                    <a:cubicBezTo>
                      <a:pt x="1077" y="676"/>
                      <a:pt x="1104" y="735"/>
                      <a:pt x="1114" y="816"/>
                    </a:cubicBezTo>
                    <a:cubicBezTo>
                      <a:pt x="1124" y="897"/>
                      <a:pt x="1114" y="1051"/>
                      <a:pt x="1114" y="1113"/>
                    </a:cubicBezTo>
                  </a:path>
                </a:pathLst>
              </a:custGeom>
              <a:noFill/>
              <a:ln w="38100">
                <a:solidFill>
                  <a:schemeClr val="tx1"/>
                </a:solidFill>
                <a:round/>
                <a:headEnd type="none" w="med" len="med"/>
                <a:tailEnd type="stealth" w="lg" len="lg"/>
              </a:ln>
            </p:spPr>
            <p:txBody>
              <a:bodyPr/>
              <a:lstStyle/>
              <a:p>
                <a:endParaRPr lang="es-ES"/>
              </a:p>
            </p:txBody>
          </p:sp>
          <p:sp>
            <p:nvSpPr>
              <p:cNvPr id="29714" name="Freeform 25"/>
              <p:cNvSpPr>
                <a:spLocks/>
              </p:cNvSpPr>
              <p:nvPr/>
            </p:nvSpPr>
            <p:spPr bwMode="auto">
              <a:xfrm>
                <a:off x="1963" y="2862"/>
                <a:ext cx="165" cy="402"/>
              </a:xfrm>
              <a:custGeom>
                <a:avLst/>
                <a:gdLst>
                  <a:gd name="T0" fmla="*/ 2 w 165"/>
                  <a:gd name="T1" fmla="*/ 0 h 402"/>
                  <a:gd name="T2" fmla="*/ 5 w 165"/>
                  <a:gd name="T3" fmla="*/ 114 h 402"/>
                  <a:gd name="T4" fmla="*/ 33 w 165"/>
                  <a:gd name="T5" fmla="*/ 222 h 402"/>
                  <a:gd name="T6" fmla="*/ 81 w 165"/>
                  <a:gd name="T7" fmla="*/ 310 h 402"/>
                  <a:gd name="T8" fmla="*/ 165 w 165"/>
                  <a:gd name="T9" fmla="*/ 402 h 402"/>
                  <a:gd name="T10" fmla="*/ 0 60000 65536"/>
                  <a:gd name="T11" fmla="*/ 0 60000 65536"/>
                  <a:gd name="T12" fmla="*/ 0 60000 65536"/>
                  <a:gd name="T13" fmla="*/ 0 60000 65536"/>
                  <a:gd name="T14" fmla="*/ 0 60000 65536"/>
                  <a:gd name="T15" fmla="*/ 0 w 165"/>
                  <a:gd name="T16" fmla="*/ 0 h 402"/>
                  <a:gd name="T17" fmla="*/ 165 w 165"/>
                  <a:gd name="T18" fmla="*/ 402 h 402"/>
                </a:gdLst>
                <a:ahLst/>
                <a:cxnLst>
                  <a:cxn ang="T10">
                    <a:pos x="T0" y="T1"/>
                  </a:cxn>
                  <a:cxn ang="T11">
                    <a:pos x="T2" y="T3"/>
                  </a:cxn>
                  <a:cxn ang="T12">
                    <a:pos x="T4" y="T5"/>
                  </a:cxn>
                  <a:cxn ang="T13">
                    <a:pos x="T6" y="T7"/>
                  </a:cxn>
                  <a:cxn ang="T14">
                    <a:pos x="T8" y="T9"/>
                  </a:cxn>
                </a:cxnLst>
                <a:rect l="T15" t="T16" r="T17" b="T18"/>
                <a:pathLst>
                  <a:path w="165" h="402">
                    <a:moveTo>
                      <a:pt x="2" y="0"/>
                    </a:moveTo>
                    <a:cubicBezTo>
                      <a:pt x="3" y="19"/>
                      <a:pt x="0" y="77"/>
                      <a:pt x="5" y="114"/>
                    </a:cubicBezTo>
                    <a:cubicBezTo>
                      <a:pt x="10" y="151"/>
                      <a:pt x="20" y="189"/>
                      <a:pt x="33" y="222"/>
                    </a:cubicBezTo>
                    <a:cubicBezTo>
                      <a:pt x="46" y="271"/>
                      <a:pt x="59" y="280"/>
                      <a:pt x="81" y="310"/>
                    </a:cubicBezTo>
                    <a:cubicBezTo>
                      <a:pt x="103" y="340"/>
                      <a:pt x="147" y="383"/>
                      <a:pt x="165" y="402"/>
                    </a:cubicBezTo>
                  </a:path>
                </a:pathLst>
              </a:custGeom>
              <a:noFill/>
              <a:ln w="19050">
                <a:solidFill>
                  <a:schemeClr val="tx1"/>
                </a:solidFill>
                <a:round/>
                <a:headEnd type="none" w="med" len="med"/>
                <a:tailEnd type="stealth" w="lg" len="lg"/>
              </a:ln>
            </p:spPr>
            <p:txBody>
              <a:bodyPr/>
              <a:lstStyle/>
              <a:p>
                <a:endParaRPr lang="es-ES"/>
              </a:p>
            </p:txBody>
          </p:sp>
          <p:sp>
            <p:nvSpPr>
              <p:cNvPr id="29715" name="Freeform 26"/>
              <p:cNvSpPr>
                <a:spLocks/>
              </p:cNvSpPr>
              <p:nvPr/>
            </p:nvSpPr>
            <p:spPr bwMode="auto">
              <a:xfrm>
                <a:off x="3078" y="1420"/>
                <a:ext cx="628" cy="276"/>
              </a:xfrm>
              <a:custGeom>
                <a:avLst/>
                <a:gdLst>
                  <a:gd name="T0" fmla="*/ 0 w 628"/>
                  <a:gd name="T1" fmla="*/ 276 h 276"/>
                  <a:gd name="T2" fmla="*/ 88 w 628"/>
                  <a:gd name="T3" fmla="*/ 104 h 276"/>
                  <a:gd name="T4" fmla="*/ 244 w 628"/>
                  <a:gd name="T5" fmla="*/ 16 h 276"/>
                  <a:gd name="T6" fmla="*/ 444 w 628"/>
                  <a:gd name="T7" fmla="*/ 16 h 276"/>
                  <a:gd name="T8" fmla="*/ 628 w 628"/>
                  <a:gd name="T9" fmla="*/ 82 h 276"/>
                  <a:gd name="T10" fmla="*/ 0 60000 65536"/>
                  <a:gd name="T11" fmla="*/ 0 60000 65536"/>
                  <a:gd name="T12" fmla="*/ 0 60000 65536"/>
                  <a:gd name="T13" fmla="*/ 0 60000 65536"/>
                  <a:gd name="T14" fmla="*/ 0 60000 65536"/>
                  <a:gd name="T15" fmla="*/ 0 w 628"/>
                  <a:gd name="T16" fmla="*/ 0 h 276"/>
                  <a:gd name="T17" fmla="*/ 628 w 628"/>
                  <a:gd name="T18" fmla="*/ 276 h 276"/>
                </a:gdLst>
                <a:ahLst/>
                <a:cxnLst>
                  <a:cxn ang="T10">
                    <a:pos x="T0" y="T1"/>
                  </a:cxn>
                  <a:cxn ang="T11">
                    <a:pos x="T2" y="T3"/>
                  </a:cxn>
                  <a:cxn ang="T12">
                    <a:pos x="T4" y="T5"/>
                  </a:cxn>
                  <a:cxn ang="T13">
                    <a:pos x="T6" y="T7"/>
                  </a:cxn>
                  <a:cxn ang="T14">
                    <a:pos x="T8" y="T9"/>
                  </a:cxn>
                </a:cxnLst>
                <a:rect l="T15" t="T16" r="T17" b="T18"/>
                <a:pathLst>
                  <a:path w="628" h="276">
                    <a:moveTo>
                      <a:pt x="0" y="276"/>
                    </a:moveTo>
                    <a:cubicBezTo>
                      <a:pt x="15" y="247"/>
                      <a:pt x="47" y="147"/>
                      <a:pt x="88" y="104"/>
                    </a:cubicBezTo>
                    <a:cubicBezTo>
                      <a:pt x="129" y="61"/>
                      <a:pt x="185" y="31"/>
                      <a:pt x="244" y="16"/>
                    </a:cubicBezTo>
                    <a:cubicBezTo>
                      <a:pt x="301" y="0"/>
                      <a:pt x="380" y="5"/>
                      <a:pt x="444" y="16"/>
                    </a:cubicBezTo>
                    <a:cubicBezTo>
                      <a:pt x="508" y="27"/>
                      <a:pt x="590" y="68"/>
                      <a:pt x="628" y="82"/>
                    </a:cubicBezTo>
                  </a:path>
                </a:pathLst>
              </a:custGeom>
              <a:noFill/>
              <a:ln w="19050">
                <a:solidFill>
                  <a:schemeClr val="tx1"/>
                </a:solidFill>
                <a:round/>
                <a:headEnd type="none" w="med" len="med"/>
                <a:tailEnd type="stealth" w="lg" len="lg"/>
              </a:ln>
            </p:spPr>
            <p:txBody>
              <a:bodyPr/>
              <a:lstStyle/>
              <a:p>
                <a:endParaRPr lang="es-ES"/>
              </a:p>
            </p:txBody>
          </p:sp>
          <p:grpSp>
            <p:nvGrpSpPr>
              <p:cNvPr id="29716" name="Group 27"/>
              <p:cNvGrpSpPr>
                <a:grpSpLocks/>
              </p:cNvGrpSpPr>
              <p:nvPr/>
            </p:nvGrpSpPr>
            <p:grpSpPr bwMode="auto">
              <a:xfrm>
                <a:off x="1869" y="1365"/>
                <a:ext cx="1547" cy="832"/>
                <a:chOff x="1837" y="1483"/>
                <a:chExt cx="1547" cy="832"/>
              </a:xfrm>
            </p:grpSpPr>
            <p:grpSp>
              <p:nvGrpSpPr>
                <p:cNvPr id="29754" name="Group 28"/>
                <p:cNvGrpSpPr>
                  <a:grpSpLocks/>
                </p:cNvGrpSpPr>
                <p:nvPr/>
              </p:nvGrpSpPr>
              <p:grpSpPr bwMode="auto">
                <a:xfrm>
                  <a:off x="2741" y="1805"/>
                  <a:ext cx="643" cy="192"/>
                  <a:chOff x="284" y="2613"/>
                  <a:chExt cx="643" cy="192"/>
                </a:xfrm>
              </p:grpSpPr>
              <p:sp>
                <p:nvSpPr>
                  <p:cNvPr id="29758" name="Rectangle 29"/>
                  <p:cNvSpPr>
                    <a:spLocks noChangeArrowheads="1"/>
                  </p:cNvSpPr>
                  <p:nvPr/>
                </p:nvSpPr>
                <p:spPr bwMode="auto">
                  <a:xfrm>
                    <a:off x="289" y="2618"/>
                    <a:ext cx="635" cy="181"/>
                  </a:xfrm>
                  <a:prstGeom prst="rect">
                    <a:avLst/>
                  </a:prstGeom>
                  <a:solidFill>
                    <a:srgbClr val="99FF99"/>
                  </a:solidFill>
                  <a:ln w="9525">
                    <a:noFill/>
                    <a:miter lim="800000"/>
                    <a:headEnd/>
                    <a:tailEnd/>
                  </a:ln>
                </p:spPr>
                <p:txBody>
                  <a:bodyPr wrap="none" anchor="ctr"/>
                  <a:lstStyle/>
                  <a:p>
                    <a:endParaRPr lang="es-ES"/>
                  </a:p>
                </p:txBody>
              </p:sp>
              <p:sp>
                <p:nvSpPr>
                  <p:cNvPr id="29759" name="Text Box 30"/>
                  <p:cNvSpPr txBox="1">
                    <a:spLocks noChangeArrowheads="1"/>
                  </p:cNvSpPr>
                  <p:nvPr/>
                </p:nvSpPr>
                <p:spPr bwMode="auto">
                  <a:xfrm>
                    <a:off x="284" y="2613"/>
                    <a:ext cx="643"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Arial" charset="0"/>
                      </a:rPr>
                      <a:t>Nitrógeno</a:t>
                    </a:r>
                    <a:endParaRPr lang="es-ES_tradnl" sz="1400" b="1">
                      <a:solidFill>
                        <a:schemeClr val="tx1"/>
                      </a:solidFill>
                      <a:latin typeface="Arial" charset="0"/>
                    </a:endParaRPr>
                  </a:p>
                </p:txBody>
              </p:sp>
            </p:grpSp>
            <p:grpSp>
              <p:nvGrpSpPr>
                <p:cNvPr id="29755" name="Group 31"/>
                <p:cNvGrpSpPr>
                  <a:grpSpLocks/>
                </p:cNvGrpSpPr>
                <p:nvPr/>
              </p:nvGrpSpPr>
              <p:grpSpPr bwMode="auto">
                <a:xfrm>
                  <a:off x="1837" y="1483"/>
                  <a:ext cx="959" cy="832"/>
                  <a:chOff x="1837" y="1483"/>
                  <a:chExt cx="959" cy="832"/>
                </a:xfrm>
              </p:grpSpPr>
              <p:sp>
                <p:nvSpPr>
                  <p:cNvPr id="29756" name="Oval 32"/>
                  <p:cNvSpPr>
                    <a:spLocks noChangeArrowheads="1"/>
                  </p:cNvSpPr>
                  <p:nvPr/>
                </p:nvSpPr>
                <p:spPr bwMode="auto">
                  <a:xfrm>
                    <a:off x="1883" y="1483"/>
                    <a:ext cx="869" cy="832"/>
                  </a:xfrm>
                  <a:prstGeom prst="ellipse">
                    <a:avLst/>
                  </a:prstGeom>
                  <a:solidFill>
                    <a:srgbClr val="99FF99"/>
                  </a:solidFill>
                  <a:ln w="12700">
                    <a:solidFill>
                      <a:schemeClr val="tx1"/>
                    </a:solidFill>
                    <a:round/>
                    <a:headEnd/>
                    <a:tailEnd/>
                  </a:ln>
                </p:spPr>
                <p:txBody>
                  <a:bodyPr wrap="none" anchor="ctr"/>
                  <a:lstStyle/>
                  <a:p>
                    <a:endParaRPr lang="es-ES"/>
                  </a:p>
                </p:txBody>
              </p:sp>
              <p:sp>
                <p:nvSpPr>
                  <p:cNvPr id="29757" name="Text Box 33"/>
                  <p:cNvSpPr txBox="1">
                    <a:spLocks noChangeArrowheads="1"/>
                  </p:cNvSpPr>
                  <p:nvPr/>
                </p:nvSpPr>
                <p:spPr bwMode="auto">
                  <a:xfrm>
                    <a:off x="1837" y="1661"/>
                    <a:ext cx="959" cy="400"/>
                  </a:xfrm>
                  <a:prstGeom prst="rect">
                    <a:avLst/>
                  </a:prstGeom>
                  <a:noFill/>
                  <a:ln w="9525">
                    <a:noFill/>
                    <a:miter lim="800000"/>
                    <a:headEnd/>
                    <a:tailEnd/>
                  </a:ln>
                </p:spPr>
                <p:txBody>
                  <a:bodyPr wrap="none">
                    <a:spAutoFit/>
                  </a:bodyPr>
                  <a:lstStyle/>
                  <a:p>
                    <a:pPr algn="ctr" eaLnBrk="1" hangingPunct="1">
                      <a:lnSpc>
                        <a:spcPct val="85000"/>
                      </a:lnSpc>
                    </a:pPr>
                    <a:r>
                      <a:rPr lang="es-ES" sz="1400" b="1">
                        <a:solidFill>
                          <a:schemeClr val="tx1"/>
                        </a:solidFill>
                        <a:latin typeface="Arial" charset="0"/>
                      </a:rPr>
                      <a:t>Enzimas</a:t>
                    </a:r>
                  </a:p>
                  <a:p>
                    <a:pPr algn="ctr" eaLnBrk="1" hangingPunct="1">
                      <a:lnSpc>
                        <a:spcPct val="85000"/>
                      </a:lnSpc>
                    </a:pPr>
                    <a:r>
                      <a:rPr lang="es-ES" sz="1400" b="1">
                        <a:solidFill>
                          <a:schemeClr val="tx1"/>
                        </a:solidFill>
                        <a:latin typeface="Arial" charset="0"/>
                      </a:rPr>
                      <a:t>metabolizantes</a:t>
                    </a:r>
                  </a:p>
                  <a:p>
                    <a:pPr algn="ctr" eaLnBrk="1" hangingPunct="1">
                      <a:lnSpc>
                        <a:spcPct val="85000"/>
                      </a:lnSpc>
                    </a:pPr>
                    <a:r>
                      <a:rPr lang="es-ES" sz="1400" b="1">
                        <a:solidFill>
                          <a:schemeClr val="tx1"/>
                        </a:solidFill>
                        <a:latin typeface="Arial" charset="0"/>
                      </a:rPr>
                      <a:t>de aminoácidos</a:t>
                    </a:r>
                    <a:endParaRPr lang="es-ES_tradnl" sz="1400" b="1">
                      <a:solidFill>
                        <a:schemeClr val="tx1"/>
                      </a:solidFill>
                      <a:latin typeface="Arial" charset="0"/>
                    </a:endParaRPr>
                  </a:p>
                </p:txBody>
              </p:sp>
            </p:grpSp>
          </p:grpSp>
          <p:sp>
            <p:nvSpPr>
              <p:cNvPr id="29717" name="Freeform 34"/>
              <p:cNvSpPr>
                <a:spLocks/>
              </p:cNvSpPr>
              <p:nvPr/>
            </p:nvSpPr>
            <p:spPr bwMode="auto">
              <a:xfrm>
                <a:off x="3915" y="1637"/>
                <a:ext cx="771" cy="680"/>
              </a:xfrm>
              <a:custGeom>
                <a:avLst/>
                <a:gdLst>
                  <a:gd name="T0" fmla="*/ 0 w 771"/>
                  <a:gd name="T1" fmla="*/ 0 h 680"/>
                  <a:gd name="T2" fmla="*/ 47 w 771"/>
                  <a:gd name="T3" fmla="*/ 251 h 680"/>
                  <a:gd name="T4" fmla="*/ 211 w 771"/>
                  <a:gd name="T5" fmla="*/ 451 h 680"/>
                  <a:gd name="T6" fmla="*/ 463 w 771"/>
                  <a:gd name="T7" fmla="*/ 587 h 680"/>
                  <a:gd name="T8" fmla="*/ 771 w 771"/>
                  <a:gd name="T9" fmla="*/ 680 h 680"/>
                  <a:gd name="T10" fmla="*/ 0 60000 65536"/>
                  <a:gd name="T11" fmla="*/ 0 60000 65536"/>
                  <a:gd name="T12" fmla="*/ 0 60000 65536"/>
                  <a:gd name="T13" fmla="*/ 0 60000 65536"/>
                  <a:gd name="T14" fmla="*/ 0 60000 65536"/>
                  <a:gd name="T15" fmla="*/ 0 w 771"/>
                  <a:gd name="T16" fmla="*/ 0 h 680"/>
                  <a:gd name="T17" fmla="*/ 771 w 771"/>
                  <a:gd name="T18" fmla="*/ 680 h 680"/>
                </a:gdLst>
                <a:ahLst/>
                <a:cxnLst>
                  <a:cxn ang="T10">
                    <a:pos x="T0" y="T1"/>
                  </a:cxn>
                  <a:cxn ang="T11">
                    <a:pos x="T2" y="T3"/>
                  </a:cxn>
                  <a:cxn ang="T12">
                    <a:pos x="T4" y="T5"/>
                  </a:cxn>
                  <a:cxn ang="T13">
                    <a:pos x="T6" y="T7"/>
                  </a:cxn>
                  <a:cxn ang="T14">
                    <a:pos x="T8" y="T9"/>
                  </a:cxn>
                </a:cxnLst>
                <a:rect l="T15" t="T16" r="T17" b="T18"/>
                <a:pathLst>
                  <a:path w="771" h="680">
                    <a:moveTo>
                      <a:pt x="0" y="0"/>
                    </a:moveTo>
                    <a:cubicBezTo>
                      <a:pt x="8" y="42"/>
                      <a:pt x="12" y="176"/>
                      <a:pt x="47" y="251"/>
                    </a:cubicBezTo>
                    <a:cubicBezTo>
                      <a:pt x="83" y="324"/>
                      <a:pt x="142" y="395"/>
                      <a:pt x="211" y="451"/>
                    </a:cubicBezTo>
                    <a:cubicBezTo>
                      <a:pt x="275" y="502"/>
                      <a:pt x="370" y="547"/>
                      <a:pt x="463" y="587"/>
                    </a:cubicBezTo>
                    <a:cubicBezTo>
                      <a:pt x="556" y="627"/>
                      <a:pt x="707" y="661"/>
                      <a:pt x="771" y="680"/>
                    </a:cubicBezTo>
                  </a:path>
                </a:pathLst>
              </a:custGeom>
              <a:noFill/>
              <a:ln w="19050">
                <a:solidFill>
                  <a:schemeClr val="tx1"/>
                </a:solidFill>
                <a:round/>
                <a:headEnd type="none" w="med" len="med"/>
                <a:tailEnd type="stealth" w="lg" len="lg"/>
              </a:ln>
            </p:spPr>
            <p:txBody>
              <a:bodyPr/>
              <a:lstStyle/>
              <a:p>
                <a:endParaRPr lang="es-ES"/>
              </a:p>
            </p:txBody>
          </p:sp>
          <p:grpSp>
            <p:nvGrpSpPr>
              <p:cNvPr id="29718" name="Group 35"/>
              <p:cNvGrpSpPr>
                <a:grpSpLocks/>
              </p:cNvGrpSpPr>
              <p:nvPr/>
            </p:nvGrpSpPr>
            <p:grpSpPr bwMode="auto">
              <a:xfrm>
                <a:off x="3683" y="1365"/>
                <a:ext cx="550" cy="317"/>
                <a:chOff x="238" y="2826"/>
                <a:chExt cx="550" cy="317"/>
              </a:xfrm>
            </p:grpSpPr>
            <p:sp>
              <p:nvSpPr>
                <p:cNvPr id="29752" name="Rectangle 36"/>
                <p:cNvSpPr>
                  <a:spLocks noChangeArrowheads="1"/>
                </p:cNvSpPr>
                <p:nvPr/>
              </p:nvSpPr>
              <p:spPr bwMode="auto">
                <a:xfrm>
                  <a:off x="265" y="2826"/>
                  <a:ext cx="498" cy="317"/>
                </a:xfrm>
                <a:prstGeom prst="rect">
                  <a:avLst/>
                </a:prstGeom>
                <a:solidFill>
                  <a:schemeClr val="bg1"/>
                </a:solidFill>
                <a:ln w="9525">
                  <a:noFill/>
                  <a:miter lim="800000"/>
                  <a:headEnd/>
                  <a:tailEnd/>
                </a:ln>
              </p:spPr>
              <p:txBody>
                <a:bodyPr wrap="none" anchor="ctr"/>
                <a:lstStyle/>
                <a:p>
                  <a:endParaRPr lang="es-ES"/>
                </a:p>
              </p:txBody>
            </p:sp>
            <p:sp>
              <p:nvSpPr>
                <p:cNvPr id="29753" name="Text Box 37"/>
                <p:cNvSpPr txBox="1">
                  <a:spLocks noChangeArrowheads="1"/>
                </p:cNvSpPr>
                <p:nvPr/>
              </p:nvSpPr>
              <p:spPr bwMode="auto">
                <a:xfrm>
                  <a:off x="238" y="2841"/>
                  <a:ext cx="550" cy="286"/>
                </a:xfrm>
                <a:prstGeom prst="rect">
                  <a:avLst/>
                </a:prstGeom>
                <a:noFill/>
                <a:ln w="9525">
                  <a:noFill/>
                  <a:miter lim="800000"/>
                  <a:headEnd/>
                  <a:tailEnd/>
                </a:ln>
              </p:spPr>
              <p:txBody>
                <a:bodyPr wrap="none">
                  <a:spAutoFit/>
                </a:bodyPr>
                <a:lstStyle/>
                <a:p>
                  <a:pPr algn="ctr" eaLnBrk="1" hangingPunct="1">
                    <a:lnSpc>
                      <a:spcPct val="85000"/>
                    </a:lnSpc>
                  </a:pPr>
                  <a:r>
                    <a:rPr lang="es-ES" sz="1400" b="1">
                      <a:solidFill>
                        <a:schemeClr val="tx1"/>
                      </a:solidFill>
                      <a:latin typeface="Arial" charset="0"/>
                    </a:rPr>
                    <a:t>Ciclo de</a:t>
                  </a:r>
                </a:p>
                <a:p>
                  <a:pPr algn="ctr" eaLnBrk="1" hangingPunct="1">
                    <a:lnSpc>
                      <a:spcPct val="85000"/>
                    </a:lnSpc>
                  </a:pPr>
                  <a:r>
                    <a:rPr lang="es-ES" sz="1400" b="1">
                      <a:solidFill>
                        <a:schemeClr val="tx1"/>
                      </a:solidFill>
                      <a:latin typeface="Arial" charset="0"/>
                    </a:rPr>
                    <a:t>la urea</a:t>
                  </a:r>
                  <a:endParaRPr lang="es-ES_tradnl" sz="1400" b="1">
                    <a:solidFill>
                      <a:schemeClr val="tx1"/>
                    </a:solidFill>
                    <a:latin typeface="Arial" charset="0"/>
                  </a:endParaRPr>
                </a:p>
              </p:txBody>
            </p:sp>
          </p:grpSp>
          <p:grpSp>
            <p:nvGrpSpPr>
              <p:cNvPr id="29719" name="Group 38"/>
              <p:cNvGrpSpPr>
                <a:grpSpLocks/>
              </p:cNvGrpSpPr>
              <p:nvPr/>
            </p:nvGrpSpPr>
            <p:grpSpPr bwMode="auto">
              <a:xfrm>
                <a:off x="2546" y="3319"/>
                <a:ext cx="1497" cy="231"/>
                <a:chOff x="2546" y="3325"/>
                <a:chExt cx="1497" cy="231"/>
              </a:xfrm>
            </p:grpSpPr>
            <p:sp>
              <p:nvSpPr>
                <p:cNvPr id="29747" name="Line 39"/>
                <p:cNvSpPr>
                  <a:spLocks noChangeShapeType="1"/>
                </p:cNvSpPr>
                <p:nvPr/>
              </p:nvSpPr>
              <p:spPr bwMode="auto">
                <a:xfrm flipH="1">
                  <a:off x="2546" y="3446"/>
                  <a:ext cx="636" cy="0"/>
                </a:xfrm>
                <a:prstGeom prst="line">
                  <a:avLst/>
                </a:prstGeom>
                <a:noFill/>
                <a:ln w="31750">
                  <a:solidFill>
                    <a:srgbClr val="00CC00"/>
                  </a:solidFill>
                  <a:round/>
                  <a:headEnd/>
                  <a:tailEnd type="triangle" w="med" len="med"/>
                </a:ln>
              </p:spPr>
              <p:txBody>
                <a:bodyPr/>
                <a:lstStyle/>
                <a:p>
                  <a:endParaRPr lang="es-ES"/>
                </a:p>
              </p:txBody>
            </p:sp>
            <p:sp>
              <p:nvSpPr>
                <p:cNvPr id="29748" name="Line 40"/>
                <p:cNvSpPr>
                  <a:spLocks noChangeShapeType="1"/>
                </p:cNvSpPr>
                <p:nvPr/>
              </p:nvSpPr>
              <p:spPr bwMode="auto">
                <a:xfrm>
                  <a:off x="3318" y="3446"/>
                  <a:ext cx="725" cy="0"/>
                </a:xfrm>
                <a:prstGeom prst="line">
                  <a:avLst/>
                </a:prstGeom>
                <a:noFill/>
                <a:ln w="31750">
                  <a:solidFill>
                    <a:srgbClr val="00CC00"/>
                  </a:solidFill>
                  <a:round/>
                  <a:headEnd/>
                  <a:tailEnd/>
                </a:ln>
              </p:spPr>
              <p:txBody>
                <a:bodyPr/>
                <a:lstStyle/>
                <a:p>
                  <a:endParaRPr lang="es-ES"/>
                </a:p>
              </p:txBody>
            </p:sp>
            <p:grpSp>
              <p:nvGrpSpPr>
                <p:cNvPr id="29749" name="Group 41"/>
                <p:cNvGrpSpPr>
                  <a:grpSpLocks/>
                </p:cNvGrpSpPr>
                <p:nvPr/>
              </p:nvGrpSpPr>
              <p:grpSpPr bwMode="auto">
                <a:xfrm>
                  <a:off x="3151" y="3325"/>
                  <a:ext cx="200" cy="231"/>
                  <a:chOff x="3151" y="3325"/>
                  <a:chExt cx="200" cy="231"/>
                </a:xfrm>
              </p:grpSpPr>
              <p:sp>
                <p:nvSpPr>
                  <p:cNvPr id="29750" name="Oval 42"/>
                  <p:cNvSpPr>
                    <a:spLocks noChangeArrowheads="1"/>
                  </p:cNvSpPr>
                  <p:nvPr/>
                </p:nvSpPr>
                <p:spPr bwMode="auto">
                  <a:xfrm>
                    <a:off x="3182" y="3376"/>
                    <a:ext cx="136" cy="136"/>
                  </a:xfrm>
                  <a:prstGeom prst="ellipse">
                    <a:avLst/>
                  </a:prstGeom>
                  <a:solidFill>
                    <a:schemeClr val="bg1"/>
                  </a:solidFill>
                  <a:ln w="19050">
                    <a:solidFill>
                      <a:srgbClr val="00CC00"/>
                    </a:solidFill>
                    <a:round/>
                    <a:headEnd/>
                    <a:tailEnd/>
                  </a:ln>
                </p:spPr>
                <p:txBody>
                  <a:bodyPr wrap="none" anchor="ctr"/>
                  <a:lstStyle/>
                  <a:p>
                    <a:endParaRPr lang="es-ES"/>
                  </a:p>
                </p:txBody>
              </p:sp>
              <p:sp>
                <p:nvSpPr>
                  <p:cNvPr id="29751" name="Text Box 43"/>
                  <p:cNvSpPr txBox="1">
                    <a:spLocks noChangeArrowheads="1"/>
                  </p:cNvSpPr>
                  <p:nvPr/>
                </p:nvSpPr>
                <p:spPr bwMode="auto">
                  <a:xfrm>
                    <a:off x="3151" y="3325"/>
                    <a:ext cx="200" cy="231"/>
                  </a:xfrm>
                  <a:prstGeom prst="rect">
                    <a:avLst/>
                  </a:prstGeom>
                  <a:noFill/>
                  <a:ln w="9525">
                    <a:noFill/>
                    <a:miter lim="800000"/>
                    <a:headEnd/>
                    <a:tailEnd/>
                  </a:ln>
                </p:spPr>
                <p:txBody>
                  <a:bodyPr wrap="none">
                    <a:spAutoFit/>
                  </a:bodyPr>
                  <a:lstStyle/>
                  <a:p>
                    <a:pPr eaLnBrk="1" hangingPunct="1"/>
                    <a:r>
                      <a:rPr lang="es-ES" b="1">
                        <a:solidFill>
                          <a:srgbClr val="00CC00"/>
                        </a:solidFill>
                        <a:latin typeface="Arial" charset="0"/>
                      </a:rPr>
                      <a:t>+</a:t>
                    </a:r>
                    <a:endParaRPr lang="es-ES_tradnl" b="1">
                      <a:solidFill>
                        <a:srgbClr val="00CC00"/>
                      </a:solidFill>
                      <a:latin typeface="Arial" charset="0"/>
                    </a:endParaRPr>
                  </a:p>
                </p:txBody>
              </p:sp>
            </p:grpSp>
          </p:grpSp>
          <p:grpSp>
            <p:nvGrpSpPr>
              <p:cNvPr id="29720" name="Group 44"/>
              <p:cNvGrpSpPr>
                <a:grpSpLocks/>
              </p:cNvGrpSpPr>
              <p:nvPr/>
            </p:nvGrpSpPr>
            <p:grpSpPr bwMode="auto">
              <a:xfrm>
                <a:off x="3761" y="1704"/>
                <a:ext cx="431" cy="1551"/>
                <a:chOff x="3761" y="1704"/>
                <a:chExt cx="431" cy="1551"/>
              </a:xfrm>
            </p:grpSpPr>
            <p:sp>
              <p:nvSpPr>
                <p:cNvPr id="29742" name="Line 45"/>
                <p:cNvSpPr>
                  <a:spLocks noChangeShapeType="1"/>
                </p:cNvSpPr>
                <p:nvPr/>
              </p:nvSpPr>
              <p:spPr bwMode="auto">
                <a:xfrm>
                  <a:off x="3875" y="2076"/>
                  <a:ext cx="317" cy="1179"/>
                </a:xfrm>
                <a:prstGeom prst="line">
                  <a:avLst/>
                </a:prstGeom>
                <a:noFill/>
                <a:ln w="31750">
                  <a:solidFill>
                    <a:srgbClr val="00CC00"/>
                  </a:solidFill>
                  <a:round/>
                  <a:headEnd/>
                  <a:tailEnd/>
                </a:ln>
              </p:spPr>
              <p:txBody>
                <a:bodyPr/>
                <a:lstStyle/>
                <a:p>
                  <a:endParaRPr lang="es-ES"/>
                </a:p>
              </p:txBody>
            </p:sp>
            <p:sp>
              <p:nvSpPr>
                <p:cNvPr id="29743" name="Line 46"/>
                <p:cNvSpPr>
                  <a:spLocks noChangeShapeType="1"/>
                </p:cNvSpPr>
                <p:nvPr/>
              </p:nvSpPr>
              <p:spPr bwMode="auto">
                <a:xfrm flipH="1" flipV="1">
                  <a:off x="3775" y="1704"/>
                  <a:ext cx="65" cy="246"/>
                </a:xfrm>
                <a:prstGeom prst="line">
                  <a:avLst/>
                </a:prstGeom>
                <a:noFill/>
                <a:ln w="31750">
                  <a:solidFill>
                    <a:srgbClr val="00CC00"/>
                  </a:solidFill>
                  <a:round/>
                  <a:headEnd/>
                  <a:tailEnd type="triangle" w="med" len="med"/>
                </a:ln>
              </p:spPr>
              <p:txBody>
                <a:bodyPr/>
                <a:lstStyle/>
                <a:p>
                  <a:endParaRPr lang="es-ES"/>
                </a:p>
              </p:txBody>
            </p:sp>
            <p:grpSp>
              <p:nvGrpSpPr>
                <p:cNvPr id="29744" name="Group 47"/>
                <p:cNvGrpSpPr>
                  <a:grpSpLocks/>
                </p:cNvGrpSpPr>
                <p:nvPr/>
              </p:nvGrpSpPr>
              <p:grpSpPr bwMode="auto">
                <a:xfrm>
                  <a:off x="3761" y="1900"/>
                  <a:ext cx="200" cy="231"/>
                  <a:chOff x="3761" y="1900"/>
                  <a:chExt cx="200" cy="231"/>
                </a:xfrm>
              </p:grpSpPr>
              <p:sp>
                <p:nvSpPr>
                  <p:cNvPr id="29745" name="Oval 48"/>
                  <p:cNvSpPr>
                    <a:spLocks noChangeArrowheads="1"/>
                  </p:cNvSpPr>
                  <p:nvPr/>
                </p:nvSpPr>
                <p:spPr bwMode="auto">
                  <a:xfrm>
                    <a:off x="3792" y="1951"/>
                    <a:ext cx="136" cy="136"/>
                  </a:xfrm>
                  <a:prstGeom prst="ellipse">
                    <a:avLst/>
                  </a:prstGeom>
                  <a:solidFill>
                    <a:schemeClr val="bg1"/>
                  </a:solidFill>
                  <a:ln w="19050">
                    <a:solidFill>
                      <a:srgbClr val="00CC00"/>
                    </a:solidFill>
                    <a:round/>
                    <a:headEnd/>
                    <a:tailEnd/>
                  </a:ln>
                </p:spPr>
                <p:txBody>
                  <a:bodyPr wrap="none" anchor="ctr"/>
                  <a:lstStyle/>
                  <a:p>
                    <a:endParaRPr lang="es-ES"/>
                  </a:p>
                </p:txBody>
              </p:sp>
              <p:sp>
                <p:nvSpPr>
                  <p:cNvPr id="29746" name="Text Box 49"/>
                  <p:cNvSpPr txBox="1">
                    <a:spLocks noChangeArrowheads="1"/>
                  </p:cNvSpPr>
                  <p:nvPr/>
                </p:nvSpPr>
                <p:spPr bwMode="auto">
                  <a:xfrm>
                    <a:off x="3761" y="1900"/>
                    <a:ext cx="200" cy="231"/>
                  </a:xfrm>
                  <a:prstGeom prst="rect">
                    <a:avLst/>
                  </a:prstGeom>
                  <a:noFill/>
                  <a:ln w="9525">
                    <a:noFill/>
                    <a:miter lim="800000"/>
                    <a:headEnd/>
                    <a:tailEnd/>
                  </a:ln>
                </p:spPr>
                <p:txBody>
                  <a:bodyPr wrap="none">
                    <a:spAutoFit/>
                  </a:bodyPr>
                  <a:lstStyle/>
                  <a:p>
                    <a:pPr eaLnBrk="1" hangingPunct="1"/>
                    <a:r>
                      <a:rPr lang="es-ES" b="1">
                        <a:solidFill>
                          <a:srgbClr val="00CC00"/>
                        </a:solidFill>
                        <a:latin typeface="Arial" charset="0"/>
                      </a:rPr>
                      <a:t>+</a:t>
                    </a:r>
                    <a:endParaRPr lang="es-ES_tradnl" b="1">
                      <a:solidFill>
                        <a:srgbClr val="00CC00"/>
                      </a:solidFill>
                      <a:latin typeface="Arial" charset="0"/>
                    </a:endParaRPr>
                  </a:p>
                </p:txBody>
              </p:sp>
            </p:grpSp>
          </p:grpSp>
          <p:grpSp>
            <p:nvGrpSpPr>
              <p:cNvPr id="29721" name="Group 50"/>
              <p:cNvGrpSpPr>
                <a:grpSpLocks/>
              </p:cNvGrpSpPr>
              <p:nvPr/>
            </p:nvGrpSpPr>
            <p:grpSpPr bwMode="auto">
              <a:xfrm>
                <a:off x="2732" y="2001"/>
                <a:ext cx="1390" cy="1284"/>
                <a:chOff x="2732" y="2001"/>
                <a:chExt cx="1390" cy="1284"/>
              </a:xfrm>
            </p:grpSpPr>
            <p:sp>
              <p:nvSpPr>
                <p:cNvPr id="29737" name="Line 51"/>
                <p:cNvSpPr>
                  <a:spLocks noChangeShapeType="1"/>
                </p:cNvSpPr>
                <p:nvPr/>
              </p:nvSpPr>
              <p:spPr bwMode="auto">
                <a:xfrm rot="851257" flipH="1" flipV="1">
                  <a:off x="2732" y="2001"/>
                  <a:ext cx="408" cy="227"/>
                </a:xfrm>
                <a:prstGeom prst="line">
                  <a:avLst/>
                </a:prstGeom>
                <a:noFill/>
                <a:ln w="31750">
                  <a:solidFill>
                    <a:srgbClr val="00CC00"/>
                  </a:solidFill>
                  <a:round/>
                  <a:headEnd/>
                  <a:tailEnd type="triangle" w="med" len="med"/>
                </a:ln>
              </p:spPr>
              <p:txBody>
                <a:bodyPr/>
                <a:lstStyle/>
                <a:p>
                  <a:endParaRPr lang="es-ES"/>
                </a:p>
              </p:txBody>
            </p:sp>
            <p:sp>
              <p:nvSpPr>
                <p:cNvPr id="29738" name="Line 52"/>
                <p:cNvSpPr>
                  <a:spLocks noChangeShapeType="1"/>
                </p:cNvSpPr>
                <p:nvPr/>
              </p:nvSpPr>
              <p:spPr bwMode="auto">
                <a:xfrm>
                  <a:off x="3170" y="2332"/>
                  <a:ext cx="952" cy="953"/>
                </a:xfrm>
                <a:prstGeom prst="line">
                  <a:avLst/>
                </a:prstGeom>
                <a:noFill/>
                <a:ln w="31750">
                  <a:solidFill>
                    <a:srgbClr val="00CC00"/>
                  </a:solidFill>
                  <a:round/>
                  <a:headEnd/>
                  <a:tailEnd/>
                </a:ln>
              </p:spPr>
              <p:txBody>
                <a:bodyPr/>
                <a:lstStyle/>
                <a:p>
                  <a:endParaRPr lang="es-ES"/>
                </a:p>
              </p:txBody>
            </p:sp>
            <p:grpSp>
              <p:nvGrpSpPr>
                <p:cNvPr id="29739" name="Group 53"/>
                <p:cNvGrpSpPr>
                  <a:grpSpLocks/>
                </p:cNvGrpSpPr>
                <p:nvPr/>
              </p:nvGrpSpPr>
              <p:grpSpPr bwMode="auto">
                <a:xfrm>
                  <a:off x="3057" y="2203"/>
                  <a:ext cx="200" cy="231"/>
                  <a:chOff x="3057" y="2203"/>
                  <a:chExt cx="200" cy="231"/>
                </a:xfrm>
              </p:grpSpPr>
              <p:sp>
                <p:nvSpPr>
                  <p:cNvPr id="29740" name="Oval 54"/>
                  <p:cNvSpPr>
                    <a:spLocks noChangeArrowheads="1"/>
                  </p:cNvSpPr>
                  <p:nvPr/>
                </p:nvSpPr>
                <p:spPr bwMode="auto">
                  <a:xfrm>
                    <a:off x="3088" y="2254"/>
                    <a:ext cx="136" cy="136"/>
                  </a:xfrm>
                  <a:prstGeom prst="ellipse">
                    <a:avLst/>
                  </a:prstGeom>
                  <a:solidFill>
                    <a:schemeClr val="bg1"/>
                  </a:solidFill>
                  <a:ln w="19050">
                    <a:solidFill>
                      <a:srgbClr val="00CC00"/>
                    </a:solidFill>
                    <a:round/>
                    <a:headEnd/>
                    <a:tailEnd/>
                  </a:ln>
                </p:spPr>
                <p:txBody>
                  <a:bodyPr wrap="none" anchor="ctr"/>
                  <a:lstStyle/>
                  <a:p>
                    <a:endParaRPr lang="es-ES"/>
                  </a:p>
                </p:txBody>
              </p:sp>
              <p:sp>
                <p:nvSpPr>
                  <p:cNvPr id="29741" name="Text Box 55"/>
                  <p:cNvSpPr txBox="1">
                    <a:spLocks noChangeArrowheads="1"/>
                  </p:cNvSpPr>
                  <p:nvPr/>
                </p:nvSpPr>
                <p:spPr bwMode="auto">
                  <a:xfrm>
                    <a:off x="3057" y="2203"/>
                    <a:ext cx="200" cy="231"/>
                  </a:xfrm>
                  <a:prstGeom prst="rect">
                    <a:avLst/>
                  </a:prstGeom>
                  <a:noFill/>
                  <a:ln w="9525">
                    <a:noFill/>
                    <a:miter lim="800000"/>
                    <a:headEnd/>
                    <a:tailEnd/>
                  </a:ln>
                </p:spPr>
                <p:txBody>
                  <a:bodyPr wrap="none">
                    <a:spAutoFit/>
                  </a:bodyPr>
                  <a:lstStyle/>
                  <a:p>
                    <a:pPr eaLnBrk="1" hangingPunct="1"/>
                    <a:r>
                      <a:rPr lang="es-ES" b="1">
                        <a:solidFill>
                          <a:srgbClr val="00CC00"/>
                        </a:solidFill>
                        <a:latin typeface="Arial" charset="0"/>
                      </a:rPr>
                      <a:t>+</a:t>
                    </a:r>
                    <a:endParaRPr lang="es-ES_tradnl" b="1">
                      <a:solidFill>
                        <a:srgbClr val="00CC00"/>
                      </a:solidFill>
                      <a:latin typeface="Arial" charset="0"/>
                    </a:endParaRPr>
                  </a:p>
                </p:txBody>
              </p:sp>
            </p:grpSp>
          </p:grpSp>
          <p:grpSp>
            <p:nvGrpSpPr>
              <p:cNvPr id="29722" name="Group 56"/>
              <p:cNvGrpSpPr>
                <a:grpSpLocks/>
              </p:cNvGrpSpPr>
              <p:nvPr/>
            </p:nvGrpSpPr>
            <p:grpSpPr bwMode="auto">
              <a:xfrm>
                <a:off x="4128" y="3291"/>
                <a:ext cx="777" cy="227"/>
                <a:chOff x="4128" y="3291"/>
                <a:chExt cx="777" cy="227"/>
              </a:xfrm>
            </p:grpSpPr>
            <p:sp>
              <p:nvSpPr>
                <p:cNvPr id="29735" name="Rectangle 57" descr="50%"/>
                <p:cNvSpPr>
                  <a:spLocks noChangeArrowheads="1"/>
                </p:cNvSpPr>
                <p:nvPr/>
              </p:nvSpPr>
              <p:spPr bwMode="auto">
                <a:xfrm>
                  <a:off x="4154" y="3291"/>
                  <a:ext cx="725" cy="227"/>
                </a:xfrm>
                <a:prstGeom prst="rect">
                  <a:avLst/>
                </a:prstGeom>
                <a:pattFill prst="pct50">
                  <a:fgClr>
                    <a:srgbClr val="FFCC99"/>
                  </a:fgClr>
                  <a:bgClr>
                    <a:schemeClr val="bg1"/>
                  </a:bgClr>
                </a:pattFill>
                <a:ln w="12700">
                  <a:solidFill>
                    <a:schemeClr val="tx1"/>
                  </a:solidFill>
                  <a:miter lim="800000"/>
                  <a:headEnd/>
                  <a:tailEnd/>
                </a:ln>
              </p:spPr>
              <p:txBody>
                <a:bodyPr wrap="none" anchor="ctr"/>
                <a:lstStyle/>
                <a:p>
                  <a:endParaRPr lang="es-ES"/>
                </a:p>
              </p:txBody>
            </p:sp>
            <p:sp>
              <p:nvSpPr>
                <p:cNvPr id="29736" name="Text Box 58"/>
                <p:cNvSpPr txBox="1">
                  <a:spLocks noChangeArrowheads="1"/>
                </p:cNvSpPr>
                <p:nvPr/>
              </p:nvSpPr>
              <p:spPr bwMode="auto">
                <a:xfrm>
                  <a:off x="4128" y="3299"/>
                  <a:ext cx="777"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Arial" charset="0"/>
                    </a:rPr>
                    <a:t>CORTISOL</a:t>
                  </a:r>
                  <a:endParaRPr lang="es-ES_tradnl" sz="1600" b="1">
                    <a:solidFill>
                      <a:srgbClr val="0000FF"/>
                    </a:solidFill>
                    <a:latin typeface="Arial" charset="0"/>
                  </a:endParaRPr>
                </a:p>
              </p:txBody>
            </p:sp>
          </p:grpSp>
          <p:grpSp>
            <p:nvGrpSpPr>
              <p:cNvPr id="29723" name="Group 59"/>
              <p:cNvGrpSpPr>
                <a:grpSpLocks/>
              </p:cNvGrpSpPr>
              <p:nvPr/>
            </p:nvGrpSpPr>
            <p:grpSpPr bwMode="auto">
              <a:xfrm>
                <a:off x="2917" y="2645"/>
                <a:ext cx="1134" cy="716"/>
                <a:chOff x="2917" y="2645"/>
                <a:chExt cx="1134" cy="716"/>
              </a:xfrm>
            </p:grpSpPr>
            <p:sp>
              <p:nvSpPr>
                <p:cNvPr id="29724" name="Line 60"/>
                <p:cNvSpPr>
                  <a:spLocks noChangeShapeType="1"/>
                </p:cNvSpPr>
                <p:nvPr/>
              </p:nvSpPr>
              <p:spPr bwMode="auto">
                <a:xfrm>
                  <a:off x="3190" y="2816"/>
                  <a:ext cx="861" cy="545"/>
                </a:xfrm>
                <a:prstGeom prst="line">
                  <a:avLst/>
                </a:prstGeom>
                <a:noFill/>
                <a:ln w="31750">
                  <a:solidFill>
                    <a:srgbClr val="00CC00"/>
                  </a:solidFill>
                  <a:round/>
                  <a:headEnd/>
                  <a:tailEnd/>
                </a:ln>
              </p:spPr>
              <p:txBody>
                <a:bodyPr/>
                <a:lstStyle/>
                <a:p>
                  <a:endParaRPr lang="es-ES"/>
                </a:p>
              </p:txBody>
            </p:sp>
            <p:sp>
              <p:nvSpPr>
                <p:cNvPr id="29725" name="Line 61"/>
                <p:cNvSpPr>
                  <a:spLocks noChangeShapeType="1"/>
                </p:cNvSpPr>
                <p:nvPr/>
              </p:nvSpPr>
              <p:spPr bwMode="auto">
                <a:xfrm rot="-184199" flipH="1" flipV="1">
                  <a:off x="2917" y="2645"/>
                  <a:ext cx="184" cy="124"/>
                </a:xfrm>
                <a:prstGeom prst="line">
                  <a:avLst/>
                </a:prstGeom>
                <a:noFill/>
                <a:ln w="31750">
                  <a:solidFill>
                    <a:srgbClr val="00CC00"/>
                  </a:solidFill>
                  <a:round/>
                  <a:headEnd/>
                  <a:tailEnd type="triangle" w="med" len="med"/>
                </a:ln>
              </p:spPr>
              <p:txBody>
                <a:bodyPr/>
                <a:lstStyle/>
                <a:p>
                  <a:endParaRPr lang="es-ES"/>
                </a:p>
              </p:txBody>
            </p:sp>
            <p:grpSp>
              <p:nvGrpSpPr>
                <p:cNvPr id="29726" name="Group 62"/>
                <p:cNvGrpSpPr>
                  <a:grpSpLocks/>
                </p:cNvGrpSpPr>
                <p:nvPr/>
              </p:nvGrpSpPr>
              <p:grpSpPr bwMode="auto">
                <a:xfrm>
                  <a:off x="3032" y="2664"/>
                  <a:ext cx="200" cy="231"/>
                  <a:chOff x="3032" y="2664"/>
                  <a:chExt cx="200" cy="231"/>
                </a:xfrm>
              </p:grpSpPr>
              <p:sp>
                <p:nvSpPr>
                  <p:cNvPr id="29733" name="Oval 63"/>
                  <p:cNvSpPr>
                    <a:spLocks noChangeArrowheads="1"/>
                  </p:cNvSpPr>
                  <p:nvPr/>
                </p:nvSpPr>
                <p:spPr bwMode="auto">
                  <a:xfrm>
                    <a:off x="3063" y="2715"/>
                    <a:ext cx="136" cy="136"/>
                  </a:xfrm>
                  <a:prstGeom prst="ellipse">
                    <a:avLst/>
                  </a:prstGeom>
                  <a:solidFill>
                    <a:schemeClr val="bg1"/>
                  </a:solidFill>
                  <a:ln w="19050">
                    <a:solidFill>
                      <a:srgbClr val="00CC00"/>
                    </a:solidFill>
                    <a:round/>
                    <a:headEnd/>
                    <a:tailEnd/>
                  </a:ln>
                </p:spPr>
                <p:txBody>
                  <a:bodyPr wrap="none" anchor="ctr"/>
                  <a:lstStyle/>
                  <a:p>
                    <a:endParaRPr lang="es-ES"/>
                  </a:p>
                </p:txBody>
              </p:sp>
              <p:sp>
                <p:nvSpPr>
                  <p:cNvPr id="29734" name="Text Box 64"/>
                  <p:cNvSpPr txBox="1">
                    <a:spLocks noChangeArrowheads="1"/>
                  </p:cNvSpPr>
                  <p:nvPr/>
                </p:nvSpPr>
                <p:spPr bwMode="auto">
                  <a:xfrm>
                    <a:off x="3032" y="2664"/>
                    <a:ext cx="200" cy="231"/>
                  </a:xfrm>
                  <a:prstGeom prst="rect">
                    <a:avLst/>
                  </a:prstGeom>
                  <a:noFill/>
                  <a:ln w="9525">
                    <a:noFill/>
                    <a:miter lim="800000"/>
                    <a:headEnd/>
                    <a:tailEnd/>
                  </a:ln>
                </p:spPr>
                <p:txBody>
                  <a:bodyPr wrap="none">
                    <a:spAutoFit/>
                  </a:bodyPr>
                  <a:lstStyle/>
                  <a:p>
                    <a:pPr eaLnBrk="1" hangingPunct="1"/>
                    <a:r>
                      <a:rPr lang="es-ES" b="1">
                        <a:solidFill>
                          <a:srgbClr val="00CC00"/>
                        </a:solidFill>
                        <a:latin typeface="Arial" charset="0"/>
                      </a:rPr>
                      <a:t>+</a:t>
                    </a:r>
                    <a:endParaRPr lang="es-ES_tradnl" b="1">
                      <a:solidFill>
                        <a:srgbClr val="00CC00"/>
                      </a:solidFill>
                      <a:latin typeface="Arial" charset="0"/>
                    </a:endParaRPr>
                  </a:p>
                </p:txBody>
              </p:sp>
            </p:grpSp>
            <p:grpSp>
              <p:nvGrpSpPr>
                <p:cNvPr id="29727" name="Group 65"/>
                <p:cNvGrpSpPr>
                  <a:grpSpLocks/>
                </p:cNvGrpSpPr>
                <p:nvPr/>
              </p:nvGrpSpPr>
              <p:grpSpPr bwMode="auto">
                <a:xfrm>
                  <a:off x="3282" y="2824"/>
                  <a:ext cx="200" cy="231"/>
                  <a:chOff x="3032" y="2664"/>
                  <a:chExt cx="200" cy="231"/>
                </a:xfrm>
              </p:grpSpPr>
              <p:sp>
                <p:nvSpPr>
                  <p:cNvPr id="29731" name="Oval 66"/>
                  <p:cNvSpPr>
                    <a:spLocks noChangeArrowheads="1"/>
                  </p:cNvSpPr>
                  <p:nvPr/>
                </p:nvSpPr>
                <p:spPr bwMode="auto">
                  <a:xfrm>
                    <a:off x="3063" y="2715"/>
                    <a:ext cx="136" cy="136"/>
                  </a:xfrm>
                  <a:prstGeom prst="ellipse">
                    <a:avLst/>
                  </a:prstGeom>
                  <a:solidFill>
                    <a:schemeClr val="bg1"/>
                  </a:solidFill>
                  <a:ln w="19050">
                    <a:solidFill>
                      <a:srgbClr val="00CC00"/>
                    </a:solidFill>
                    <a:round/>
                    <a:headEnd/>
                    <a:tailEnd/>
                  </a:ln>
                </p:spPr>
                <p:txBody>
                  <a:bodyPr wrap="none" anchor="ctr"/>
                  <a:lstStyle/>
                  <a:p>
                    <a:endParaRPr lang="es-ES"/>
                  </a:p>
                </p:txBody>
              </p:sp>
              <p:sp>
                <p:nvSpPr>
                  <p:cNvPr id="29732" name="Text Box 67"/>
                  <p:cNvSpPr txBox="1">
                    <a:spLocks noChangeArrowheads="1"/>
                  </p:cNvSpPr>
                  <p:nvPr/>
                </p:nvSpPr>
                <p:spPr bwMode="auto">
                  <a:xfrm>
                    <a:off x="3032" y="2664"/>
                    <a:ext cx="200" cy="231"/>
                  </a:xfrm>
                  <a:prstGeom prst="rect">
                    <a:avLst/>
                  </a:prstGeom>
                  <a:noFill/>
                  <a:ln w="9525">
                    <a:noFill/>
                    <a:miter lim="800000"/>
                    <a:headEnd/>
                    <a:tailEnd/>
                  </a:ln>
                </p:spPr>
                <p:txBody>
                  <a:bodyPr wrap="none">
                    <a:spAutoFit/>
                  </a:bodyPr>
                  <a:lstStyle/>
                  <a:p>
                    <a:pPr eaLnBrk="1" hangingPunct="1"/>
                    <a:r>
                      <a:rPr lang="es-ES" b="1">
                        <a:solidFill>
                          <a:srgbClr val="00CC00"/>
                        </a:solidFill>
                        <a:latin typeface="Arial" charset="0"/>
                      </a:rPr>
                      <a:t>+</a:t>
                    </a:r>
                    <a:endParaRPr lang="es-ES_tradnl" b="1">
                      <a:solidFill>
                        <a:srgbClr val="00CC00"/>
                      </a:solidFill>
                      <a:latin typeface="Arial" charset="0"/>
                    </a:endParaRPr>
                  </a:p>
                </p:txBody>
              </p:sp>
            </p:grpSp>
            <p:grpSp>
              <p:nvGrpSpPr>
                <p:cNvPr id="29728" name="Group 68"/>
                <p:cNvGrpSpPr>
                  <a:grpSpLocks/>
                </p:cNvGrpSpPr>
                <p:nvPr/>
              </p:nvGrpSpPr>
              <p:grpSpPr bwMode="auto">
                <a:xfrm>
                  <a:off x="3515" y="2958"/>
                  <a:ext cx="200" cy="231"/>
                  <a:chOff x="3032" y="2664"/>
                  <a:chExt cx="200" cy="231"/>
                </a:xfrm>
              </p:grpSpPr>
              <p:sp>
                <p:nvSpPr>
                  <p:cNvPr id="29729" name="Oval 69"/>
                  <p:cNvSpPr>
                    <a:spLocks noChangeArrowheads="1"/>
                  </p:cNvSpPr>
                  <p:nvPr/>
                </p:nvSpPr>
                <p:spPr bwMode="auto">
                  <a:xfrm>
                    <a:off x="3063" y="2715"/>
                    <a:ext cx="136" cy="136"/>
                  </a:xfrm>
                  <a:prstGeom prst="ellipse">
                    <a:avLst/>
                  </a:prstGeom>
                  <a:solidFill>
                    <a:schemeClr val="bg1"/>
                  </a:solidFill>
                  <a:ln w="19050">
                    <a:solidFill>
                      <a:srgbClr val="00CC00"/>
                    </a:solidFill>
                    <a:round/>
                    <a:headEnd/>
                    <a:tailEnd/>
                  </a:ln>
                </p:spPr>
                <p:txBody>
                  <a:bodyPr wrap="none" anchor="ctr"/>
                  <a:lstStyle/>
                  <a:p>
                    <a:endParaRPr lang="es-ES"/>
                  </a:p>
                </p:txBody>
              </p:sp>
              <p:sp>
                <p:nvSpPr>
                  <p:cNvPr id="29730" name="Text Box 70"/>
                  <p:cNvSpPr txBox="1">
                    <a:spLocks noChangeArrowheads="1"/>
                  </p:cNvSpPr>
                  <p:nvPr/>
                </p:nvSpPr>
                <p:spPr bwMode="auto">
                  <a:xfrm>
                    <a:off x="3032" y="2664"/>
                    <a:ext cx="200" cy="231"/>
                  </a:xfrm>
                  <a:prstGeom prst="rect">
                    <a:avLst/>
                  </a:prstGeom>
                  <a:noFill/>
                  <a:ln w="9525">
                    <a:noFill/>
                    <a:miter lim="800000"/>
                    <a:headEnd/>
                    <a:tailEnd/>
                  </a:ln>
                </p:spPr>
                <p:txBody>
                  <a:bodyPr wrap="none">
                    <a:spAutoFit/>
                  </a:bodyPr>
                  <a:lstStyle/>
                  <a:p>
                    <a:pPr eaLnBrk="1" hangingPunct="1"/>
                    <a:r>
                      <a:rPr lang="es-ES" b="1">
                        <a:solidFill>
                          <a:srgbClr val="00CC00"/>
                        </a:solidFill>
                        <a:latin typeface="Arial" charset="0"/>
                      </a:rPr>
                      <a:t>+</a:t>
                    </a:r>
                    <a:endParaRPr lang="es-ES_tradnl" b="1">
                      <a:solidFill>
                        <a:srgbClr val="00CC00"/>
                      </a:solidFill>
                      <a:latin typeface="Arial" charset="0"/>
                    </a:endParaRPr>
                  </a:p>
                </p:txBody>
              </p:sp>
            </p:grpSp>
          </p:gr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Marcador de número de diapositiva"/>
          <p:cNvSpPr>
            <a:spLocks noGrp="1"/>
          </p:cNvSpPr>
          <p:nvPr>
            <p:ph type="sldNum" sz="quarter" idx="12"/>
          </p:nvPr>
        </p:nvSpPr>
        <p:spPr>
          <a:noFill/>
        </p:spPr>
        <p:txBody>
          <a:bodyPr/>
          <a:lstStyle/>
          <a:p>
            <a:fld id="{A000B4A3-4354-4A21-B32F-DCCB25DA63EB}" type="slidenum">
              <a:rPr lang="es-ES_tradnl" smtClean="0"/>
              <a:pPr/>
              <a:t>25</a:t>
            </a:fld>
            <a:endParaRPr lang="es-ES_tradnl" smtClean="0"/>
          </a:p>
        </p:txBody>
      </p:sp>
      <p:sp>
        <p:nvSpPr>
          <p:cNvPr id="31747" name="Text Box 2"/>
          <p:cNvSpPr txBox="1">
            <a:spLocks noChangeArrowheads="1"/>
          </p:cNvSpPr>
          <p:nvPr/>
        </p:nvSpPr>
        <p:spPr bwMode="auto">
          <a:xfrm>
            <a:off x="900113" y="476250"/>
            <a:ext cx="6805612" cy="457200"/>
          </a:xfrm>
          <a:prstGeom prst="rect">
            <a:avLst/>
          </a:prstGeom>
          <a:noFill/>
          <a:ln w="9525">
            <a:noFill/>
            <a:miter lim="800000"/>
            <a:headEnd/>
            <a:tailEnd/>
          </a:ln>
        </p:spPr>
        <p:txBody>
          <a:bodyPr wrap="none">
            <a:spAutoFit/>
          </a:bodyPr>
          <a:lstStyle/>
          <a:p>
            <a:pPr eaLnBrk="1" hangingPunct="1"/>
            <a:r>
              <a:rPr lang="es-ES" sz="2400" b="1" u="sng" dirty="0">
                <a:solidFill>
                  <a:schemeClr val="tx1"/>
                </a:solidFill>
                <a:latin typeface="Arial" charset="0"/>
              </a:rPr>
              <a:t>ACCIONES DE LOS GLUCOCORTICOIDES </a:t>
            </a:r>
            <a:r>
              <a:rPr lang="es-ES" sz="2400" b="1" u="sng" dirty="0" smtClean="0">
                <a:solidFill>
                  <a:schemeClr val="tx1"/>
                </a:solidFill>
                <a:latin typeface="Arial" charset="0"/>
              </a:rPr>
              <a:t>(II)</a:t>
            </a:r>
            <a:endParaRPr lang="es-ES_tradnl" sz="2400" b="1" u="sng" dirty="0">
              <a:solidFill>
                <a:schemeClr val="tx1"/>
              </a:solidFill>
              <a:latin typeface="Arial" charset="0"/>
            </a:endParaRPr>
          </a:p>
        </p:txBody>
      </p:sp>
      <p:sp>
        <p:nvSpPr>
          <p:cNvPr id="31748" name="AutoShape 3"/>
          <p:cNvSpPr>
            <a:spLocks noChangeArrowheads="1"/>
          </p:cNvSpPr>
          <p:nvPr/>
        </p:nvSpPr>
        <p:spPr bwMode="auto">
          <a:xfrm>
            <a:off x="900113" y="1571612"/>
            <a:ext cx="4608512" cy="722312"/>
          </a:xfrm>
          <a:prstGeom prst="roundRect">
            <a:avLst>
              <a:gd name="adj" fmla="val 16667"/>
            </a:avLst>
          </a:prstGeom>
          <a:solidFill>
            <a:srgbClr val="FFFF66"/>
          </a:solidFill>
          <a:ln w="12700">
            <a:solidFill>
              <a:schemeClr val="tx1"/>
            </a:solidFill>
            <a:round/>
            <a:headEnd/>
            <a:tailEnd/>
          </a:ln>
        </p:spPr>
        <p:txBody>
          <a:bodyPr wrap="none" anchor="ctr"/>
          <a:lstStyle/>
          <a:p>
            <a:endParaRPr lang="es-ES"/>
          </a:p>
        </p:txBody>
      </p:sp>
      <p:sp>
        <p:nvSpPr>
          <p:cNvPr id="31749" name="Text Box 4"/>
          <p:cNvSpPr txBox="1">
            <a:spLocks noChangeArrowheads="1"/>
          </p:cNvSpPr>
          <p:nvPr/>
        </p:nvSpPr>
        <p:spPr bwMode="auto">
          <a:xfrm>
            <a:off x="1116013" y="1750999"/>
            <a:ext cx="4121150" cy="396875"/>
          </a:xfrm>
          <a:prstGeom prst="rect">
            <a:avLst/>
          </a:prstGeom>
          <a:noFill/>
          <a:ln w="9525">
            <a:noFill/>
            <a:miter lim="800000"/>
            <a:headEnd/>
            <a:tailEnd/>
          </a:ln>
        </p:spPr>
        <p:txBody>
          <a:bodyPr wrap="none">
            <a:spAutoFit/>
          </a:bodyPr>
          <a:lstStyle/>
          <a:p>
            <a:pPr eaLnBrk="1" hangingPunct="1"/>
            <a:r>
              <a:rPr lang="es-ES" sz="2000" b="1" dirty="0">
                <a:solidFill>
                  <a:srgbClr val="800040"/>
                </a:solidFill>
                <a:latin typeface="Arial" charset="0"/>
              </a:rPr>
              <a:t>SISTEMA SIMPÁTICO-ADRENAL</a:t>
            </a:r>
            <a:endParaRPr lang="es-ES_tradnl" sz="2000" b="1" dirty="0">
              <a:solidFill>
                <a:srgbClr val="0000CC"/>
              </a:solidFill>
              <a:latin typeface="Arial" charset="0"/>
            </a:endParaRPr>
          </a:p>
        </p:txBody>
      </p:sp>
      <p:sp>
        <p:nvSpPr>
          <p:cNvPr id="31750" name="Text Box 5"/>
          <p:cNvSpPr txBox="1">
            <a:spLocks noChangeArrowheads="1"/>
          </p:cNvSpPr>
          <p:nvPr/>
        </p:nvSpPr>
        <p:spPr bwMode="auto">
          <a:xfrm>
            <a:off x="762000" y="3198813"/>
            <a:ext cx="7526338" cy="457200"/>
          </a:xfrm>
          <a:prstGeom prst="rect">
            <a:avLst/>
          </a:prstGeom>
          <a:noFill/>
          <a:ln w="9525">
            <a:noFill/>
            <a:miter lim="800000"/>
            <a:headEnd/>
            <a:tailEnd/>
          </a:ln>
        </p:spPr>
        <p:txBody>
          <a:bodyPr wrap="none">
            <a:spAutoFit/>
          </a:bodyPr>
          <a:lstStyle/>
          <a:p>
            <a:pPr eaLnBrk="1" hangingPunct="1"/>
            <a:r>
              <a:rPr lang="es-ES" sz="2400" dirty="0">
                <a:solidFill>
                  <a:schemeClr val="tx1"/>
                </a:solidFill>
              </a:rPr>
              <a:t>Síntesis de </a:t>
            </a:r>
            <a:r>
              <a:rPr lang="es-ES" sz="2400" dirty="0" err="1">
                <a:solidFill>
                  <a:schemeClr val="tx1"/>
                </a:solidFill>
              </a:rPr>
              <a:t>catecolaminas</a:t>
            </a:r>
            <a:r>
              <a:rPr lang="es-ES" sz="2400" dirty="0">
                <a:solidFill>
                  <a:schemeClr val="tx1"/>
                </a:solidFill>
              </a:rPr>
              <a:t> en terminaciones nerviosas</a:t>
            </a:r>
            <a:endParaRPr lang="es-ES_tradnl" b="1" dirty="0">
              <a:solidFill>
                <a:schemeClr val="tx1"/>
              </a:solidFill>
            </a:endParaRPr>
          </a:p>
        </p:txBody>
      </p:sp>
      <p:sp>
        <p:nvSpPr>
          <p:cNvPr id="31751" name="Line 6"/>
          <p:cNvSpPr>
            <a:spLocks noChangeShapeType="1"/>
          </p:cNvSpPr>
          <p:nvPr/>
        </p:nvSpPr>
        <p:spPr bwMode="auto">
          <a:xfrm flipV="1">
            <a:off x="685800" y="3330575"/>
            <a:ext cx="0" cy="287338"/>
          </a:xfrm>
          <a:prstGeom prst="line">
            <a:avLst/>
          </a:prstGeom>
          <a:noFill/>
          <a:ln w="28575">
            <a:solidFill>
              <a:schemeClr val="tx1"/>
            </a:solidFill>
            <a:round/>
            <a:headEnd/>
            <a:tailEnd type="triangle" w="lg" len="med"/>
          </a:ln>
        </p:spPr>
        <p:txBody>
          <a:bodyPr/>
          <a:lstStyle/>
          <a:p>
            <a:endParaRPr lang="es-ES"/>
          </a:p>
        </p:txBody>
      </p:sp>
      <p:sp>
        <p:nvSpPr>
          <p:cNvPr id="31752" name="Text Box 7"/>
          <p:cNvSpPr txBox="1">
            <a:spLocks noChangeArrowheads="1"/>
          </p:cNvSpPr>
          <p:nvPr/>
        </p:nvSpPr>
        <p:spPr bwMode="auto">
          <a:xfrm>
            <a:off x="766763" y="3960813"/>
            <a:ext cx="7496175" cy="457200"/>
          </a:xfrm>
          <a:prstGeom prst="rect">
            <a:avLst/>
          </a:prstGeom>
          <a:noFill/>
          <a:ln w="9525">
            <a:noFill/>
            <a:miter lim="800000"/>
            <a:headEnd/>
            <a:tailEnd/>
          </a:ln>
        </p:spPr>
        <p:txBody>
          <a:bodyPr wrap="none">
            <a:spAutoFit/>
          </a:bodyPr>
          <a:lstStyle/>
          <a:p>
            <a:pPr eaLnBrk="1" hangingPunct="1"/>
            <a:r>
              <a:rPr lang="es-ES" sz="2400">
                <a:solidFill>
                  <a:schemeClr val="tx1"/>
                </a:solidFill>
              </a:rPr>
              <a:t>Recaptación de catecolaminas en hendidura sináptica</a:t>
            </a:r>
            <a:endParaRPr lang="es-ES_tradnl" b="1">
              <a:solidFill>
                <a:srgbClr val="0000CC"/>
              </a:solidFill>
            </a:endParaRPr>
          </a:p>
        </p:txBody>
      </p:sp>
      <p:sp>
        <p:nvSpPr>
          <p:cNvPr id="31753" name="Line 8"/>
          <p:cNvSpPr>
            <a:spLocks noChangeShapeType="1"/>
          </p:cNvSpPr>
          <p:nvPr/>
        </p:nvSpPr>
        <p:spPr bwMode="auto">
          <a:xfrm flipV="1">
            <a:off x="690563" y="4092575"/>
            <a:ext cx="0" cy="287338"/>
          </a:xfrm>
          <a:prstGeom prst="line">
            <a:avLst/>
          </a:prstGeom>
          <a:noFill/>
          <a:ln w="28575">
            <a:solidFill>
              <a:schemeClr val="tx1"/>
            </a:solidFill>
            <a:round/>
            <a:headEnd/>
            <a:tailEnd type="triangle" w="lg" len="med"/>
          </a:ln>
        </p:spPr>
        <p:txBody>
          <a:bodyPr/>
          <a:lstStyle/>
          <a:p>
            <a:endParaRPr lang="es-ES"/>
          </a:p>
        </p:txBody>
      </p:sp>
      <p:sp>
        <p:nvSpPr>
          <p:cNvPr id="31754" name="Text Box 9"/>
          <p:cNvSpPr txBox="1">
            <a:spLocks noChangeArrowheads="1"/>
          </p:cNvSpPr>
          <p:nvPr/>
        </p:nvSpPr>
        <p:spPr bwMode="auto">
          <a:xfrm>
            <a:off x="806450" y="5637213"/>
            <a:ext cx="5576888" cy="457200"/>
          </a:xfrm>
          <a:prstGeom prst="rect">
            <a:avLst/>
          </a:prstGeom>
          <a:noFill/>
          <a:ln w="9525">
            <a:noFill/>
            <a:miter lim="800000"/>
            <a:headEnd/>
            <a:tailEnd/>
          </a:ln>
        </p:spPr>
        <p:txBody>
          <a:bodyPr wrap="none">
            <a:spAutoFit/>
          </a:bodyPr>
          <a:lstStyle/>
          <a:p>
            <a:pPr eaLnBrk="1" hangingPunct="1"/>
            <a:r>
              <a:rPr lang="es-ES" sz="2400" dirty="0">
                <a:solidFill>
                  <a:schemeClr val="tx1"/>
                </a:solidFill>
              </a:rPr>
              <a:t>Actividad de síntesis en médula adrenal</a:t>
            </a:r>
            <a:endParaRPr lang="es-ES_tradnl" b="1" dirty="0">
              <a:solidFill>
                <a:srgbClr val="0000CC"/>
              </a:solidFill>
            </a:endParaRPr>
          </a:p>
        </p:txBody>
      </p:sp>
      <p:sp>
        <p:nvSpPr>
          <p:cNvPr id="31755" name="Line 10"/>
          <p:cNvSpPr>
            <a:spLocks noChangeShapeType="1"/>
          </p:cNvSpPr>
          <p:nvPr/>
        </p:nvSpPr>
        <p:spPr bwMode="auto">
          <a:xfrm flipV="1">
            <a:off x="730250" y="5768975"/>
            <a:ext cx="0" cy="287338"/>
          </a:xfrm>
          <a:prstGeom prst="line">
            <a:avLst/>
          </a:prstGeom>
          <a:noFill/>
          <a:ln w="28575">
            <a:solidFill>
              <a:schemeClr val="tx1"/>
            </a:solidFill>
            <a:round/>
            <a:headEnd/>
            <a:tailEnd type="triangle" w="lg" len="med"/>
          </a:ln>
        </p:spPr>
        <p:txBody>
          <a:bodyPr/>
          <a:lstStyle/>
          <a:p>
            <a:endParaRPr lang="es-ES"/>
          </a:p>
        </p:txBody>
      </p:sp>
      <p:sp>
        <p:nvSpPr>
          <p:cNvPr id="31756" name="Text Box 11"/>
          <p:cNvSpPr txBox="1">
            <a:spLocks noChangeArrowheads="1"/>
          </p:cNvSpPr>
          <p:nvPr/>
        </p:nvSpPr>
        <p:spPr bwMode="auto">
          <a:xfrm>
            <a:off x="760413" y="4735513"/>
            <a:ext cx="5510212" cy="822325"/>
          </a:xfrm>
          <a:prstGeom prst="rect">
            <a:avLst/>
          </a:prstGeom>
          <a:noFill/>
          <a:ln w="9525">
            <a:noFill/>
            <a:miter lim="800000"/>
            <a:headEnd/>
            <a:tailEnd/>
          </a:ln>
        </p:spPr>
        <p:txBody>
          <a:bodyPr wrap="none">
            <a:spAutoFit/>
          </a:bodyPr>
          <a:lstStyle/>
          <a:p>
            <a:pPr eaLnBrk="1" hangingPunct="1"/>
            <a:r>
              <a:rPr lang="es-ES" sz="2400">
                <a:solidFill>
                  <a:schemeClr val="tx1"/>
                </a:solidFill>
              </a:rPr>
              <a:t>Tasa de degradación de catecolaminas</a:t>
            </a:r>
          </a:p>
          <a:p>
            <a:pPr eaLnBrk="1" hangingPunct="1"/>
            <a:r>
              <a:rPr lang="es-ES" sz="2400">
                <a:solidFill>
                  <a:schemeClr val="tx1"/>
                </a:solidFill>
              </a:rPr>
              <a:t> por el enzima</a:t>
            </a:r>
            <a:r>
              <a:rPr lang="es-ES" b="1">
                <a:solidFill>
                  <a:schemeClr val="tx1"/>
                </a:solidFill>
              </a:rPr>
              <a:t> COMT</a:t>
            </a:r>
            <a:endParaRPr lang="es-ES_tradnl" b="1">
              <a:solidFill>
                <a:srgbClr val="0000CC"/>
              </a:solidFill>
            </a:endParaRPr>
          </a:p>
        </p:txBody>
      </p:sp>
      <p:sp>
        <p:nvSpPr>
          <p:cNvPr id="31757" name="Line 12"/>
          <p:cNvSpPr>
            <a:spLocks noChangeShapeType="1"/>
          </p:cNvSpPr>
          <p:nvPr/>
        </p:nvSpPr>
        <p:spPr bwMode="auto">
          <a:xfrm>
            <a:off x="685800" y="4870450"/>
            <a:ext cx="0" cy="287338"/>
          </a:xfrm>
          <a:prstGeom prst="line">
            <a:avLst/>
          </a:prstGeom>
          <a:noFill/>
          <a:ln w="28575">
            <a:solidFill>
              <a:schemeClr val="tx1"/>
            </a:solidFill>
            <a:round/>
            <a:headEnd/>
            <a:tailEnd type="triangle" w="lg" len="med"/>
          </a:ln>
        </p:spPr>
        <p:txBody>
          <a:bodyPr/>
          <a:lstStyle/>
          <a:p>
            <a:endParaRPr lang="es-ES"/>
          </a:p>
        </p:txBody>
      </p:sp>
      <p:sp>
        <p:nvSpPr>
          <p:cNvPr id="14" name="13 Rectángulo"/>
          <p:cNvSpPr/>
          <p:nvPr/>
        </p:nvSpPr>
        <p:spPr>
          <a:xfrm>
            <a:off x="1285852" y="2643182"/>
            <a:ext cx="6572296" cy="369332"/>
          </a:xfrm>
          <a:prstGeom prst="rect">
            <a:avLst/>
          </a:prstGeom>
        </p:spPr>
        <p:txBody>
          <a:bodyPr wrap="square">
            <a:spAutoFit/>
          </a:bodyPr>
          <a:lstStyle/>
          <a:p>
            <a:r>
              <a:rPr lang="es-ES" dirty="0" smtClean="0"/>
              <a:t>Estimulación de todo el sistema como respuesta al estrés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Marcador de número de diapositiva"/>
          <p:cNvSpPr>
            <a:spLocks noGrp="1"/>
          </p:cNvSpPr>
          <p:nvPr>
            <p:ph type="sldNum" sz="quarter" idx="12"/>
          </p:nvPr>
        </p:nvSpPr>
        <p:spPr>
          <a:noFill/>
        </p:spPr>
        <p:txBody>
          <a:bodyPr/>
          <a:lstStyle/>
          <a:p>
            <a:fld id="{5305DF5F-1F48-4214-A7BD-638737F45290}" type="slidenum">
              <a:rPr lang="es-ES_tradnl" smtClean="0"/>
              <a:pPr/>
              <a:t>26</a:t>
            </a:fld>
            <a:endParaRPr lang="es-ES_tradnl" smtClean="0"/>
          </a:p>
        </p:txBody>
      </p:sp>
      <p:sp>
        <p:nvSpPr>
          <p:cNvPr id="32771"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sp>
        <p:nvSpPr>
          <p:cNvPr id="32772" name="Text Box 3"/>
          <p:cNvSpPr txBox="1">
            <a:spLocks noChangeArrowheads="1"/>
          </p:cNvSpPr>
          <p:nvPr/>
        </p:nvSpPr>
        <p:spPr bwMode="auto">
          <a:xfrm>
            <a:off x="1331913" y="476250"/>
            <a:ext cx="6889750" cy="457200"/>
          </a:xfrm>
          <a:prstGeom prst="rect">
            <a:avLst/>
          </a:prstGeom>
          <a:noFill/>
          <a:ln w="9525">
            <a:noFill/>
            <a:miter lim="800000"/>
            <a:headEnd/>
            <a:tailEnd/>
          </a:ln>
        </p:spPr>
        <p:txBody>
          <a:bodyPr wrap="none">
            <a:spAutoFit/>
          </a:bodyPr>
          <a:lstStyle/>
          <a:p>
            <a:pPr eaLnBrk="1" hangingPunct="1"/>
            <a:r>
              <a:rPr lang="es-ES" sz="2400" b="1" u="sng" dirty="0">
                <a:solidFill>
                  <a:schemeClr val="tx1"/>
                </a:solidFill>
                <a:latin typeface="Arial" charset="0"/>
              </a:rPr>
              <a:t>ACCIONES DE LOS GLUCOCORTICOIDES </a:t>
            </a:r>
            <a:r>
              <a:rPr lang="es-ES" sz="2400" b="1" u="sng" dirty="0" smtClean="0">
                <a:solidFill>
                  <a:schemeClr val="tx1"/>
                </a:solidFill>
                <a:latin typeface="Arial" charset="0"/>
              </a:rPr>
              <a:t>(III</a:t>
            </a:r>
            <a:r>
              <a:rPr lang="es-ES" sz="2400" b="1" u="sng" dirty="0">
                <a:solidFill>
                  <a:schemeClr val="tx1"/>
                </a:solidFill>
                <a:latin typeface="Arial" charset="0"/>
              </a:rPr>
              <a:t>)</a:t>
            </a:r>
            <a:endParaRPr lang="es-ES_tradnl" sz="2400" b="1" u="sng" dirty="0">
              <a:solidFill>
                <a:schemeClr val="tx1"/>
              </a:solidFill>
              <a:latin typeface="Arial" charset="0"/>
            </a:endParaRPr>
          </a:p>
        </p:txBody>
      </p:sp>
      <p:grpSp>
        <p:nvGrpSpPr>
          <p:cNvPr id="32773" name="Group 4"/>
          <p:cNvGrpSpPr>
            <a:grpSpLocks/>
          </p:cNvGrpSpPr>
          <p:nvPr/>
        </p:nvGrpSpPr>
        <p:grpSpPr bwMode="auto">
          <a:xfrm>
            <a:off x="827088" y="1628775"/>
            <a:ext cx="1223962" cy="379413"/>
            <a:chOff x="657" y="1903"/>
            <a:chExt cx="607" cy="197"/>
          </a:xfrm>
        </p:grpSpPr>
        <p:sp>
          <p:nvSpPr>
            <p:cNvPr id="32800" name="AutoShape 5"/>
            <p:cNvSpPr>
              <a:spLocks noChangeArrowheads="1"/>
            </p:cNvSpPr>
            <p:nvPr/>
          </p:nvSpPr>
          <p:spPr bwMode="auto">
            <a:xfrm>
              <a:off x="657" y="1918"/>
              <a:ext cx="607" cy="182"/>
            </a:xfrm>
            <a:prstGeom prst="roundRect">
              <a:avLst>
                <a:gd name="adj" fmla="val 16667"/>
              </a:avLst>
            </a:prstGeom>
            <a:solidFill>
              <a:srgbClr val="FFFF66"/>
            </a:solidFill>
            <a:ln w="12700">
              <a:solidFill>
                <a:schemeClr val="tx1"/>
              </a:solidFill>
              <a:round/>
              <a:headEnd/>
              <a:tailEnd/>
            </a:ln>
          </p:spPr>
          <p:txBody>
            <a:bodyPr wrap="none" anchor="ctr"/>
            <a:lstStyle/>
            <a:p>
              <a:endParaRPr lang="es-ES"/>
            </a:p>
          </p:txBody>
        </p:sp>
        <p:sp>
          <p:nvSpPr>
            <p:cNvPr id="32801" name="Text Box 6"/>
            <p:cNvSpPr txBox="1">
              <a:spLocks noChangeArrowheads="1"/>
            </p:cNvSpPr>
            <p:nvPr/>
          </p:nvSpPr>
          <p:spPr bwMode="auto">
            <a:xfrm>
              <a:off x="675" y="1903"/>
              <a:ext cx="571" cy="190"/>
            </a:xfrm>
            <a:prstGeom prst="rect">
              <a:avLst/>
            </a:prstGeom>
            <a:noFill/>
            <a:ln w="9525">
              <a:noFill/>
              <a:miter lim="800000"/>
              <a:headEnd/>
              <a:tailEnd/>
            </a:ln>
          </p:spPr>
          <p:txBody>
            <a:bodyPr>
              <a:spAutoFit/>
            </a:bodyPr>
            <a:lstStyle/>
            <a:p>
              <a:pPr eaLnBrk="1" hangingPunct="1"/>
              <a:r>
                <a:rPr lang="es-ES" b="1">
                  <a:solidFill>
                    <a:srgbClr val="800040"/>
                  </a:solidFill>
                  <a:latin typeface="Arial" charset="0"/>
                </a:rPr>
                <a:t>HUESO</a:t>
              </a:r>
              <a:endParaRPr lang="es-ES_tradnl" b="1">
                <a:solidFill>
                  <a:srgbClr val="0000CC"/>
                </a:solidFill>
                <a:latin typeface="Arial" charset="0"/>
              </a:endParaRPr>
            </a:p>
          </p:txBody>
        </p:sp>
      </p:grpSp>
      <p:sp>
        <p:nvSpPr>
          <p:cNvPr id="32774" name="Text Box 7"/>
          <p:cNvSpPr txBox="1">
            <a:spLocks noChangeArrowheads="1"/>
          </p:cNvSpPr>
          <p:nvPr/>
        </p:nvSpPr>
        <p:spPr bwMode="auto">
          <a:xfrm>
            <a:off x="1377950" y="2601913"/>
            <a:ext cx="3321050" cy="396875"/>
          </a:xfrm>
          <a:prstGeom prst="rect">
            <a:avLst/>
          </a:prstGeom>
          <a:noFill/>
          <a:ln w="9525">
            <a:noFill/>
            <a:miter lim="800000"/>
            <a:headEnd/>
            <a:tailEnd/>
          </a:ln>
        </p:spPr>
        <p:txBody>
          <a:bodyPr wrap="none">
            <a:spAutoFit/>
          </a:bodyPr>
          <a:lstStyle/>
          <a:p>
            <a:pPr eaLnBrk="1" hangingPunct="1"/>
            <a:r>
              <a:rPr lang="es-ES" sz="2000">
                <a:solidFill>
                  <a:schemeClr val="tx1"/>
                </a:solidFill>
              </a:rPr>
              <a:t>Absorci</a:t>
            </a:r>
            <a:r>
              <a:rPr lang="es-ES" altLang="ja-JP" sz="2000">
                <a:solidFill>
                  <a:schemeClr val="tx1"/>
                </a:solidFill>
                <a:ea typeface="ＭＳ Ｐゴシック" pitchFamily="48" charset="-128"/>
              </a:rPr>
              <a:t>ó</a:t>
            </a:r>
            <a:r>
              <a:rPr lang="es-ES" sz="2000">
                <a:solidFill>
                  <a:schemeClr val="tx1"/>
                </a:solidFill>
              </a:rPr>
              <a:t>n intestinal de Ca</a:t>
            </a:r>
            <a:r>
              <a:rPr lang="es-ES" sz="2000" baseline="30000">
                <a:solidFill>
                  <a:schemeClr val="tx1"/>
                </a:solidFill>
                <a:latin typeface="Bookman Old Style" pitchFamily="18" charset="0"/>
              </a:rPr>
              <a:t>2</a:t>
            </a:r>
            <a:r>
              <a:rPr lang="es-ES" sz="1600" b="1" baseline="24000">
                <a:solidFill>
                  <a:schemeClr val="tx1"/>
                </a:solidFill>
                <a:latin typeface="Bookman Old Style" pitchFamily="18" charset="0"/>
              </a:rPr>
              <a:t>+</a:t>
            </a:r>
            <a:endParaRPr lang="es-ES_tradnl" sz="1400" b="1">
              <a:solidFill>
                <a:schemeClr val="tx1"/>
              </a:solidFill>
              <a:latin typeface="Bookman Old Style" pitchFamily="18" charset="0"/>
            </a:endParaRPr>
          </a:p>
        </p:txBody>
      </p:sp>
      <p:sp>
        <p:nvSpPr>
          <p:cNvPr id="32775" name="Text Box 8"/>
          <p:cNvSpPr txBox="1">
            <a:spLocks noChangeArrowheads="1"/>
          </p:cNvSpPr>
          <p:nvPr/>
        </p:nvSpPr>
        <p:spPr bwMode="auto">
          <a:xfrm>
            <a:off x="1377950" y="2973388"/>
            <a:ext cx="2822575" cy="396875"/>
          </a:xfrm>
          <a:prstGeom prst="rect">
            <a:avLst/>
          </a:prstGeom>
          <a:noFill/>
          <a:ln w="9525">
            <a:noFill/>
            <a:miter lim="800000"/>
            <a:headEnd/>
            <a:tailEnd/>
          </a:ln>
        </p:spPr>
        <p:txBody>
          <a:bodyPr wrap="none">
            <a:spAutoFit/>
          </a:bodyPr>
          <a:lstStyle/>
          <a:p>
            <a:pPr eaLnBrk="1" hangingPunct="1"/>
            <a:r>
              <a:rPr lang="es-ES" sz="2000">
                <a:solidFill>
                  <a:schemeClr val="tx1"/>
                </a:solidFill>
              </a:rPr>
              <a:t>Excreci</a:t>
            </a:r>
            <a:r>
              <a:rPr lang="es-ES" altLang="ja-JP" sz="2000">
                <a:solidFill>
                  <a:schemeClr val="tx1"/>
                </a:solidFill>
                <a:ea typeface="ＭＳ Ｐゴシック" pitchFamily="48" charset="-128"/>
              </a:rPr>
              <a:t>ó</a:t>
            </a:r>
            <a:r>
              <a:rPr lang="es-ES" sz="2000">
                <a:solidFill>
                  <a:schemeClr val="tx1"/>
                </a:solidFill>
              </a:rPr>
              <a:t>n renal de</a:t>
            </a:r>
            <a:r>
              <a:rPr lang="es-ES" sz="1400" b="1">
                <a:solidFill>
                  <a:schemeClr val="tx1"/>
                </a:solidFill>
              </a:rPr>
              <a:t> </a:t>
            </a:r>
            <a:r>
              <a:rPr lang="es-ES" sz="2000">
                <a:solidFill>
                  <a:schemeClr val="tx1"/>
                </a:solidFill>
              </a:rPr>
              <a:t>Ca</a:t>
            </a:r>
            <a:r>
              <a:rPr lang="es-ES" sz="1400" b="1" baseline="30000">
                <a:solidFill>
                  <a:schemeClr val="tx1"/>
                </a:solidFill>
                <a:latin typeface="Bookman Old Style" pitchFamily="18" charset="0"/>
              </a:rPr>
              <a:t>2</a:t>
            </a:r>
            <a:r>
              <a:rPr lang="es-ES" sz="1600" b="1" baseline="24000">
                <a:solidFill>
                  <a:schemeClr val="tx1"/>
                </a:solidFill>
                <a:latin typeface="Bookman Old Style" pitchFamily="18" charset="0"/>
              </a:rPr>
              <a:t>+</a:t>
            </a:r>
            <a:endParaRPr lang="es-ES_tradnl" sz="1400" b="1">
              <a:solidFill>
                <a:schemeClr val="tx1"/>
              </a:solidFill>
              <a:latin typeface="Bookman Old Style" pitchFamily="18" charset="0"/>
            </a:endParaRPr>
          </a:p>
        </p:txBody>
      </p:sp>
      <p:grpSp>
        <p:nvGrpSpPr>
          <p:cNvPr id="32776" name="Group 9"/>
          <p:cNvGrpSpPr>
            <a:grpSpLocks/>
          </p:cNvGrpSpPr>
          <p:nvPr/>
        </p:nvGrpSpPr>
        <p:grpSpPr bwMode="auto">
          <a:xfrm>
            <a:off x="1371600" y="2227263"/>
            <a:ext cx="3630613" cy="455612"/>
            <a:chOff x="1020" y="2775"/>
            <a:chExt cx="2287" cy="287"/>
          </a:xfrm>
        </p:grpSpPr>
        <p:sp>
          <p:nvSpPr>
            <p:cNvPr id="32793" name="Text Box 10"/>
            <p:cNvSpPr txBox="1">
              <a:spLocks noChangeArrowheads="1"/>
            </p:cNvSpPr>
            <p:nvPr/>
          </p:nvSpPr>
          <p:spPr bwMode="auto">
            <a:xfrm>
              <a:off x="1020" y="2775"/>
              <a:ext cx="942" cy="250"/>
            </a:xfrm>
            <a:prstGeom prst="rect">
              <a:avLst/>
            </a:prstGeom>
            <a:noFill/>
            <a:ln w="9525">
              <a:noFill/>
              <a:miter lim="800000"/>
              <a:headEnd/>
              <a:tailEnd/>
            </a:ln>
          </p:spPr>
          <p:txBody>
            <a:bodyPr wrap="none">
              <a:spAutoFit/>
            </a:bodyPr>
            <a:lstStyle/>
            <a:p>
              <a:pPr eaLnBrk="1" hangingPunct="1"/>
              <a:r>
                <a:rPr lang="es-ES" sz="2000">
                  <a:solidFill>
                    <a:schemeClr val="tx1"/>
                  </a:solidFill>
                </a:rPr>
                <a:t>Matriz </a:t>
              </a:r>
              <a:r>
                <a:rPr lang="es-ES" altLang="ja-JP" sz="2000">
                  <a:solidFill>
                    <a:schemeClr val="tx1"/>
                  </a:solidFill>
                  <a:ea typeface="ＭＳ Ｐゴシック" pitchFamily="48" charset="-128"/>
                </a:rPr>
                <a:t>ó</a:t>
              </a:r>
              <a:r>
                <a:rPr lang="es-ES" sz="2000">
                  <a:solidFill>
                    <a:schemeClr val="tx1"/>
                  </a:solidFill>
                </a:rPr>
                <a:t>sea</a:t>
              </a:r>
              <a:endParaRPr lang="es-ES_tradnl" sz="1400" b="1">
                <a:solidFill>
                  <a:schemeClr val="tx1"/>
                </a:solidFill>
              </a:endParaRPr>
            </a:p>
          </p:txBody>
        </p:sp>
        <p:sp>
          <p:nvSpPr>
            <p:cNvPr id="32794" name="Text Box 11"/>
            <p:cNvSpPr txBox="1">
              <a:spLocks noChangeArrowheads="1"/>
            </p:cNvSpPr>
            <p:nvPr/>
          </p:nvSpPr>
          <p:spPr bwMode="auto">
            <a:xfrm>
              <a:off x="2214" y="2824"/>
              <a:ext cx="1093"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Bookman Old Style" pitchFamily="18" charset="0"/>
                </a:rPr>
                <a:t>  ATROFIA OSEA</a:t>
              </a:r>
              <a:endParaRPr lang="es-ES_tradnl" sz="1400" b="1">
                <a:solidFill>
                  <a:schemeClr val="tx1"/>
                </a:solidFill>
                <a:latin typeface="Bookman Old Style" pitchFamily="18" charset="0"/>
              </a:endParaRPr>
            </a:p>
          </p:txBody>
        </p:sp>
        <p:grpSp>
          <p:nvGrpSpPr>
            <p:cNvPr id="32795" name="Group 12"/>
            <p:cNvGrpSpPr>
              <a:grpSpLocks/>
            </p:cNvGrpSpPr>
            <p:nvPr/>
          </p:nvGrpSpPr>
          <p:grpSpPr bwMode="auto">
            <a:xfrm>
              <a:off x="2003" y="2812"/>
              <a:ext cx="352" cy="250"/>
              <a:chOff x="1779" y="3027"/>
              <a:chExt cx="352" cy="250"/>
            </a:xfrm>
          </p:grpSpPr>
          <p:sp>
            <p:nvSpPr>
              <p:cNvPr id="32796" name="Text Box 13"/>
              <p:cNvSpPr txBox="1">
                <a:spLocks noChangeArrowheads="1"/>
              </p:cNvSpPr>
              <p:nvPr/>
            </p:nvSpPr>
            <p:spPr bwMode="auto">
              <a:xfrm>
                <a:off x="1857" y="3027"/>
                <a:ext cx="274" cy="250"/>
              </a:xfrm>
              <a:prstGeom prst="rect">
                <a:avLst/>
              </a:prstGeom>
              <a:noFill/>
              <a:ln w="9525">
                <a:noFill/>
                <a:miter lim="800000"/>
                <a:headEnd/>
                <a:tailEnd/>
              </a:ln>
            </p:spPr>
            <p:txBody>
              <a:bodyPr wrap="none">
                <a:spAutoFit/>
              </a:bodyPr>
              <a:lstStyle/>
              <a:p>
                <a:pPr eaLnBrk="1" hangingPunct="1"/>
                <a:r>
                  <a:rPr lang="es-ES" sz="2000" b="1">
                    <a:solidFill>
                      <a:schemeClr val="tx1"/>
                    </a:solidFill>
                    <a:latin typeface="Arial" charset="0"/>
                    <a:sym typeface="Symbol" pitchFamily="18" charset="2"/>
                  </a:rPr>
                  <a:t></a:t>
                </a:r>
                <a:endParaRPr lang="es-ES" sz="2000" b="1">
                  <a:solidFill>
                    <a:schemeClr val="tx1"/>
                  </a:solidFill>
                  <a:latin typeface="Arial" charset="0"/>
                </a:endParaRPr>
              </a:p>
            </p:txBody>
          </p:sp>
          <p:grpSp>
            <p:nvGrpSpPr>
              <p:cNvPr id="32797" name="Group 14"/>
              <p:cNvGrpSpPr>
                <a:grpSpLocks/>
              </p:cNvGrpSpPr>
              <p:nvPr/>
            </p:nvGrpSpPr>
            <p:grpSpPr bwMode="auto">
              <a:xfrm>
                <a:off x="1779" y="3127"/>
                <a:ext cx="136" cy="33"/>
                <a:chOff x="1338" y="3113"/>
                <a:chExt cx="136" cy="33"/>
              </a:xfrm>
            </p:grpSpPr>
            <p:sp>
              <p:nvSpPr>
                <p:cNvPr id="32798" name="Line 15"/>
                <p:cNvSpPr>
                  <a:spLocks noChangeShapeType="1"/>
                </p:cNvSpPr>
                <p:nvPr/>
              </p:nvSpPr>
              <p:spPr bwMode="auto">
                <a:xfrm>
                  <a:off x="1338" y="3113"/>
                  <a:ext cx="136" cy="0"/>
                </a:xfrm>
                <a:prstGeom prst="line">
                  <a:avLst/>
                </a:prstGeom>
                <a:noFill/>
                <a:ln w="25400">
                  <a:noFill/>
                  <a:round/>
                  <a:headEnd/>
                  <a:tailEnd/>
                </a:ln>
              </p:spPr>
              <p:txBody>
                <a:bodyPr/>
                <a:lstStyle/>
                <a:p>
                  <a:endParaRPr lang="es-ES"/>
                </a:p>
              </p:txBody>
            </p:sp>
            <p:sp>
              <p:nvSpPr>
                <p:cNvPr id="32799" name="Line 16"/>
                <p:cNvSpPr>
                  <a:spLocks noChangeShapeType="1"/>
                </p:cNvSpPr>
                <p:nvPr/>
              </p:nvSpPr>
              <p:spPr bwMode="auto">
                <a:xfrm>
                  <a:off x="1338" y="3146"/>
                  <a:ext cx="136" cy="0"/>
                </a:xfrm>
                <a:prstGeom prst="line">
                  <a:avLst/>
                </a:prstGeom>
                <a:noFill/>
                <a:ln w="25400">
                  <a:noFill/>
                  <a:round/>
                  <a:headEnd/>
                  <a:tailEnd/>
                </a:ln>
              </p:spPr>
              <p:txBody>
                <a:bodyPr/>
                <a:lstStyle/>
                <a:p>
                  <a:endParaRPr lang="es-ES"/>
                </a:p>
              </p:txBody>
            </p:sp>
          </p:grpSp>
        </p:grpSp>
      </p:grpSp>
      <p:sp>
        <p:nvSpPr>
          <p:cNvPr id="32777" name="Line 17"/>
          <p:cNvSpPr>
            <a:spLocks noChangeShapeType="1"/>
          </p:cNvSpPr>
          <p:nvPr/>
        </p:nvSpPr>
        <p:spPr bwMode="auto">
          <a:xfrm flipV="1">
            <a:off x="1317625" y="3089275"/>
            <a:ext cx="0" cy="287338"/>
          </a:xfrm>
          <a:prstGeom prst="line">
            <a:avLst/>
          </a:prstGeom>
          <a:noFill/>
          <a:ln w="28575">
            <a:solidFill>
              <a:schemeClr val="tx1"/>
            </a:solidFill>
            <a:round/>
            <a:headEnd/>
            <a:tailEnd type="triangle" w="lg" len="med"/>
          </a:ln>
        </p:spPr>
        <p:txBody>
          <a:bodyPr/>
          <a:lstStyle/>
          <a:p>
            <a:endParaRPr lang="es-ES"/>
          </a:p>
        </p:txBody>
      </p:sp>
      <p:sp>
        <p:nvSpPr>
          <p:cNvPr id="32778" name="Line 18"/>
          <p:cNvSpPr>
            <a:spLocks noChangeShapeType="1"/>
          </p:cNvSpPr>
          <p:nvPr/>
        </p:nvSpPr>
        <p:spPr bwMode="auto">
          <a:xfrm>
            <a:off x="1316038" y="2309813"/>
            <a:ext cx="0" cy="287337"/>
          </a:xfrm>
          <a:prstGeom prst="line">
            <a:avLst/>
          </a:prstGeom>
          <a:noFill/>
          <a:ln w="28575">
            <a:solidFill>
              <a:schemeClr val="tx1"/>
            </a:solidFill>
            <a:round/>
            <a:headEnd/>
            <a:tailEnd type="triangle" w="lg" len="med"/>
          </a:ln>
        </p:spPr>
        <p:txBody>
          <a:bodyPr/>
          <a:lstStyle/>
          <a:p>
            <a:endParaRPr lang="es-ES"/>
          </a:p>
        </p:txBody>
      </p:sp>
      <p:sp>
        <p:nvSpPr>
          <p:cNvPr id="32779" name="Line 19"/>
          <p:cNvSpPr>
            <a:spLocks noChangeShapeType="1"/>
          </p:cNvSpPr>
          <p:nvPr/>
        </p:nvSpPr>
        <p:spPr bwMode="auto">
          <a:xfrm>
            <a:off x="1316038" y="2717800"/>
            <a:ext cx="0" cy="287338"/>
          </a:xfrm>
          <a:prstGeom prst="line">
            <a:avLst/>
          </a:prstGeom>
          <a:noFill/>
          <a:ln w="28575">
            <a:solidFill>
              <a:schemeClr val="tx1"/>
            </a:solidFill>
            <a:round/>
            <a:headEnd/>
            <a:tailEnd type="triangle" w="lg" len="med"/>
          </a:ln>
        </p:spPr>
        <p:txBody>
          <a:bodyPr/>
          <a:lstStyle/>
          <a:p>
            <a:endParaRPr lang="es-ES"/>
          </a:p>
        </p:txBody>
      </p:sp>
      <p:sp>
        <p:nvSpPr>
          <p:cNvPr id="32780" name="AutoShape 20"/>
          <p:cNvSpPr>
            <a:spLocks noChangeArrowheads="1"/>
          </p:cNvSpPr>
          <p:nvPr/>
        </p:nvSpPr>
        <p:spPr bwMode="auto">
          <a:xfrm>
            <a:off x="839788" y="4110038"/>
            <a:ext cx="3794125" cy="414337"/>
          </a:xfrm>
          <a:prstGeom prst="roundRect">
            <a:avLst>
              <a:gd name="adj" fmla="val 16667"/>
            </a:avLst>
          </a:prstGeom>
          <a:solidFill>
            <a:srgbClr val="FFFF66"/>
          </a:solidFill>
          <a:ln w="12700">
            <a:solidFill>
              <a:schemeClr val="tx1"/>
            </a:solidFill>
            <a:round/>
            <a:headEnd/>
            <a:tailEnd/>
          </a:ln>
        </p:spPr>
        <p:txBody>
          <a:bodyPr wrap="none" anchor="ctr"/>
          <a:lstStyle/>
          <a:p>
            <a:endParaRPr lang="es-ES"/>
          </a:p>
        </p:txBody>
      </p:sp>
      <p:sp>
        <p:nvSpPr>
          <p:cNvPr id="32781" name="Text Box 21"/>
          <p:cNvSpPr txBox="1">
            <a:spLocks noChangeArrowheads="1"/>
          </p:cNvSpPr>
          <p:nvPr/>
        </p:nvSpPr>
        <p:spPr bwMode="auto">
          <a:xfrm>
            <a:off x="827088" y="4143375"/>
            <a:ext cx="3816350" cy="365125"/>
          </a:xfrm>
          <a:prstGeom prst="rect">
            <a:avLst/>
          </a:prstGeom>
          <a:noFill/>
          <a:ln w="9525">
            <a:noFill/>
            <a:miter lim="800000"/>
            <a:headEnd/>
            <a:tailEnd/>
          </a:ln>
        </p:spPr>
        <p:txBody>
          <a:bodyPr>
            <a:spAutoFit/>
          </a:bodyPr>
          <a:lstStyle/>
          <a:p>
            <a:pPr eaLnBrk="1" hangingPunct="1"/>
            <a:r>
              <a:rPr lang="es-ES" b="1">
                <a:solidFill>
                  <a:srgbClr val="800040"/>
                </a:solidFill>
                <a:latin typeface="Arial" charset="0"/>
              </a:rPr>
              <a:t>TRACTO GASTROINTESTINAL</a:t>
            </a:r>
            <a:endParaRPr lang="es-ES_tradnl" b="1">
              <a:solidFill>
                <a:srgbClr val="0000CC"/>
              </a:solidFill>
              <a:latin typeface="Arial" charset="0"/>
            </a:endParaRPr>
          </a:p>
        </p:txBody>
      </p:sp>
      <p:grpSp>
        <p:nvGrpSpPr>
          <p:cNvPr id="32782" name="Group 22"/>
          <p:cNvGrpSpPr>
            <a:grpSpLocks/>
          </p:cNvGrpSpPr>
          <p:nvPr/>
        </p:nvGrpSpPr>
        <p:grpSpPr bwMode="auto">
          <a:xfrm>
            <a:off x="1316038" y="4700588"/>
            <a:ext cx="6681787" cy="1225550"/>
            <a:chOff x="975" y="3475"/>
            <a:chExt cx="4209" cy="772"/>
          </a:xfrm>
        </p:grpSpPr>
        <p:sp>
          <p:nvSpPr>
            <p:cNvPr id="32783" name="Text Box 23"/>
            <p:cNvSpPr txBox="1">
              <a:spLocks noChangeArrowheads="1"/>
            </p:cNvSpPr>
            <p:nvPr/>
          </p:nvSpPr>
          <p:spPr bwMode="auto">
            <a:xfrm>
              <a:off x="975" y="3765"/>
              <a:ext cx="1804"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Bookman Old Style" pitchFamily="18" charset="0"/>
                </a:rPr>
                <a:t>ACCIONES ULCEROGENICAS</a:t>
              </a:r>
              <a:endParaRPr lang="es-ES_tradnl" sz="1400" b="1">
                <a:solidFill>
                  <a:srgbClr val="0000CC"/>
                </a:solidFill>
                <a:latin typeface="Bookman Old Style" pitchFamily="18" charset="0"/>
              </a:endParaRPr>
            </a:p>
          </p:txBody>
        </p:sp>
        <p:grpSp>
          <p:nvGrpSpPr>
            <p:cNvPr id="32784" name="Group 24"/>
            <p:cNvGrpSpPr>
              <a:grpSpLocks/>
            </p:cNvGrpSpPr>
            <p:nvPr/>
          </p:nvGrpSpPr>
          <p:grpSpPr bwMode="auto">
            <a:xfrm>
              <a:off x="2877" y="3475"/>
              <a:ext cx="2307" cy="772"/>
              <a:chOff x="2877" y="3475"/>
              <a:chExt cx="2307" cy="772"/>
            </a:xfrm>
          </p:grpSpPr>
          <p:grpSp>
            <p:nvGrpSpPr>
              <p:cNvPr id="32785" name="Group 25"/>
              <p:cNvGrpSpPr>
                <a:grpSpLocks/>
              </p:cNvGrpSpPr>
              <p:nvPr/>
            </p:nvGrpSpPr>
            <p:grpSpPr bwMode="auto">
              <a:xfrm>
                <a:off x="2997" y="3548"/>
                <a:ext cx="2187" cy="625"/>
                <a:chOff x="2997" y="3545"/>
                <a:chExt cx="2187" cy="625"/>
              </a:xfrm>
            </p:grpSpPr>
            <p:sp>
              <p:nvSpPr>
                <p:cNvPr id="32787" name="Line 26"/>
                <p:cNvSpPr>
                  <a:spLocks noChangeShapeType="1"/>
                </p:cNvSpPr>
                <p:nvPr/>
              </p:nvSpPr>
              <p:spPr bwMode="auto">
                <a:xfrm flipV="1">
                  <a:off x="2998" y="3545"/>
                  <a:ext cx="0" cy="181"/>
                </a:xfrm>
                <a:prstGeom prst="line">
                  <a:avLst/>
                </a:prstGeom>
                <a:noFill/>
                <a:ln w="28575">
                  <a:solidFill>
                    <a:srgbClr val="FF3399"/>
                  </a:solidFill>
                  <a:round/>
                  <a:headEnd/>
                  <a:tailEnd type="triangle" w="lg" len="med"/>
                </a:ln>
              </p:spPr>
              <p:txBody>
                <a:bodyPr/>
                <a:lstStyle/>
                <a:p>
                  <a:endParaRPr lang="es-ES"/>
                </a:p>
              </p:txBody>
            </p:sp>
            <p:sp>
              <p:nvSpPr>
                <p:cNvPr id="32788" name="Text Box 27"/>
                <p:cNvSpPr txBox="1">
                  <a:spLocks noChangeArrowheads="1"/>
                </p:cNvSpPr>
                <p:nvPr/>
              </p:nvSpPr>
              <p:spPr bwMode="auto">
                <a:xfrm>
                  <a:off x="3017" y="3556"/>
                  <a:ext cx="1035" cy="192"/>
                </a:xfrm>
                <a:prstGeom prst="rect">
                  <a:avLst/>
                </a:prstGeom>
                <a:noFill/>
                <a:ln w="9525">
                  <a:noFill/>
                  <a:miter lim="800000"/>
                  <a:headEnd/>
                  <a:tailEnd/>
                </a:ln>
              </p:spPr>
              <p:txBody>
                <a:bodyPr wrap="none">
                  <a:spAutoFit/>
                </a:bodyPr>
                <a:lstStyle/>
                <a:p>
                  <a:pPr eaLnBrk="1" hangingPunct="1"/>
                  <a:r>
                    <a:rPr lang="es-ES" sz="1400" b="1">
                      <a:solidFill>
                        <a:srgbClr val="FF3399"/>
                      </a:solidFill>
                      <a:latin typeface="Arial" charset="0"/>
                    </a:rPr>
                    <a:t>Secreción de HCl</a:t>
                  </a:r>
                </a:p>
              </p:txBody>
            </p:sp>
            <p:sp>
              <p:nvSpPr>
                <p:cNvPr id="32789" name="Text Box 28"/>
                <p:cNvSpPr txBox="1">
                  <a:spLocks noChangeArrowheads="1"/>
                </p:cNvSpPr>
                <p:nvPr/>
              </p:nvSpPr>
              <p:spPr bwMode="auto">
                <a:xfrm>
                  <a:off x="3017" y="3767"/>
                  <a:ext cx="1877" cy="192"/>
                </a:xfrm>
                <a:prstGeom prst="rect">
                  <a:avLst/>
                </a:prstGeom>
                <a:noFill/>
                <a:ln w="9525">
                  <a:noFill/>
                  <a:miter lim="800000"/>
                  <a:headEnd/>
                  <a:tailEnd/>
                </a:ln>
              </p:spPr>
              <p:txBody>
                <a:bodyPr wrap="none">
                  <a:spAutoFit/>
                </a:bodyPr>
                <a:lstStyle/>
                <a:p>
                  <a:pPr eaLnBrk="1" hangingPunct="1"/>
                  <a:r>
                    <a:rPr lang="es-ES" sz="1400" b="1">
                      <a:solidFill>
                        <a:srgbClr val="FF3399"/>
                      </a:solidFill>
                      <a:latin typeface="Arial" charset="0"/>
                    </a:rPr>
                    <a:t>Proliferación del epitelio gástrico</a:t>
                  </a:r>
                </a:p>
              </p:txBody>
            </p:sp>
            <p:sp>
              <p:nvSpPr>
                <p:cNvPr id="32790" name="Text Box 29"/>
                <p:cNvSpPr txBox="1">
                  <a:spLocks noChangeArrowheads="1"/>
                </p:cNvSpPr>
                <p:nvPr/>
              </p:nvSpPr>
              <p:spPr bwMode="auto">
                <a:xfrm>
                  <a:off x="3017" y="3978"/>
                  <a:ext cx="2167" cy="192"/>
                </a:xfrm>
                <a:prstGeom prst="rect">
                  <a:avLst/>
                </a:prstGeom>
                <a:noFill/>
                <a:ln w="9525">
                  <a:noFill/>
                  <a:miter lim="800000"/>
                  <a:headEnd/>
                  <a:tailEnd/>
                </a:ln>
              </p:spPr>
              <p:txBody>
                <a:bodyPr wrap="none">
                  <a:spAutoFit/>
                </a:bodyPr>
                <a:lstStyle/>
                <a:p>
                  <a:pPr eaLnBrk="1" hangingPunct="1"/>
                  <a:r>
                    <a:rPr lang="es-ES" sz="1400" b="1">
                      <a:solidFill>
                        <a:srgbClr val="FF3399"/>
                      </a:solidFill>
                      <a:latin typeface="Arial" charset="0"/>
                    </a:rPr>
                    <a:t>Flujo sanguíneo en la mucosa gástrica</a:t>
                  </a:r>
                </a:p>
              </p:txBody>
            </p:sp>
            <p:sp>
              <p:nvSpPr>
                <p:cNvPr id="32791" name="Line 30"/>
                <p:cNvSpPr>
                  <a:spLocks noChangeShapeType="1"/>
                </p:cNvSpPr>
                <p:nvPr/>
              </p:nvSpPr>
              <p:spPr bwMode="auto">
                <a:xfrm flipV="1">
                  <a:off x="2998" y="3971"/>
                  <a:ext cx="0" cy="181"/>
                </a:xfrm>
                <a:prstGeom prst="line">
                  <a:avLst/>
                </a:prstGeom>
                <a:noFill/>
                <a:ln w="28575">
                  <a:solidFill>
                    <a:srgbClr val="FF3399"/>
                  </a:solidFill>
                  <a:round/>
                  <a:headEnd/>
                  <a:tailEnd type="triangle" w="lg" len="med"/>
                </a:ln>
              </p:spPr>
              <p:txBody>
                <a:bodyPr/>
                <a:lstStyle/>
                <a:p>
                  <a:endParaRPr lang="es-ES"/>
                </a:p>
              </p:txBody>
            </p:sp>
            <p:sp>
              <p:nvSpPr>
                <p:cNvPr id="32792" name="Line 31"/>
                <p:cNvSpPr>
                  <a:spLocks noChangeShapeType="1"/>
                </p:cNvSpPr>
                <p:nvPr/>
              </p:nvSpPr>
              <p:spPr bwMode="auto">
                <a:xfrm>
                  <a:off x="2997" y="3766"/>
                  <a:ext cx="0" cy="181"/>
                </a:xfrm>
                <a:prstGeom prst="line">
                  <a:avLst/>
                </a:prstGeom>
                <a:noFill/>
                <a:ln w="28575">
                  <a:solidFill>
                    <a:srgbClr val="FF3399"/>
                  </a:solidFill>
                  <a:round/>
                  <a:headEnd/>
                  <a:tailEnd type="triangle" w="lg" len="med"/>
                </a:ln>
              </p:spPr>
              <p:txBody>
                <a:bodyPr/>
                <a:lstStyle/>
                <a:p>
                  <a:endParaRPr lang="es-ES"/>
                </a:p>
              </p:txBody>
            </p:sp>
          </p:grpSp>
          <p:sp>
            <p:nvSpPr>
              <p:cNvPr id="32786" name="Line 32"/>
              <p:cNvSpPr>
                <a:spLocks noChangeShapeType="1"/>
              </p:cNvSpPr>
              <p:nvPr/>
            </p:nvSpPr>
            <p:spPr bwMode="auto">
              <a:xfrm>
                <a:off x="2877" y="3475"/>
                <a:ext cx="0" cy="772"/>
              </a:xfrm>
              <a:prstGeom prst="line">
                <a:avLst/>
              </a:prstGeom>
              <a:noFill/>
              <a:ln w="25400">
                <a:solidFill>
                  <a:schemeClr val="tx1"/>
                </a:solidFill>
                <a:round/>
                <a:headEnd/>
                <a:tailEnd/>
              </a:ln>
            </p:spPr>
            <p:txBody>
              <a:bodyPr/>
              <a:lstStyle/>
              <a:p>
                <a:endParaRPr lang="es-ES"/>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Marcador de número de diapositiva"/>
          <p:cNvSpPr>
            <a:spLocks noGrp="1"/>
          </p:cNvSpPr>
          <p:nvPr>
            <p:ph type="sldNum" sz="quarter" idx="12"/>
          </p:nvPr>
        </p:nvSpPr>
        <p:spPr>
          <a:noFill/>
        </p:spPr>
        <p:txBody>
          <a:bodyPr/>
          <a:lstStyle/>
          <a:p>
            <a:fld id="{75C834E3-5203-40CD-8214-711300327A78}" type="slidenum">
              <a:rPr lang="es-ES_tradnl" smtClean="0"/>
              <a:pPr/>
              <a:t>27</a:t>
            </a:fld>
            <a:endParaRPr lang="es-ES_tradnl" smtClean="0"/>
          </a:p>
        </p:txBody>
      </p:sp>
      <p:sp>
        <p:nvSpPr>
          <p:cNvPr id="35843" name="Text Box 2"/>
          <p:cNvSpPr txBox="1">
            <a:spLocks noChangeArrowheads="1"/>
          </p:cNvSpPr>
          <p:nvPr/>
        </p:nvSpPr>
        <p:spPr bwMode="auto">
          <a:xfrm>
            <a:off x="755650" y="549275"/>
            <a:ext cx="6952544" cy="461665"/>
          </a:xfrm>
          <a:prstGeom prst="rect">
            <a:avLst/>
          </a:prstGeom>
          <a:noFill/>
          <a:ln w="9525">
            <a:noFill/>
            <a:miter lim="800000"/>
            <a:headEnd/>
            <a:tailEnd/>
          </a:ln>
        </p:spPr>
        <p:txBody>
          <a:bodyPr wrap="none">
            <a:spAutoFit/>
          </a:bodyPr>
          <a:lstStyle/>
          <a:p>
            <a:pPr eaLnBrk="1" hangingPunct="1"/>
            <a:r>
              <a:rPr lang="es-ES" sz="2400" b="1" u="sng" dirty="0">
                <a:solidFill>
                  <a:schemeClr val="tx1"/>
                </a:solidFill>
                <a:latin typeface="Arial" charset="0"/>
              </a:rPr>
              <a:t>ACCIONES DE LOS GLUCOCORTICOIDES </a:t>
            </a:r>
            <a:r>
              <a:rPr lang="es-ES" sz="2400" b="1" u="sng" dirty="0" smtClean="0">
                <a:solidFill>
                  <a:schemeClr val="tx1"/>
                </a:solidFill>
                <a:latin typeface="Arial" charset="0"/>
              </a:rPr>
              <a:t>(IV)</a:t>
            </a:r>
            <a:endParaRPr lang="es-ES_tradnl" sz="2400" b="1" u="sng" dirty="0">
              <a:solidFill>
                <a:schemeClr val="tx1"/>
              </a:solidFill>
              <a:latin typeface="Arial" charset="0"/>
            </a:endParaRPr>
          </a:p>
        </p:txBody>
      </p:sp>
      <p:sp>
        <p:nvSpPr>
          <p:cNvPr id="35844" name="AutoShape 3"/>
          <p:cNvSpPr>
            <a:spLocks noChangeArrowheads="1"/>
          </p:cNvSpPr>
          <p:nvPr/>
        </p:nvSpPr>
        <p:spPr bwMode="auto">
          <a:xfrm>
            <a:off x="760413" y="1963738"/>
            <a:ext cx="3595687" cy="601662"/>
          </a:xfrm>
          <a:prstGeom prst="roundRect">
            <a:avLst>
              <a:gd name="adj" fmla="val 16667"/>
            </a:avLst>
          </a:prstGeom>
          <a:solidFill>
            <a:srgbClr val="FFFF66"/>
          </a:solidFill>
          <a:ln w="12700">
            <a:solidFill>
              <a:schemeClr val="tx1"/>
            </a:solidFill>
            <a:round/>
            <a:headEnd/>
            <a:tailEnd/>
          </a:ln>
        </p:spPr>
        <p:txBody>
          <a:bodyPr wrap="none" anchor="ctr"/>
          <a:lstStyle/>
          <a:p>
            <a:endParaRPr lang="es-ES"/>
          </a:p>
        </p:txBody>
      </p:sp>
      <p:sp>
        <p:nvSpPr>
          <p:cNvPr id="35845" name="Text Box 4"/>
          <p:cNvSpPr txBox="1">
            <a:spLocks noChangeArrowheads="1"/>
          </p:cNvSpPr>
          <p:nvPr/>
        </p:nvSpPr>
        <p:spPr bwMode="auto">
          <a:xfrm>
            <a:off x="1187450" y="2060575"/>
            <a:ext cx="2879725" cy="396875"/>
          </a:xfrm>
          <a:prstGeom prst="rect">
            <a:avLst/>
          </a:prstGeom>
          <a:noFill/>
          <a:ln w="9525">
            <a:noFill/>
            <a:miter lim="800000"/>
            <a:headEnd/>
            <a:tailEnd/>
          </a:ln>
        </p:spPr>
        <p:txBody>
          <a:bodyPr wrap="none">
            <a:spAutoFit/>
          </a:bodyPr>
          <a:lstStyle/>
          <a:p>
            <a:pPr eaLnBrk="1" hangingPunct="1"/>
            <a:r>
              <a:rPr lang="es-ES" sz="2000" b="1">
                <a:solidFill>
                  <a:srgbClr val="800040"/>
                </a:solidFill>
                <a:latin typeface="Arial" charset="0"/>
              </a:rPr>
              <a:t>ANTIINFLAMATORIAS</a:t>
            </a:r>
            <a:endParaRPr lang="es-ES_tradnl" sz="2000" b="1">
              <a:solidFill>
                <a:srgbClr val="0000CC"/>
              </a:solidFill>
              <a:latin typeface="Arial" charset="0"/>
            </a:endParaRPr>
          </a:p>
        </p:txBody>
      </p:sp>
      <p:sp>
        <p:nvSpPr>
          <p:cNvPr id="35846" name="Text Box 5"/>
          <p:cNvSpPr txBox="1">
            <a:spLocks noChangeArrowheads="1"/>
          </p:cNvSpPr>
          <p:nvPr/>
        </p:nvSpPr>
        <p:spPr bwMode="auto">
          <a:xfrm>
            <a:off x="1258888" y="2801938"/>
            <a:ext cx="6872287" cy="366712"/>
          </a:xfrm>
          <a:prstGeom prst="rect">
            <a:avLst/>
          </a:prstGeom>
          <a:noFill/>
          <a:ln w="9525">
            <a:noFill/>
            <a:miter lim="800000"/>
            <a:headEnd/>
            <a:tailEnd/>
          </a:ln>
        </p:spPr>
        <p:txBody>
          <a:bodyPr wrap="none">
            <a:spAutoFit/>
          </a:bodyPr>
          <a:lstStyle/>
          <a:p>
            <a:pPr eaLnBrk="1" hangingPunct="1"/>
            <a:r>
              <a:rPr lang="es-ES" b="1">
                <a:solidFill>
                  <a:schemeClr val="tx1"/>
                </a:solidFill>
                <a:latin typeface="Bookman Old Style" pitchFamily="18" charset="0"/>
              </a:rPr>
              <a:t>IMPIDEN EL AUMENTO DE PERMEABILIDAD VASCULAR</a:t>
            </a:r>
            <a:endParaRPr lang="es-ES_tradnl" b="1">
              <a:solidFill>
                <a:srgbClr val="0000CC"/>
              </a:solidFill>
              <a:latin typeface="Bookman Old Style" pitchFamily="18" charset="0"/>
            </a:endParaRPr>
          </a:p>
        </p:txBody>
      </p:sp>
      <p:sp>
        <p:nvSpPr>
          <p:cNvPr id="23" name="22 Rectángulo"/>
          <p:cNvSpPr/>
          <p:nvPr/>
        </p:nvSpPr>
        <p:spPr>
          <a:xfrm>
            <a:off x="1214414" y="3244334"/>
            <a:ext cx="3869970" cy="369332"/>
          </a:xfrm>
          <a:prstGeom prst="rect">
            <a:avLst/>
          </a:prstGeom>
        </p:spPr>
        <p:txBody>
          <a:bodyPr wrap="none">
            <a:spAutoFit/>
          </a:bodyPr>
          <a:lstStyle/>
          <a:p>
            <a:pPr eaLnBrk="1" hangingPunct="1"/>
            <a:r>
              <a:rPr lang="es-ES" b="1" dirty="0" smtClean="0">
                <a:solidFill>
                  <a:schemeClr val="tx1"/>
                </a:solidFill>
                <a:latin typeface="Bookman Old Style" pitchFamily="18" charset="0"/>
              </a:rPr>
              <a:t>ACCIÓN VASOCONSTRICTORA</a:t>
            </a:r>
            <a:endParaRPr lang="es-ES_tradnl" b="1" dirty="0">
              <a:solidFill>
                <a:srgbClr val="0000CC"/>
              </a:solidFill>
              <a:latin typeface="Bookman Old Style" pitchFamily="18" charset="0"/>
            </a:endParaRPr>
          </a:p>
        </p:txBody>
      </p:sp>
      <p:sp>
        <p:nvSpPr>
          <p:cNvPr id="24" name="AutoShape 3"/>
          <p:cNvSpPr>
            <a:spLocks noChangeArrowheads="1"/>
          </p:cNvSpPr>
          <p:nvPr/>
        </p:nvSpPr>
        <p:spPr bwMode="auto">
          <a:xfrm>
            <a:off x="866772" y="3900495"/>
            <a:ext cx="3276600" cy="600075"/>
          </a:xfrm>
          <a:prstGeom prst="roundRect">
            <a:avLst>
              <a:gd name="adj" fmla="val 16667"/>
            </a:avLst>
          </a:prstGeom>
          <a:solidFill>
            <a:srgbClr val="FFFF66"/>
          </a:solidFill>
          <a:ln w="12700">
            <a:solidFill>
              <a:schemeClr val="tx1"/>
            </a:solidFill>
            <a:round/>
            <a:headEnd/>
            <a:tailEnd/>
          </a:ln>
        </p:spPr>
        <p:txBody>
          <a:bodyPr wrap="none" anchor="ctr"/>
          <a:lstStyle/>
          <a:p>
            <a:endParaRPr lang="es-ES"/>
          </a:p>
        </p:txBody>
      </p:sp>
      <p:sp>
        <p:nvSpPr>
          <p:cNvPr id="25" name="Text Box 4"/>
          <p:cNvSpPr txBox="1">
            <a:spLocks noChangeArrowheads="1"/>
          </p:cNvSpPr>
          <p:nvPr/>
        </p:nvSpPr>
        <p:spPr bwMode="auto">
          <a:xfrm>
            <a:off x="985834" y="4037020"/>
            <a:ext cx="2992438" cy="396875"/>
          </a:xfrm>
          <a:prstGeom prst="rect">
            <a:avLst/>
          </a:prstGeom>
          <a:noFill/>
          <a:ln w="9525">
            <a:noFill/>
            <a:miter lim="800000"/>
            <a:headEnd/>
            <a:tailEnd/>
          </a:ln>
        </p:spPr>
        <p:txBody>
          <a:bodyPr wrap="none">
            <a:spAutoFit/>
          </a:bodyPr>
          <a:lstStyle/>
          <a:p>
            <a:pPr eaLnBrk="1" hangingPunct="1"/>
            <a:r>
              <a:rPr lang="es-ES" sz="2000" b="1" dirty="0">
                <a:solidFill>
                  <a:srgbClr val="800040"/>
                </a:solidFill>
                <a:latin typeface="Arial" charset="0"/>
              </a:rPr>
              <a:t>INMUNOSUPRESORAS</a:t>
            </a:r>
            <a:endParaRPr lang="es-ES_tradnl" sz="2000" b="1" dirty="0">
              <a:solidFill>
                <a:srgbClr val="0000CC"/>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Marcador de número de diapositiva"/>
          <p:cNvSpPr>
            <a:spLocks noGrp="1"/>
          </p:cNvSpPr>
          <p:nvPr>
            <p:ph type="sldNum" sz="quarter" idx="12"/>
          </p:nvPr>
        </p:nvSpPr>
        <p:spPr>
          <a:noFill/>
        </p:spPr>
        <p:txBody>
          <a:bodyPr/>
          <a:lstStyle/>
          <a:p>
            <a:fld id="{2ED0FA93-1D74-43C4-B9F3-5F15F6BC8E6C}" type="slidenum">
              <a:rPr lang="es-ES_tradnl" smtClean="0"/>
              <a:pPr/>
              <a:t>28</a:t>
            </a:fld>
            <a:endParaRPr lang="es-ES_tradnl" smtClean="0"/>
          </a:p>
        </p:txBody>
      </p:sp>
      <p:sp>
        <p:nvSpPr>
          <p:cNvPr id="39939" name="Rectangle 2"/>
          <p:cNvSpPr>
            <a:spLocks noGrp="1" noChangeArrowheads="1"/>
          </p:cNvSpPr>
          <p:nvPr>
            <p:ph type="title"/>
          </p:nvPr>
        </p:nvSpPr>
        <p:spPr>
          <a:xfrm>
            <a:off x="304800" y="533400"/>
            <a:ext cx="7772400" cy="487363"/>
          </a:xfrm>
        </p:spPr>
        <p:txBody>
          <a:bodyPr/>
          <a:lstStyle/>
          <a:p>
            <a:r>
              <a:rPr lang="es-ES" sz="3200" smtClean="0"/>
              <a:t>CARENCIA DE GLUCOCORTICOIDES</a:t>
            </a:r>
          </a:p>
        </p:txBody>
      </p:sp>
      <p:sp>
        <p:nvSpPr>
          <p:cNvPr id="39940" name="Rectangle 3"/>
          <p:cNvSpPr>
            <a:spLocks noGrp="1" noChangeArrowheads="1"/>
          </p:cNvSpPr>
          <p:nvPr>
            <p:ph type="body" idx="1"/>
          </p:nvPr>
        </p:nvSpPr>
        <p:spPr>
          <a:xfrm>
            <a:off x="857224" y="2338390"/>
            <a:ext cx="7772400" cy="3448064"/>
          </a:xfrm>
        </p:spPr>
        <p:txBody>
          <a:bodyPr/>
          <a:lstStyle/>
          <a:p>
            <a:pPr>
              <a:lnSpc>
                <a:spcPct val="130000"/>
              </a:lnSpc>
              <a:buFont typeface="Wingdings" pitchFamily="2" charset="2"/>
              <a:buChar char="ü"/>
            </a:pPr>
            <a:r>
              <a:rPr lang="es-ES" sz="2000" dirty="0" smtClean="0"/>
              <a:t>Incapacidad para soportar estrés</a:t>
            </a:r>
          </a:p>
          <a:p>
            <a:pPr>
              <a:lnSpc>
                <a:spcPct val="130000"/>
              </a:lnSpc>
              <a:buFont typeface="Wingdings" pitchFamily="2" charset="2"/>
              <a:buChar char="ü"/>
            </a:pPr>
            <a:r>
              <a:rPr lang="es-ES" sz="2000" dirty="0" smtClean="0"/>
              <a:t>Hipoglucemia</a:t>
            </a:r>
          </a:p>
          <a:p>
            <a:pPr>
              <a:lnSpc>
                <a:spcPct val="130000"/>
              </a:lnSpc>
              <a:buFont typeface="Wingdings" pitchFamily="2" charset="2"/>
              <a:buChar char="ü"/>
            </a:pPr>
            <a:r>
              <a:rPr lang="es-ES" sz="2000" dirty="0" smtClean="0"/>
              <a:t>Hipotensión (</a:t>
            </a:r>
            <a:r>
              <a:rPr lang="es-ES" sz="2000" dirty="0" smtClean="0">
                <a:sym typeface="Symbol" pitchFamily="18" charset="2"/>
              </a:rPr>
              <a:t>tono vascular y gasto cardiaco)</a:t>
            </a:r>
          </a:p>
          <a:p>
            <a:pPr>
              <a:lnSpc>
                <a:spcPct val="130000"/>
              </a:lnSpc>
              <a:buFont typeface="Wingdings" pitchFamily="2" charset="2"/>
              <a:buChar char="ü"/>
            </a:pPr>
            <a:r>
              <a:rPr lang="es-ES" sz="2000" dirty="0" smtClean="0">
                <a:sym typeface="Symbol" pitchFamily="18" charset="2"/>
              </a:rPr>
              <a:t>Retención de agua</a:t>
            </a:r>
          </a:p>
          <a:p>
            <a:pPr>
              <a:lnSpc>
                <a:spcPct val="130000"/>
              </a:lnSpc>
              <a:buFont typeface="Wingdings" pitchFamily="2" charset="2"/>
              <a:buChar char="ü"/>
            </a:pPr>
            <a:r>
              <a:rPr lang="es-ES" sz="2000" dirty="0" smtClean="0">
                <a:sym typeface="Symbol" pitchFamily="18" charset="2"/>
              </a:rPr>
              <a:t>Pérdida de peso</a:t>
            </a:r>
          </a:p>
          <a:p>
            <a:pPr>
              <a:lnSpc>
                <a:spcPct val="130000"/>
              </a:lnSpc>
              <a:buFont typeface="Wingdings" pitchFamily="2" charset="2"/>
              <a:buChar char="ü"/>
            </a:pPr>
            <a:r>
              <a:rPr lang="es-ES" sz="2000" dirty="0" smtClean="0">
                <a:sym typeface="Symbol" pitchFamily="18" charset="2"/>
              </a:rPr>
              <a:t>Incidencia de enfermedades autoinmunes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034AA449-50F5-4D1F-A47A-5E2D8ADFABDA}" type="slidenum">
              <a:rPr lang="es-ES_tradnl" smtClean="0"/>
              <a:pPr>
                <a:defRPr/>
              </a:pPr>
              <a:t>29</a:t>
            </a:fld>
            <a:endParaRPr lang="es-ES_tradnl"/>
          </a:p>
        </p:txBody>
      </p:sp>
      <p:pic>
        <p:nvPicPr>
          <p:cNvPr id="3074" name="Picture 2" descr="C:\Documents and Settings\Carmen\Escritorio\BERNE LEVI 4E\M31951-047-f008.jpg"/>
          <p:cNvPicPr>
            <a:picLocks noChangeAspect="1" noChangeArrowheads="1"/>
          </p:cNvPicPr>
          <p:nvPr/>
        </p:nvPicPr>
        <p:blipFill>
          <a:blip r:embed="rId3"/>
          <a:srcRect/>
          <a:stretch>
            <a:fillRect/>
          </a:stretch>
        </p:blipFill>
        <p:spPr bwMode="auto">
          <a:xfrm>
            <a:off x="241300" y="787400"/>
            <a:ext cx="8661400" cy="5283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Marcador de número de diapositiva"/>
          <p:cNvSpPr>
            <a:spLocks noGrp="1"/>
          </p:cNvSpPr>
          <p:nvPr>
            <p:ph type="sldNum" sz="quarter" idx="12"/>
          </p:nvPr>
        </p:nvSpPr>
        <p:spPr>
          <a:noFill/>
        </p:spPr>
        <p:txBody>
          <a:bodyPr/>
          <a:lstStyle/>
          <a:p>
            <a:fld id="{0DBB7FD8-ADE9-44B4-A75C-617DEBA7F441}" type="slidenum">
              <a:rPr lang="es-ES_tradnl" smtClean="0"/>
              <a:pPr/>
              <a:t>3</a:t>
            </a:fld>
            <a:endParaRPr lang="es-ES_tradnl" smtClean="0"/>
          </a:p>
        </p:txBody>
      </p:sp>
      <p:sp>
        <p:nvSpPr>
          <p:cNvPr id="7171" name="Rectangle 2"/>
          <p:cNvSpPr>
            <a:spLocks noGrp="1" noChangeArrowheads="1"/>
          </p:cNvSpPr>
          <p:nvPr>
            <p:ph type="title"/>
          </p:nvPr>
        </p:nvSpPr>
        <p:spPr/>
        <p:txBody>
          <a:bodyPr/>
          <a:lstStyle/>
          <a:p>
            <a:r>
              <a:rPr lang="es-ES" smtClean="0"/>
              <a:t>Hormonas Corticosuprarrenales</a:t>
            </a:r>
          </a:p>
        </p:txBody>
      </p:sp>
      <p:sp>
        <p:nvSpPr>
          <p:cNvPr id="7172" name="Rectangle 3"/>
          <p:cNvSpPr>
            <a:spLocks noGrp="1" noChangeArrowheads="1"/>
          </p:cNvSpPr>
          <p:nvPr>
            <p:ph type="body" idx="1"/>
          </p:nvPr>
        </p:nvSpPr>
        <p:spPr>
          <a:xfrm>
            <a:off x="214282" y="2428868"/>
            <a:ext cx="3857652" cy="4071966"/>
          </a:xfrm>
        </p:spPr>
        <p:txBody>
          <a:bodyPr/>
          <a:lstStyle/>
          <a:p>
            <a:pPr>
              <a:lnSpc>
                <a:spcPct val="100000"/>
              </a:lnSpc>
            </a:pPr>
            <a:r>
              <a:rPr lang="es-ES" sz="2000" b="1" dirty="0" smtClean="0">
                <a:solidFill>
                  <a:srgbClr val="800040"/>
                </a:solidFill>
              </a:rPr>
              <a:t>Zona reticular</a:t>
            </a:r>
            <a:r>
              <a:rPr lang="es-ES" sz="2000" dirty="0" smtClean="0"/>
              <a:t>: andrógenos suprarrenales</a:t>
            </a:r>
          </a:p>
          <a:p>
            <a:pPr>
              <a:lnSpc>
                <a:spcPct val="100000"/>
              </a:lnSpc>
            </a:pPr>
            <a:r>
              <a:rPr lang="es-ES" sz="2000" b="1" dirty="0" smtClean="0">
                <a:solidFill>
                  <a:srgbClr val="800040"/>
                </a:solidFill>
              </a:rPr>
              <a:t>Zona </a:t>
            </a:r>
            <a:r>
              <a:rPr lang="es-ES" sz="2000" b="1" dirty="0" err="1" smtClean="0">
                <a:solidFill>
                  <a:srgbClr val="800040"/>
                </a:solidFill>
              </a:rPr>
              <a:t>fascicular</a:t>
            </a:r>
            <a:r>
              <a:rPr lang="es-ES" sz="2000" b="1" dirty="0" smtClean="0"/>
              <a:t>: Glucocorticoides</a:t>
            </a:r>
            <a:r>
              <a:rPr lang="es-ES" sz="2000" dirty="0" smtClean="0"/>
              <a:t>: </a:t>
            </a:r>
            <a:r>
              <a:rPr lang="es-ES" sz="2000" dirty="0" err="1" smtClean="0"/>
              <a:t>Cortisol</a:t>
            </a:r>
            <a:r>
              <a:rPr lang="es-ES" sz="2000" dirty="0" smtClean="0"/>
              <a:t> (ACTH)</a:t>
            </a:r>
          </a:p>
          <a:p>
            <a:pPr>
              <a:lnSpc>
                <a:spcPct val="100000"/>
              </a:lnSpc>
            </a:pPr>
            <a:r>
              <a:rPr lang="es-ES" sz="2000" b="1" dirty="0" smtClean="0">
                <a:solidFill>
                  <a:srgbClr val="800040"/>
                </a:solidFill>
              </a:rPr>
              <a:t>Zona glomerula</a:t>
            </a:r>
            <a:r>
              <a:rPr lang="es-ES" sz="2000" b="1" dirty="0" smtClean="0"/>
              <a:t>r</a:t>
            </a:r>
            <a:r>
              <a:rPr lang="es-ES" sz="2000" dirty="0" smtClean="0"/>
              <a:t>: </a:t>
            </a:r>
            <a:r>
              <a:rPr lang="es-ES" sz="2000" b="1" dirty="0" err="1" smtClean="0"/>
              <a:t>Mineralocorticoides</a:t>
            </a:r>
            <a:r>
              <a:rPr lang="es-ES" sz="2000" dirty="0" smtClean="0"/>
              <a:t>: Aldosterona</a:t>
            </a:r>
          </a:p>
          <a:p>
            <a:pPr>
              <a:lnSpc>
                <a:spcPct val="100000"/>
              </a:lnSpc>
            </a:pPr>
            <a:r>
              <a:rPr lang="es-ES" sz="2000" dirty="0" smtClean="0"/>
              <a:t>(Secreción controlada por </a:t>
            </a:r>
            <a:r>
              <a:rPr lang="es-ES" sz="2000" dirty="0" err="1" smtClean="0"/>
              <a:t>Ang</a:t>
            </a:r>
            <a:r>
              <a:rPr lang="es-ES" sz="2000" dirty="0" smtClean="0"/>
              <a:t> II y K+ de LEC)</a:t>
            </a:r>
          </a:p>
          <a:p>
            <a:pPr>
              <a:lnSpc>
                <a:spcPct val="100000"/>
              </a:lnSpc>
            </a:pPr>
            <a:endParaRPr lang="es-ES" sz="2000" dirty="0" smtClean="0"/>
          </a:p>
        </p:txBody>
      </p:sp>
      <p:pic>
        <p:nvPicPr>
          <p:cNvPr id="5" name="Picture 4" descr="23-01_AdrenalGland_U"/>
          <p:cNvPicPr>
            <a:picLocks noChangeAspect="1" noChangeArrowheads="1"/>
          </p:cNvPicPr>
          <p:nvPr/>
        </p:nvPicPr>
        <p:blipFill>
          <a:blip r:embed="rId3"/>
          <a:srcRect l="44978" b="38473"/>
          <a:stretch>
            <a:fillRect/>
          </a:stretch>
        </p:blipFill>
        <p:spPr bwMode="auto">
          <a:xfrm>
            <a:off x="4357686" y="2044712"/>
            <a:ext cx="4695828" cy="3813180"/>
          </a:xfrm>
          <a:prstGeom prst="rect">
            <a:avLst/>
          </a:prstGeom>
          <a:noFill/>
          <a:ln w="9525">
            <a:noFill/>
            <a:miter lim="800000"/>
            <a:headEnd/>
            <a:tailEnd/>
          </a:ln>
        </p:spPr>
      </p:pic>
      <p:sp>
        <p:nvSpPr>
          <p:cNvPr id="6" name="Text Box 11"/>
          <p:cNvSpPr txBox="1">
            <a:spLocks noChangeArrowheads="1"/>
          </p:cNvSpPr>
          <p:nvPr/>
        </p:nvSpPr>
        <p:spPr bwMode="auto">
          <a:xfrm>
            <a:off x="6327777" y="5226062"/>
            <a:ext cx="1338262" cy="304800"/>
          </a:xfrm>
          <a:prstGeom prst="rect">
            <a:avLst/>
          </a:prstGeom>
          <a:noFill/>
          <a:ln w="9525">
            <a:noFill/>
            <a:miter lim="800000"/>
            <a:headEnd/>
            <a:tailEnd/>
          </a:ln>
        </p:spPr>
        <p:txBody>
          <a:bodyPr wrap="none">
            <a:spAutoFit/>
          </a:bodyPr>
          <a:lstStyle/>
          <a:p>
            <a:r>
              <a:rPr lang="es-ES" sz="1400" b="1"/>
              <a:t>Z. Glomerular</a:t>
            </a:r>
          </a:p>
        </p:txBody>
      </p:sp>
      <p:sp>
        <p:nvSpPr>
          <p:cNvPr id="7" name="Text Box 12"/>
          <p:cNvSpPr txBox="1">
            <a:spLocks noChangeArrowheads="1"/>
          </p:cNvSpPr>
          <p:nvPr/>
        </p:nvSpPr>
        <p:spPr bwMode="auto">
          <a:xfrm>
            <a:off x="6515102" y="3775087"/>
            <a:ext cx="1133475" cy="581025"/>
          </a:xfrm>
          <a:prstGeom prst="rect">
            <a:avLst/>
          </a:prstGeom>
          <a:noFill/>
          <a:ln w="9525">
            <a:noFill/>
            <a:miter lim="800000"/>
            <a:headEnd/>
            <a:tailEnd/>
          </a:ln>
        </p:spPr>
        <p:txBody>
          <a:bodyPr wrap="none">
            <a:spAutoFit/>
          </a:bodyPr>
          <a:lstStyle/>
          <a:p>
            <a:r>
              <a:rPr lang="es-ES" sz="1600" b="1" dirty="0"/>
              <a:t>Zona </a:t>
            </a:r>
          </a:p>
          <a:p>
            <a:r>
              <a:rPr lang="es-ES" sz="1600" b="1" dirty="0" err="1"/>
              <a:t>fascicular</a:t>
            </a:r>
            <a:endParaRPr lang="es-ES" sz="1600" b="1" dirty="0"/>
          </a:p>
        </p:txBody>
      </p:sp>
      <p:sp>
        <p:nvSpPr>
          <p:cNvPr id="8" name="Text Box 14"/>
          <p:cNvSpPr txBox="1">
            <a:spLocks noChangeArrowheads="1"/>
          </p:cNvSpPr>
          <p:nvPr/>
        </p:nvSpPr>
        <p:spPr bwMode="auto">
          <a:xfrm>
            <a:off x="6370639" y="3127387"/>
            <a:ext cx="1225550" cy="336550"/>
          </a:xfrm>
          <a:prstGeom prst="rect">
            <a:avLst/>
          </a:prstGeom>
          <a:noFill/>
          <a:ln w="9525">
            <a:noFill/>
            <a:miter lim="800000"/>
            <a:headEnd/>
            <a:tailEnd/>
          </a:ln>
        </p:spPr>
        <p:txBody>
          <a:bodyPr wrap="none">
            <a:spAutoFit/>
          </a:bodyPr>
          <a:lstStyle/>
          <a:p>
            <a:r>
              <a:rPr lang="es-ES" sz="1600" b="1"/>
              <a:t>Z. reticular</a:t>
            </a:r>
          </a:p>
        </p:txBody>
      </p:sp>
      <p:sp>
        <p:nvSpPr>
          <p:cNvPr id="9" name="Text Box 15"/>
          <p:cNvSpPr txBox="1">
            <a:spLocks noChangeArrowheads="1"/>
          </p:cNvSpPr>
          <p:nvPr/>
        </p:nvSpPr>
        <p:spPr bwMode="auto">
          <a:xfrm>
            <a:off x="6515102" y="2695587"/>
            <a:ext cx="971550" cy="366713"/>
          </a:xfrm>
          <a:prstGeom prst="rect">
            <a:avLst/>
          </a:prstGeom>
          <a:noFill/>
          <a:ln w="9525">
            <a:noFill/>
            <a:miter lim="800000"/>
            <a:headEnd/>
            <a:tailEnd/>
          </a:ln>
        </p:spPr>
        <p:txBody>
          <a:bodyPr wrap="none">
            <a:spAutoFit/>
          </a:bodyPr>
          <a:lstStyle/>
          <a:p>
            <a:r>
              <a:rPr lang="es-ES" b="1" dirty="0"/>
              <a:t>Médula</a:t>
            </a:r>
          </a:p>
        </p:txBody>
      </p:sp>
      <p:sp>
        <p:nvSpPr>
          <p:cNvPr id="10" name="Text Box 16"/>
          <p:cNvSpPr txBox="1">
            <a:spLocks noChangeArrowheads="1"/>
          </p:cNvSpPr>
          <p:nvPr/>
        </p:nvSpPr>
        <p:spPr bwMode="auto">
          <a:xfrm>
            <a:off x="7523164" y="2694000"/>
            <a:ext cx="1435100" cy="304800"/>
          </a:xfrm>
          <a:prstGeom prst="rect">
            <a:avLst/>
          </a:prstGeom>
          <a:noFill/>
          <a:ln w="9525">
            <a:noFill/>
            <a:miter lim="800000"/>
            <a:headEnd/>
            <a:tailEnd/>
          </a:ln>
        </p:spPr>
        <p:txBody>
          <a:bodyPr wrap="none">
            <a:spAutoFit/>
          </a:bodyPr>
          <a:lstStyle/>
          <a:p>
            <a:r>
              <a:rPr lang="es-ES" sz="1400" b="1" dirty="0" err="1"/>
              <a:t>Catecolaminas</a:t>
            </a:r>
            <a:endParaRPr lang="es-ES" sz="1400" b="1" dirty="0"/>
          </a:p>
        </p:txBody>
      </p:sp>
      <p:sp>
        <p:nvSpPr>
          <p:cNvPr id="11" name="Text Box 17"/>
          <p:cNvSpPr txBox="1">
            <a:spLocks noChangeArrowheads="1"/>
          </p:cNvSpPr>
          <p:nvPr/>
        </p:nvSpPr>
        <p:spPr bwMode="auto">
          <a:xfrm>
            <a:off x="7646989" y="3125800"/>
            <a:ext cx="1158875" cy="304800"/>
          </a:xfrm>
          <a:prstGeom prst="rect">
            <a:avLst/>
          </a:prstGeom>
          <a:noFill/>
          <a:ln w="9525">
            <a:noFill/>
            <a:miter lim="800000"/>
            <a:headEnd/>
            <a:tailEnd/>
          </a:ln>
        </p:spPr>
        <p:txBody>
          <a:bodyPr wrap="none">
            <a:spAutoFit/>
          </a:bodyPr>
          <a:lstStyle/>
          <a:p>
            <a:r>
              <a:rPr lang="es-ES" sz="1400" b="1"/>
              <a:t>H. sexuales</a:t>
            </a:r>
          </a:p>
        </p:txBody>
      </p:sp>
      <p:sp>
        <p:nvSpPr>
          <p:cNvPr id="12" name="Text Box 18"/>
          <p:cNvSpPr txBox="1">
            <a:spLocks noChangeArrowheads="1"/>
          </p:cNvSpPr>
          <p:nvPr/>
        </p:nvSpPr>
        <p:spPr bwMode="auto">
          <a:xfrm>
            <a:off x="7739064" y="3775087"/>
            <a:ext cx="1128713" cy="517525"/>
          </a:xfrm>
          <a:prstGeom prst="rect">
            <a:avLst/>
          </a:prstGeom>
          <a:noFill/>
          <a:ln w="9525">
            <a:noFill/>
            <a:miter lim="800000"/>
            <a:headEnd/>
            <a:tailEnd/>
          </a:ln>
        </p:spPr>
        <p:txBody>
          <a:bodyPr wrap="none">
            <a:spAutoFit/>
          </a:bodyPr>
          <a:lstStyle/>
          <a:p>
            <a:r>
              <a:rPr lang="es-ES" sz="1400" b="1"/>
              <a:t>Gluco</a:t>
            </a:r>
          </a:p>
          <a:p>
            <a:r>
              <a:rPr lang="es-ES" sz="1400" b="1"/>
              <a:t>corticoides</a:t>
            </a:r>
          </a:p>
        </p:txBody>
      </p:sp>
      <p:sp>
        <p:nvSpPr>
          <p:cNvPr id="13" name="Text Box 19"/>
          <p:cNvSpPr txBox="1">
            <a:spLocks noChangeArrowheads="1"/>
          </p:cNvSpPr>
          <p:nvPr/>
        </p:nvSpPr>
        <p:spPr bwMode="auto">
          <a:xfrm>
            <a:off x="7594602" y="5199075"/>
            <a:ext cx="1368425" cy="336550"/>
          </a:xfrm>
          <a:prstGeom prst="rect">
            <a:avLst/>
          </a:prstGeom>
          <a:noFill/>
          <a:ln w="9525">
            <a:noFill/>
            <a:miter lim="800000"/>
            <a:headEnd/>
            <a:tailEnd/>
          </a:ln>
        </p:spPr>
        <p:txBody>
          <a:bodyPr wrap="none">
            <a:spAutoFit/>
          </a:bodyPr>
          <a:lstStyle/>
          <a:p>
            <a:r>
              <a:rPr lang="es-ES" sz="1600" b="1"/>
              <a:t>Aldosterona</a:t>
            </a:r>
          </a:p>
        </p:txBody>
      </p:sp>
      <p:sp>
        <p:nvSpPr>
          <p:cNvPr id="14" name="13 CuadroTexto"/>
          <p:cNvSpPr txBox="1"/>
          <p:nvPr/>
        </p:nvSpPr>
        <p:spPr>
          <a:xfrm>
            <a:off x="3428992" y="1428736"/>
            <a:ext cx="1726755" cy="461665"/>
          </a:xfrm>
          <a:prstGeom prst="rect">
            <a:avLst/>
          </a:prstGeom>
          <a:noFill/>
        </p:spPr>
        <p:txBody>
          <a:bodyPr wrap="none" rtlCol="0">
            <a:spAutoFit/>
          </a:bodyPr>
          <a:lstStyle/>
          <a:p>
            <a:r>
              <a:rPr lang="es-ES" sz="2400" dirty="0" smtClean="0"/>
              <a:t>Corticoides</a:t>
            </a:r>
            <a:endParaRPr lang="es-E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Marcador de número de diapositiva"/>
          <p:cNvSpPr>
            <a:spLocks noGrp="1"/>
          </p:cNvSpPr>
          <p:nvPr>
            <p:ph type="sldNum" sz="quarter" idx="12"/>
          </p:nvPr>
        </p:nvSpPr>
        <p:spPr>
          <a:noFill/>
        </p:spPr>
        <p:txBody>
          <a:bodyPr/>
          <a:lstStyle/>
          <a:p>
            <a:fld id="{F0CA7AE4-0934-48B1-BD9B-D3F7114B6555}" type="slidenum">
              <a:rPr lang="es-ES_tradnl" smtClean="0"/>
              <a:pPr/>
              <a:t>30</a:t>
            </a:fld>
            <a:endParaRPr lang="es-ES_tradnl" smtClean="0"/>
          </a:p>
        </p:txBody>
      </p:sp>
      <p:sp>
        <p:nvSpPr>
          <p:cNvPr id="3075" name="Rectangle 3"/>
          <p:cNvSpPr>
            <a:spLocks noGrp="1" noChangeArrowheads="1"/>
          </p:cNvSpPr>
          <p:nvPr>
            <p:ph type="title"/>
          </p:nvPr>
        </p:nvSpPr>
        <p:spPr>
          <a:xfrm>
            <a:off x="1114427" y="404813"/>
            <a:ext cx="5172085" cy="553998"/>
          </a:xfrm>
        </p:spPr>
        <p:txBody>
          <a:bodyPr/>
          <a:lstStyle/>
          <a:p>
            <a:r>
              <a:rPr lang="es-ES" b="0" dirty="0" smtClean="0"/>
              <a:t>Las glándulas adrenales</a:t>
            </a:r>
          </a:p>
        </p:txBody>
      </p:sp>
      <p:sp>
        <p:nvSpPr>
          <p:cNvPr id="3076" name="Text Box 4"/>
          <p:cNvSpPr txBox="1">
            <a:spLocks noChangeArrowheads="1"/>
          </p:cNvSpPr>
          <p:nvPr/>
        </p:nvSpPr>
        <p:spPr bwMode="auto">
          <a:xfrm>
            <a:off x="2571736" y="2428868"/>
            <a:ext cx="3563796" cy="2308324"/>
          </a:xfrm>
          <a:prstGeom prst="rect">
            <a:avLst/>
          </a:prstGeom>
          <a:noFill/>
          <a:ln w="9525">
            <a:noFill/>
            <a:miter lim="800000"/>
            <a:headEnd/>
            <a:tailEnd/>
          </a:ln>
        </p:spPr>
        <p:txBody>
          <a:bodyPr wrap="none">
            <a:spAutoFit/>
          </a:bodyPr>
          <a:lstStyle/>
          <a:p>
            <a:pPr marL="457200" indent="-457200">
              <a:lnSpc>
                <a:spcPct val="120000"/>
              </a:lnSpc>
            </a:pPr>
            <a:r>
              <a:rPr lang="es-ES" sz="2000" b="1" dirty="0"/>
              <a:t>1. Introducción</a:t>
            </a:r>
          </a:p>
          <a:p>
            <a:pPr marL="457200" indent="-457200">
              <a:lnSpc>
                <a:spcPct val="120000"/>
              </a:lnSpc>
            </a:pPr>
            <a:r>
              <a:rPr lang="es-ES" sz="2000" b="1" dirty="0"/>
              <a:t>2</a:t>
            </a:r>
            <a:r>
              <a:rPr lang="es-ES" sz="2000" b="1" dirty="0" smtClean="0"/>
              <a:t>. </a:t>
            </a:r>
            <a:r>
              <a:rPr lang="es-ES" sz="2000" b="1" dirty="0"/>
              <a:t>Corteza adrenal</a:t>
            </a:r>
          </a:p>
          <a:p>
            <a:pPr marL="457200" indent="-457200">
              <a:lnSpc>
                <a:spcPct val="120000"/>
              </a:lnSpc>
            </a:pPr>
            <a:r>
              <a:rPr lang="es-ES" sz="2000" b="1" dirty="0"/>
              <a:t>	</a:t>
            </a:r>
            <a:r>
              <a:rPr lang="es-ES" sz="2000" b="1" dirty="0" smtClean="0"/>
              <a:t>2.1. </a:t>
            </a:r>
            <a:r>
              <a:rPr lang="es-ES" sz="2000" b="1" dirty="0" err="1" smtClean="0"/>
              <a:t>Mineralocorticoides</a:t>
            </a:r>
            <a:endParaRPr lang="es-ES" sz="2000" b="1" dirty="0"/>
          </a:p>
          <a:p>
            <a:pPr marL="457200" indent="-457200">
              <a:lnSpc>
                <a:spcPct val="120000"/>
              </a:lnSpc>
            </a:pPr>
            <a:r>
              <a:rPr lang="es-ES" sz="2000" b="1" dirty="0"/>
              <a:t>	</a:t>
            </a:r>
            <a:r>
              <a:rPr lang="es-ES" sz="2000" b="1" dirty="0" smtClean="0"/>
              <a:t>2.2. Glucocorticoides</a:t>
            </a:r>
            <a:endParaRPr lang="es-ES" sz="2000" b="1" dirty="0"/>
          </a:p>
          <a:p>
            <a:pPr marL="457200" indent="-457200">
              <a:lnSpc>
                <a:spcPct val="120000"/>
              </a:lnSpc>
            </a:pPr>
            <a:r>
              <a:rPr lang="es-ES" sz="2000" b="1" dirty="0"/>
              <a:t>	</a:t>
            </a:r>
            <a:r>
              <a:rPr lang="es-ES" sz="2000" b="1" dirty="0" smtClean="0"/>
              <a:t>2.3 </a:t>
            </a:r>
            <a:r>
              <a:rPr lang="es-ES" sz="2000" b="1" dirty="0"/>
              <a:t>Hormonas </a:t>
            </a:r>
            <a:r>
              <a:rPr lang="es-ES" sz="2000" b="1" dirty="0" smtClean="0"/>
              <a:t>sexuales</a:t>
            </a:r>
          </a:p>
          <a:p>
            <a:pPr marL="457200" indent="-457200">
              <a:lnSpc>
                <a:spcPct val="120000"/>
              </a:lnSpc>
            </a:pPr>
            <a:r>
              <a:rPr lang="es-ES" sz="2000" b="1" dirty="0" smtClean="0"/>
              <a:t>3. Médula adrenal</a:t>
            </a:r>
            <a:endParaRPr lang="es-ES"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Marcador de número de diapositiva"/>
          <p:cNvSpPr>
            <a:spLocks noGrp="1"/>
          </p:cNvSpPr>
          <p:nvPr>
            <p:ph type="sldNum" sz="quarter" idx="12"/>
          </p:nvPr>
        </p:nvSpPr>
        <p:spPr>
          <a:noFill/>
        </p:spPr>
        <p:txBody>
          <a:bodyPr/>
          <a:lstStyle/>
          <a:p>
            <a:fld id="{55AF5310-EBF8-4C94-9602-6AFD04FD4D36}" type="slidenum">
              <a:rPr lang="es-ES_tradnl" smtClean="0"/>
              <a:pPr/>
              <a:t>31</a:t>
            </a:fld>
            <a:endParaRPr lang="es-ES_tradnl" smtClean="0"/>
          </a:p>
        </p:txBody>
      </p:sp>
      <p:sp>
        <p:nvSpPr>
          <p:cNvPr id="41987"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grpSp>
        <p:nvGrpSpPr>
          <p:cNvPr id="41988" name="Group 3"/>
          <p:cNvGrpSpPr>
            <a:grpSpLocks/>
          </p:cNvGrpSpPr>
          <p:nvPr/>
        </p:nvGrpSpPr>
        <p:grpSpPr bwMode="auto">
          <a:xfrm>
            <a:off x="887413" y="444500"/>
            <a:ext cx="7416800" cy="5988050"/>
            <a:chOff x="559" y="280"/>
            <a:chExt cx="4672" cy="3772"/>
          </a:xfrm>
        </p:grpSpPr>
        <p:grpSp>
          <p:nvGrpSpPr>
            <p:cNvPr id="41989" name="Group 4"/>
            <p:cNvGrpSpPr>
              <a:grpSpLocks/>
            </p:cNvGrpSpPr>
            <p:nvPr/>
          </p:nvGrpSpPr>
          <p:grpSpPr bwMode="auto">
            <a:xfrm>
              <a:off x="559" y="905"/>
              <a:ext cx="4672" cy="3147"/>
              <a:chOff x="748" y="572"/>
              <a:chExt cx="4672" cy="3147"/>
            </a:xfrm>
          </p:grpSpPr>
          <p:sp>
            <p:nvSpPr>
              <p:cNvPr id="41993" name="Line 5"/>
              <p:cNvSpPr>
                <a:spLocks noChangeShapeType="1"/>
              </p:cNvSpPr>
              <p:nvPr/>
            </p:nvSpPr>
            <p:spPr bwMode="auto">
              <a:xfrm rot="16200000" flipH="1">
                <a:off x="3914" y="2864"/>
                <a:ext cx="0" cy="382"/>
              </a:xfrm>
              <a:prstGeom prst="line">
                <a:avLst/>
              </a:prstGeom>
              <a:noFill/>
              <a:ln w="38100">
                <a:solidFill>
                  <a:schemeClr val="tx1"/>
                </a:solidFill>
                <a:round/>
                <a:headEnd/>
                <a:tailEnd type="triangle" w="lg" len="sm"/>
              </a:ln>
            </p:spPr>
            <p:txBody>
              <a:bodyPr/>
              <a:lstStyle/>
              <a:p>
                <a:endParaRPr lang="es-ES"/>
              </a:p>
            </p:txBody>
          </p:sp>
          <p:sp>
            <p:nvSpPr>
              <p:cNvPr id="41994" name="Line 6"/>
              <p:cNvSpPr>
                <a:spLocks noChangeShapeType="1"/>
              </p:cNvSpPr>
              <p:nvPr/>
            </p:nvSpPr>
            <p:spPr bwMode="auto">
              <a:xfrm>
                <a:off x="4747" y="2586"/>
                <a:ext cx="0" cy="278"/>
              </a:xfrm>
              <a:prstGeom prst="line">
                <a:avLst/>
              </a:prstGeom>
              <a:noFill/>
              <a:ln w="38100">
                <a:solidFill>
                  <a:schemeClr val="tx1"/>
                </a:solidFill>
                <a:round/>
                <a:headEnd/>
                <a:tailEnd type="triangle" w="lg" len="sm"/>
              </a:ln>
            </p:spPr>
            <p:txBody>
              <a:bodyPr/>
              <a:lstStyle/>
              <a:p>
                <a:endParaRPr lang="es-ES"/>
              </a:p>
            </p:txBody>
          </p:sp>
          <p:sp>
            <p:nvSpPr>
              <p:cNvPr id="41995" name="Line 7"/>
              <p:cNvSpPr>
                <a:spLocks noChangeShapeType="1"/>
              </p:cNvSpPr>
              <p:nvPr/>
            </p:nvSpPr>
            <p:spPr bwMode="auto">
              <a:xfrm>
                <a:off x="4746" y="3142"/>
                <a:ext cx="0" cy="278"/>
              </a:xfrm>
              <a:prstGeom prst="line">
                <a:avLst/>
              </a:prstGeom>
              <a:noFill/>
              <a:ln w="38100">
                <a:solidFill>
                  <a:schemeClr val="tx1"/>
                </a:solidFill>
                <a:round/>
                <a:headEnd/>
                <a:tailEnd type="triangle" w="lg" len="sm"/>
              </a:ln>
            </p:spPr>
            <p:txBody>
              <a:bodyPr/>
              <a:lstStyle/>
              <a:p>
                <a:endParaRPr lang="es-ES"/>
              </a:p>
            </p:txBody>
          </p:sp>
          <p:sp>
            <p:nvSpPr>
              <p:cNvPr id="41996" name="Line 8"/>
              <p:cNvSpPr>
                <a:spLocks noChangeShapeType="1"/>
              </p:cNvSpPr>
              <p:nvPr/>
            </p:nvSpPr>
            <p:spPr bwMode="auto">
              <a:xfrm>
                <a:off x="3052" y="3142"/>
                <a:ext cx="0" cy="278"/>
              </a:xfrm>
              <a:prstGeom prst="line">
                <a:avLst/>
              </a:prstGeom>
              <a:noFill/>
              <a:ln w="38100">
                <a:solidFill>
                  <a:schemeClr val="tx1"/>
                </a:solidFill>
                <a:round/>
                <a:headEnd/>
                <a:tailEnd type="triangle" w="lg" len="sm"/>
              </a:ln>
            </p:spPr>
            <p:txBody>
              <a:bodyPr/>
              <a:lstStyle/>
              <a:p>
                <a:endParaRPr lang="es-ES"/>
              </a:p>
            </p:txBody>
          </p:sp>
          <p:sp>
            <p:nvSpPr>
              <p:cNvPr id="41997" name="Line 9"/>
              <p:cNvSpPr>
                <a:spLocks noChangeShapeType="1"/>
              </p:cNvSpPr>
              <p:nvPr/>
            </p:nvSpPr>
            <p:spPr bwMode="auto">
              <a:xfrm>
                <a:off x="1395" y="3148"/>
                <a:ext cx="0" cy="278"/>
              </a:xfrm>
              <a:prstGeom prst="line">
                <a:avLst/>
              </a:prstGeom>
              <a:noFill/>
              <a:ln w="38100">
                <a:solidFill>
                  <a:schemeClr val="tx1"/>
                </a:solidFill>
                <a:round/>
                <a:headEnd/>
                <a:tailEnd type="triangle" w="lg" len="sm"/>
              </a:ln>
            </p:spPr>
            <p:txBody>
              <a:bodyPr/>
              <a:lstStyle/>
              <a:p>
                <a:endParaRPr lang="es-ES"/>
              </a:p>
            </p:txBody>
          </p:sp>
          <p:sp>
            <p:nvSpPr>
              <p:cNvPr id="41998" name="Line 10"/>
              <p:cNvSpPr>
                <a:spLocks noChangeShapeType="1"/>
              </p:cNvSpPr>
              <p:nvPr/>
            </p:nvSpPr>
            <p:spPr bwMode="auto">
              <a:xfrm rot="20488161" flipH="1">
                <a:off x="1296" y="2179"/>
                <a:ext cx="1079" cy="517"/>
              </a:xfrm>
              <a:prstGeom prst="line">
                <a:avLst/>
              </a:prstGeom>
              <a:noFill/>
              <a:ln w="38100">
                <a:solidFill>
                  <a:schemeClr val="tx1"/>
                </a:solidFill>
                <a:round/>
                <a:headEnd/>
                <a:tailEnd type="triangle" w="lg" len="sm"/>
              </a:ln>
            </p:spPr>
            <p:txBody>
              <a:bodyPr/>
              <a:lstStyle/>
              <a:p>
                <a:endParaRPr lang="es-ES"/>
              </a:p>
            </p:txBody>
          </p:sp>
          <p:sp>
            <p:nvSpPr>
              <p:cNvPr id="41999" name="Line 11"/>
              <p:cNvSpPr>
                <a:spLocks noChangeShapeType="1"/>
              </p:cNvSpPr>
              <p:nvPr/>
            </p:nvSpPr>
            <p:spPr bwMode="auto">
              <a:xfrm rot="20341678" flipH="1">
                <a:off x="2958" y="2182"/>
                <a:ext cx="1043" cy="499"/>
              </a:xfrm>
              <a:prstGeom prst="line">
                <a:avLst/>
              </a:prstGeom>
              <a:noFill/>
              <a:ln w="38100">
                <a:solidFill>
                  <a:schemeClr val="tx1"/>
                </a:solidFill>
                <a:round/>
                <a:headEnd/>
                <a:tailEnd type="triangle" w="lg" len="sm"/>
              </a:ln>
            </p:spPr>
            <p:txBody>
              <a:bodyPr/>
              <a:lstStyle/>
              <a:p>
                <a:endParaRPr lang="es-ES"/>
              </a:p>
            </p:txBody>
          </p:sp>
          <p:sp>
            <p:nvSpPr>
              <p:cNvPr id="42000" name="Line 12"/>
              <p:cNvSpPr>
                <a:spLocks noChangeShapeType="1"/>
              </p:cNvSpPr>
              <p:nvPr/>
            </p:nvSpPr>
            <p:spPr bwMode="auto">
              <a:xfrm rot="1168174">
                <a:off x="2121" y="2190"/>
                <a:ext cx="1004" cy="510"/>
              </a:xfrm>
              <a:prstGeom prst="line">
                <a:avLst/>
              </a:prstGeom>
              <a:noFill/>
              <a:ln w="38100">
                <a:solidFill>
                  <a:schemeClr val="tx1"/>
                </a:solidFill>
                <a:round/>
                <a:headEnd/>
                <a:tailEnd type="triangle" w="lg" len="sm"/>
              </a:ln>
            </p:spPr>
            <p:txBody>
              <a:bodyPr/>
              <a:lstStyle/>
              <a:p>
                <a:endParaRPr lang="es-ES"/>
              </a:p>
            </p:txBody>
          </p:sp>
          <p:sp>
            <p:nvSpPr>
              <p:cNvPr id="42001" name="Line 13"/>
              <p:cNvSpPr>
                <a:spLocks noChangeShapeType="1"/>
              </p:cNvSpPr>
              <p:nvPr/>
            </p:nvSpPr>
            <p:spPr bwMode="auto">
              <a:xfrm rot="-283172">
                <a:off x="3782" y="1913"/>
                <a:ext cx="908" cy="444"/>
              </a:xfrm>
              <a:prstGeom prst="line">
                <a:avLst/>
              </a:prstGeom>
              <a:noFill/>
              <a:ln w="38100">
                <a:solidFill>
                  <a:schemeClr val="tx1"/>
                </a:solidFill>
                <a:round/>
                <a:headEnd/>
                <a:tailEnd type="triangle" w="lg" len="sm"/>
              </a:ln>
            </p:spPr>
            <p:txBody>
              <a:bodyPr/>
              <a:lstStyle/>
              <a:p>
                <a:endParaRPr lang="es-ES"/>
              </a:p>
            </p:txBody>
          </p:sp>
          <p:grpSp>
            <p:nvGrpSpPr>
              <p:cNvPr id="42002" name="Group 14"/>
              <p:cNvGrpSpPr>
                <a:grpSpLocks/>
              </p:cNvGrpSpPr>
              <p:nvPr/>
            </p:nvGrpSpPr>
            <p:grpSpPr bwMode="auto">
              <a:xfrm>
                <a:off x="4150" y="2341"/>
                <a:ext cx="1270" cy="326"/>
                <a:chOff x="4150" y="2341"/>
                <a:chExt cx="1270" cy="326"/>
              </a:xfrm>
            </p:grpSpPr>
            <p:sp>
              <p:nvSpPr>
                <p:cNvPr id="42042" name="Rectangle 15"/>
                <p:cNvSpPr>
                  <a:spLocks noChangeArrowheads="1"/>
                </p:cNvSpPr>
                <p:nvPr/>
              </p:nvSpPr>
              <p:spPr bwMode="auto">
                <a:xfrm>
                  <a:off x="4150" y="2368"/>
                  <a:ext cx="1270" cy="272"/>
                </a:xfrm>
                <a:prstGeom prst="rect">
                  <a:avLst/>
                </a:prstGeom>
                <a:solidFill>
                  <a:srgbClr val="6699FF"/>
                </a:solidFill>
                <a:ln w="15875">
                  <a:solidFill>
                    <a:schemeClr val="tx1"/>
                  </a:solidFill>
                  <a:miter lim="800000"/>
                  <a:headEnd/>
                  <a:tailEnd/>
                </a:ln>
              </p:spPr>
              <p:txBody>
                <a:bodyPr wrap="none" anchor="ctr"/>
                <a:lstStyle/>
                <a:p>
                  <a:endParaRPr lang="es-ES"/>
                </a:p>
              </p:txBody>
            </p:sp>
            <p:sp>
              <p:nvSpPr>
                <p:cNvPr id="42043" name="Text Box 16"/>
                <p:cNvSpPr txBox="1">
                  <a:spLocks noChangeArrowheads="1"/>
                </p:cNvSpPr>
                <p:nvPr/>
              </p:nvSpPr>
              <p:spPr bwMode="auto">
                <a:xfrm>
                  <a:off x="4249" y="2341"/>
                  <a:ext cx="1074" cy="326"/>
                </a:xfrm>
                <a:prstGeom prst="rect">
                  <a:avLst/>
                </a:prstGeom>
                <a:noFill/>
                <a:ln w="9525">
                  <a:noFill/>
                  <a:miter lim="800000"/>
                  <a:headEnd/>
                  <a:tailEnd/>
                </a:ln>
              </p:spPr>
              <p:txBody>
                <a:bodyPr wrap="none">
                  <a:spAutoFit/>
                </a:bodyPr>
                <a:lstStyle/>
                <a:p>
                  <a:pPr algn="ctr"/>
                  <a:r>
                    <a:rPr lang="es-ES" sz="1400" b="1">
                      <a:solidFill>
                        <a:schemeClr val="tx1"/>
                      </a:solidFill>
                      <a:latin typeface="Bodoni MT Black" pitchFamily="18" charset="0"/>
                    </a:rPr>
                    <a:t>DEHIDROEPI-</a:t>
                  </a:r>
                </a:p>
                <a:p>
                  <a:pPr algn="ctr"/>
                  <a:r>
                    <a:rPr lang="es-ES" sz="1400" b="1">
                      <a:solidFill>
                        <a:schemeClr val="tx1"/>
                      </a:solidFill>
                      <a:latin typeface="Bodoni MT Black" pitchFamily="18" charset="0"/>
                    </a:rPr>
                    <a:t>ANDROSTERONA</a:t>
                  </a:r>
                  <a:endParaRPr lang="es-ES"/>
                </a:p>
              </p:txBody>
            </p:sp>
          </p:grpSp>
          <p:grpSp>
            <p:nvGrpSpPr>
              <p:cNvPr id="42003" name="Group 17"/>
              <p:cNvGrpSpPr>
                <a:grpSpLocks/>
              </p:cNvGrpSpPr>
              <p:nvPr/>
            </p:nvGrpSpPr>
            <p:grpSpPr bwMode="auto">
              <a:xfrm>
                <a:off x="748" y="2868"/>
                <a:ext cx="4672" cy="326"/>
                <a:chOff x="748" y="2886"/>
                <a:chExt cx="4672" cy="326"/>
              </a:xfrm>
            </p:grpSpPr>
            <p:grpSp>
              <p:nvGrpSpPr>
                <p:cNvPr id="42033" name="Group 18"/>
                <p:cNvGrpSpPr>
                  <a:grpSpLocks/>
                </p:cNvGrpSpPr>
                <p:nvPr/>
              </p:nvGrpSpPr>
              <p:grpSpPr bwMode="auto">
                <a:xfrm>
                  <a:off x="748" y="2913"/>
                  <a:ext cx="1270" cy="272"/>
                  <a:chOff x="117" y="4059"/>
                  <a:chExt cx="1270" cy="272"/>
                </a:xfrm>
              </p:grpSpPr>
              <p:sp>
                <p:nvSpPr>
                  <p:cNvPr id="42040" name="Rectangle 19"/>
                  <p:cNvSpPr>
                    <a:spLocks noChangeArrowheads="1"/>
                  </p:cNvSpPr>
                  <p:nvPr/>
                </p:nvSpPr>
                <p:spPr bwMode="auto">
                  <a:xfrm>
                    <a:off x="117" y="4059"/>
                    <a:ext cx="1270" cy="272"/>
                  </a:xfrm>
                  <a:prstGeom prst="rect">
                    <a:avLst/>
                  </a:prstGeom>
                  <a:solidFill>
                    <a:srgbClr val="FFFF00"/>
                  </a:solidFill>
                  <a:ln w="15875">
                    <a:solidFill>
                      <a:schemeClr val="tx1"/>
                    </a:solidFill>
                    <a:miter lim="800000"/>
                    <a:headEnd/>
                    <a:tailEnd/>
                  </a:ln>
                </p:spPr>
                <p:txBody>
                  <a:bodyPr wrap="none" anchor="ctr"/>
                  <a:lstStyle/>
                  <a:p>
                    <a:endParaRPr lang="es-ES"/>
                  </a:p>
                </p:txBody>
              </p:sp>
              <p:sp>
                <p:nvSpPr>
                  <p:cNvPr id="42041" name="Text Box 20"/>
                  <p:cNvSpPr txBox="1">
                    <a:spLocks noChangeArrowheads="1"/>
                  </p:cNvSpPr>
                  <p:nvPr/>
                </p:nvSpPr>
                <p:spPr bwMode="auto">
                  <a:xfrm>
                    <a:off x="154" y="4099"/>
                    <a:ext cx="1180"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CORTICOSTERONA</a:t>
                    </a:r>
                    <a:endParaRPr lang="es-ES"/>
                  </a:p>
                </p:txBody>
              </p:sp>
            </p:grpSp>
            <p:grpSp>
              <p:nvGrpSpPr>
                <p:cNvPr id="42034" name="Group 21"/>
                <p:cNvGrpSpPr>
                  <a:grpSpLocks/>
                </p:cNvGrpSpPr>
                <p:nvPr/>
              </p:nvGrpSpPr>
              <p:grpSpPr bwMode="auto">
                <a:xfrm>
                  <a:off x="2449" y="2886"/>
                  <a:ext cx="1270" cy="326"/>
                  <a:chOff x="1543" y="4029"/>
                  <a:chExt cx="1270" cy="326"/>
                </a:xfrm>
              </p:grpSpPr>
              <p:sp>
                <p:nvSpPr>
                  <p:cNvPr id="42038" name="Rectangle 22"/>
                  <p:cNvSpPr>
                    <a:spLocks noChangeArrowheads="1"/>
                  </p:cNvSpPr>
                  <p:nvPr/>
                </p:nvSpPr>
                <p:spPr bwMode="auto">
                  <a:xfrm>
                    <a:off x="1543" y="4056"/>
                    <a:ext cx="1270" cy="272"/>
                  </a:xfrm>
                  <a:prstGeom prst="rect">
                    <a:avLst/>
                  </a:prstGeom>
                  <a:solidFill>
                    <a:srgbClr val="FFFF00"/>
                  </a:solidFill>
                  <a:ln w="15875">
                    <a:solidFill>
                      <a:schemeClr val="tx1"/>
                    </a:solidFill>
                    <a:miter lim="800000"/>
                    <a:headEnd/>
                    <a:tailEnd/>
                  </a:ln>
                </p:spPr>
                <p:txBody>
                  <a:bodyPr wrap="none" anchor="ctr"/>
                  <a:lstStyle/>
                  <a:p>
                    <a:endParaRPr lang="es-ES"/>
                  </a:p>
                </p:txBody>
              </p:sp>
              <p:sp>
                <p:nvSpPr>
                  <p:cNvPr id="42039" name="Text Box 23"/>
                  <p:cNvSpPr txBox="1">
                    <a:spLocks noChangeArrowheads="1"/>
                  </p:cNvSpPr>
                  <p:nvPr/>
                </p:nvSpPr>
                <p:spPr bwMode="auto">
                  <a:xfrm>
                    <a:off x="1644" y="4029"/>
                    <a:ext cx="1068" cy="326"/>
                  </a:xfrm>
                  <a:prstGeom prst="rect">
                    <a:avLst/>
                  </a:prstGeom>
                  <a:noFill/>
                  <a:ln w="9525">
                    <a:noFill/>
                    <a:miter lim="800000"/>
                    <a:headEnd/>
                    <a:tailEnd/>
                  </a:ln>
                </p:spPr>
                <p:txBody>
                  <a:bodyPr wrap="none">
                    <a:spAutoFit/>
                  </a:bodyPr>
                  <a:lstStyle/>
                  <a:p>
                    <a:pPr algn="ctr"/>
                    <a:r>
                      <a:rPr lang="es-ES" sz="1400" b="1">
                        <a:solidFill>
                          <a:schemeClr val="tx1"/>
                        </a:solidFill>
                        <a:latin typeface="Bodoni MT Black" pitchFamily="18" charset="0"/>
                      </a:rPr>
                      <a:t>17-OH-</a:t>
                    </a:r>
                  </a:p>
                  <a:p>
                    <a:pPr algn="ctr"/>
                    <a:r>
                      <a:rPr lang="es-ES" sz="1400" b="1">
                        <a:solidFill>
                          <a:schemeClr val="tx1"/>
                        </a:solidFill>
                        <a:latin typeface="Bodoni MT Black" pitchFamily="18" charset="0"/>
                      </a:rPr>
                      <a:t>PROGESTERONA</a:t>
                    </a:r>
                    <a:endParaRPr lang="es-ES"/>
                  </a:p>
                </p:txBody>
              </p:sp>
            </p:grpSp>
            <p:grpSp>
              <p:nvGrpSpPr>
                <p:cNvPr id="42035" name="Group 24"/>
                <p:cNvGrpSpPr>
                  <a:grpSpLocks/>
                </p:cNvGrpSpPr>
                <p:nvPr/>
              </p:nvGrpSpPr>
              <p:grpSpPr bwMode="auto">
                <a:xfrm>
                  <a:off x="4150" y="2913"/>
                  <a:ext cx="1270" cy="272"/>
                  <a:chOff x="4150" y="2913"/>
                  <a:chExt cx="1270" cy="272"/>
                </a:xfrm>
              </p:grpSpPr>
              <p:sp>
                <p:nvSpPr>
                  <p:cNvPr id="42036" name="Rectangle 25"/>
                  <p:cNvSpPr>
                    <a:spLocks noChangeArrowheads="1"/>
                  </p:cNvSpPr>
                  <p:nvPr/>
                </p:nvSpPr>
                <p:spPr bwMode="auto">
                  <a:xfrm>
                    <a:off x="4150" y="2913"/>
                    <a:ext cx="1270" cy="272"/>
                  </a:xfrm>
                  <a:prstGeom prst="rect">
                    <a:avLst/>
                  </a:prstGeom>
                  <a:solidFill>
                    <a:srgbClr val="66FF33"/>
                  </a:solidFill>
                  <a:ln w="15875">
                    <a:solidFill>
                      <a:schemeClr val="tx1"/>
                    </a:solidFill>
                    <a:miter lim="800000"/>
                    <a:headEnd/>
                    <a:tailEnd/>
                  </a:ln>
                </p:spPr>
                <p:txBody>
                  <a:bodyPr wrap="none" anchor="ctr"/>
                  <a:lstStyle/>
                  <a:p>
                    <a:endParaRPr lang="es-ES"/>
                  </a:p>
                </p:txBody>
              </p:sp>
              <p:sp>
                <p:nvSpPr>
                  <p:cNvPr id="42037" name="Text Box 26"/>
                  <p:cNvSpPr txBox="1">
                    <a:spLocks noChangeArrowheads="1"/>
                  </p:cNvSpPr>
                  <p:nvPr/>
                </p:nvSpPr>
                <p:spPr bwMode="auto">
                  <a:xfrm>
                    <a:off x="4269" y="2953"/>
                    <a:ext cx="1037"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TESTOSTERONA</a:t>
                    </a:r>
                    <a:endParaRPr lang="es-ES"/>
                  </a:p>
                </p:txBody>
              </p:sp>
            </p:grpSp>
          </p:grpSp>
          <p:grpSp>
            <p:nvGrpSpPr>
              <p:cNvPr id="42004" name="Group 27"/>
              <p:cNvGrpSpPr>
                <a:grpSpLocks/>
              </p:cNvGrpSpPr>
              <p:nvPr/>
            </p:nvGrpSpPr>
            <p:grpSpPr bwMode="auto">
              <a:xfrm>
                <a:off x="748" y="3447"/>
                <a:ext cx="4672" cy="272"/>
                <a:chOff x="748" y="3537"/>
                <a:chExt cx="4672" cy="272"/>
              </a:xfrm>
            </p:grpSpPr>
            <p:grpSp>
              <p:nvGrpSpPr>
                <p:cNvPr id="42024" name="Group 28"/>
                <p:cNvGrpSpPr>
                  <a:grpSpLocks/>
                </p:cNvGrpSpPr>
                <p:nvPr/>
              </p:nvGrpSpPr>
              <p:grpSpPr bwMode="auto">
                <a:xfrm>
                  <a:off x="748" y="3537"/>
                  <a:ext cx="1270" cy="272"/>
                  <a:chOff x="748" y="3537"/>
                  <a:chExt cx="1270" cy="272"/>
                </a:xfrm>
              </p:grpSpPr>
              <p:sp>
                <p:nvSpPr>
                  <p:cNvPr id="42031" name="Rectangle 29"/>
                  <p:cNvSpPr>
                    <a:spLocks noChangeArrowheads="1"/>
                  </p:cNvSpPr>
                  <p:nvPr/>
                </p:nvSpPr>
                <p:spPr bwMode="auto">
                  <a:xfrm>
                    <a:off x="748" y="3537"/>
                    <a:ext cx="1270" cy="272"/>
                  </a:xfrm>
                  <a:prstGeom prst="rect">
                    <a:avLst/>
                  </a:prstGeom>
                  <a:solidFill>
                    <a:srgbClr val="6699FF"/>
                  </a:solidFill>
                  <a:ln w="15875">
                    <a:solidFill>
                      <a:schemeClr val="tx1"/>
                    </a:solidFill>
                    <a:miter lim="800000"/>
                    <a:headEnd/>
                    <a:tailEnd/>
                  </a:ln>
                </p:spPr>
                <p:txBody>
                  <a:bodyPr wrap="none" anchor="ctr"/>
                  <a:lstStyle/>
                  <a:p>
                    <a:endParaRPr lang="es-ES"/>
                  </a:p>
                </p:txBody>
              </p:sp>
              <p:sp>
                <p:nvSpPr>
                  <p:cNvPr id="42032" name="Text Box 30"/>
                  <p:cNvSpPr txBox="1">
                    <a:spLocks noChangeArrowheads="1"/>
                  </p:cNvSpPr>
                  <p:nvPr/>
                </p:nvSpPr>
                <p:spPr bwMode="auto">
                  <a:xfrm>
                    <a:off x="892" y="3577"/>
                    <a:ext cx="981"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ALDOSTERONA</a:t>
                    </a:r>
                    <a:endParaRPr lang="es-ES"/>
                  </a:p>
                </p:txBody>
              </p:sp>
            </p:grpSp>
            <p:grpSp>
              <p:nvGrpSpPr>
                <p:cNvPr id="42025" name="Group 31"/>
                <p:cNvGrpSpPr>
                  <a:grpSpLocks/>
                </p:cNvGrpSpPr>
                <p:nvPr/>
              </p:nvGrpSpPr>
              <p:grpSpPr bwMode="auto">
                <a:xfrm>
                  <a:off x="2449" y="3537"/>
                  <a:ext cx="1270" cy="272"/>
                  <a:chOff x="2449" y="3537"/>
                  <a:chExt cx="1270" cy="272"/>
                </a:xfrm>
              </p:grpSpPr>
              <p:sp>
                <p:nvSpPr>
                  <p:cNvPr id="42029" name="Rectangle 32"/>
                  <p:cNvSpPr>
                    <a:spLocks noChangeArrowheads="1"/>
                  </p:cNvSpPr>
                  <p:nvPr/>
                </p:nvSpPr>
                <p:spPr bwMode="auto">
                  <a:xfrm>
                    <a:off x="2449" y="3537"/>
                    <a:ext cx="1270" cy="272"/>
                  </a:xfrm>
                  <a:prstGeom prst="rect">
                    <a:avLst/>
                  </a:prstGeom>
                  <a:solidFill>
                    <a:srgbClr val="6699FF"/>
                  </a:solidFill>
                  <a:ln w="15875">
                    <a:solidFill>
                      <a:schemeClr val="tx1"/>
                    </a:solidFill>
                    <a:miter lim="800000"/>
                    <a:headEnd/>
                    <a:tailEnd/>
                  </a:ln>
                </p:spPr>
                <p:txBody>
                  <a:bodyPr wrap="none" anchor="ctr"/>
                  <a:lstStyle/>
                  <a:p>
                    <a:endParaRPr lang="es-ES"/>
                  </a:p>
                </p:txBody>
              </p:sp>
              <p:sp>
                <p:nvSpPr>
                  <p:cNvPr id="42030" name="Text Box 33"/>
                  <p:cNvSpPr txBox="1">
                    <a:spLocks noChangeArrowheads="1"/>
                  </p:cNvSpPr>
                  <p:nvPr/>
                </p:nvSpPr>
                <p:spPr bwMode="auto">
                  <a:xfrm>
                    <a:off x="2730" y="3577"/>
                    <a:ext cx="695"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CORTISOL</a:t>
                    </a:r>
                    <a:endParaRPr lang="es-ES"/>
                  </a:p>
                </p:txBody>
              </p:sp>
            </p:grpSp>
            <p:grpSp>
              <p:nvGrpSpPr>
                <p:cNvPr id="42026" name="Group 34"/>
                <p:cNvGrpSpPr>
                  <a:grpSpLocks/>
                </p:cNvGrpSpPr>
                <p:nvPr/>
              </p:nvGrpSpPr>
              <p:grpSpPr bwMode="auto">
                <a:xfrm>
                  <a:off x="4150" y="3537"/>
                  <a:ext cx="1270" cy="272"/>
                  <a:chOff x="4150" y="3537"/>
                  <a:chExt cx="1270" cy="272"/>
                </a:xfrm>
              </p:grpSpPr>
              <p:sp>
                <p:nvSpPr>
                  <p:cNvPr id="42027" name="Rectangle 35"/>
                  <p:cNvSpPr>
                    <a:spLocks noChangeArrowheads="1"/>
                  </p:cNvSpPr>
                  <p:nvPr/>
                </p:nvSpPr>
                <p:spPr bwMode="auto">
                  <a:xfrm>
                    <a:off x="4150" y="3537"/>
                    <a:ext cx="1270" cy="272"/>
                  </a:xfrm>
                  <a:prstGeom prst="rect">
                    <a:avLst/>
                  </a:prstGeom>
                  <a:solidFill>
                    <a:srgbClr val="66FF33"/>
                  </a:solidFill>
                  <a:ln w="15875">
                    <a:solidFill>
                      <a:schemeClr val="tx1"/>
                    </a:solidFill>
                    <a:miter lim="800000"/>
                    <a:headEnd/>
                    <a:tailEnd/>
                  </a:ln>
                </p:spPr>
                <p:txBody>
                  <a:bodyPr wrap="none" anchor="ctr"/>
                  <a:lstStyle/>
                  <a:p>
                    <a:endParaRPr lang="es-ES"/>
                  </a:p>
                </p:txBody>
              </p:sp>
              <p:sp>
                <p:nvSpPr>
                  <p:cNvPr id="42028" name="Text Box 36"/>
                  <p:cNvSpPr txBox="1">
                    <a:spLocks noChangeArrowheads="1"/>
                  </p:cNvSpPr>
                  <p:nvPr/>
                </p:nvSpPr>
                <p:spPr bwMode="auto">
                  <a:xfrm>
                    <a:off x="4396" y="3577"/>
                    <a:ext cx="763"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ESTRADIOL</a:t>
                    </a:r>
                    <a:endParaRPr lang="es-ES"/>
                  </a:p>
                </p:txBody>
              </p:sp>
            </p:grpSp>
          </p:grpSp>
          <p:grpSp>
            <p:nvGrpSpPr>
              <p:cNvPr id="42005" name="Group 37"/>
              <p:cNvGrpSpPr>
                <a:grpSpLocks/>
              </p:cNvGrpSpPr>
              <p:nvPr/>
            </p:nvGrpSpPr>
            <p:grpSpPr bwMode="auto">
              <a:xfrm>
                <a:off x="1646" y="572"/>
                <a:ext cx="2876" cy="1529"/>
                <a:chOff x="1456" y="572"/>
                <a:chExt cx="2876" cy="1529"/>
              </a:xfrm>
            </p:grpSpPr>
            <p:grpSp>
              <p:nvGrpSpPr>
                <p:cNvPr id="42006" name="Group 38"/>
                <p:cNvGrpSpPr>
                  <a:grpSpLocks/>
                </p:cNvGrpSpPr>
                <p:nvPr/>
              </p:nvGrpSpPr>
              <p:grpSpPr bwMode="auto">
                <a:xfrm>
                  <a:off x="2167" y="1414"/>
                  <a:ext cx="1455" cy="271"/>
                  <a:chOff x="2164" y="1414"/>
                  <a:chExt cx="1455" cy="271"/>
                </a:xfrm>
              </p:grpSpPr>
              <p:sp>
                <p:nvSpPr>
                  <p:cNvPr id="42022" name="Line 39"/>
                  <p:cNvSpPr>
                    <a:spLocks noChangeShapeType="1"/>
                  </p:cNvSpPr>
                  <p:nvPr/>
                </p:nvSpPr>
                <p:spPr bwMode="auto">
                  <a:xfrm rot="1160380">
                    <a:off x="3070" y="1414"/>
                    <a:ext cx="549" cy="271"/>
                  </a:xfrm>
                  <a:prstGeom prst="line">
                    <a:avLst/>
                  </a:prstGeom>
                  <a:noFill/>
                  <a:ln w="38100">
                    <a:solidFill>
                      <a:schemeClr val="tx1"/>
                    </a:solidFill>
                    <a:round/>
                    <a:headEnd/>
                    <a:tailEnd type="triangle" w="lg" len="sm"/>
                  </a:ln>
                </p:spPr>
                <p:txBody>
                  <a:bodyPr/>
                  <a:lstStyle/>
                  <a:p>
                    <a:endParaRPr lang="es-ES"/>
                  </a:p>
                </p:txBody>
              </p:sp>
              <p:sp>
                <p:nvSpPr>
                  <p:cNvPr id="42023" name="Line 40"/>
                  <p:cNvSpPr>
                    <a:spLocks noChangeShapeType="1"/>
                  </p:cNvSpPr>
                  <p:nvPr/>
                </p:nvSpPr>
                <p:spPr bwMode="auto">
                  <a:xfrm rot="20439620" flipH="1">
                    <a:off x="2164" y="1414"/>
                    <a:ext cx="549" cy="271"/>
                  </a:xfrm>
                  <a:prstGeom prst="line">
                    <a:avLst/>
                  </a:prstGeom>
                  <a:noFill/>
                  <a:ln w="38100">
                    <a:solidFill>
                      <a:schemeClr val="tx1"/>
                    </a:solidFill>
                    <a:round/>
                    <a:headEnd/>
                    <a:tailEnd type="triangle" w="lg" len="sm"/>
                  </a:ln>
                </p:spPr>
                <p:txBody>
                  <a:bodyPr/>
                  <a:lstStyle/>
                  <a:p>
                    <a:endParaRPr lang="es-ES"/>
                  </a:p>
                </p:txBody>
              </p:sp>
            </p:grpSp>
            <p:grpSp>
              <p:nvGrpSpPr>
                <p:cNvPr id="42007" name="Group 41"/>
                <p:cNvGrpSpPr>
                  <a:grpSpLocks/>
                </p:cNvGrpSpPr>
                <p:nvPr/>
              </p:nvGrpSpPr>
              <p:grpSpPr bwMode="auto">
                <a:xfrm>
                  <a:off x="2258" y="572"/>
                  <a:ext cx="1271" cy="880"/>
                  <a:chOff x="2258" y="572"/>
                  <a:chExt cx="1271" cy="880"/>
                </a:xfrm>
              </p:grpSpPr>
              <p:sp>
                <p:nvSpPr>
                  <p:cNvPr id="42015" name="Line 42"/>
                  <p:cNvSpPr>
                    <a:spLocks noChangeShapeType="1"/>
                  </p:cNvSpPr>
                  <p:nvPr/>
                </p:nvSpPr>
                <p:spPr bwMode="auto">
                  <a:xfrm>
                    <a:off x="2893" y="794"/>
                    <a:ext cx="0" cy="363"/>
                  </a:xfrm>
                  <a:prstGeom prst="line">
                    <a:avLst/>
                  </a:prstGeom>
                  <a:noFill/>
                  <a:ln w="50800">
                    <a:solidFill>
                      <a:srgbClr val="FF3300"/>
                    </a:solidFill>
                    <a:round/>
                    <a:headEnd/>
                    <a:tailEnd type="triangle" w="lg" len="sm"/>
                  </a:ln>
                </p:spPr>
                <p:txBody>
                  <a:bodyPr/>
                  <a:lstStyle/>
                  <a:p>
                    <a:endParaRPr lang="es-ES"/>
                  </a:p>
                </p:txBody>
              </p:sp>
              <p:grpSp>
                <p:nvGrpSpPr>
                  <p:cNvPr id="42016" name="Group 43"/>
                  <p:cNvGrpSpPr>
                    <a:grpSpLocks/>
                  </p:cNvGrpSpPr>
                  <p:nvPr/>
                </p:nvGrpSpPr>
                <p:grpSpPr bwMode="auto">
                  <a:xfrm>
                    <a:off x="2258" y="572"/>
                    <a:ext cx="1270" cy="272"/>
                    <a:chOff x="2258" y="572"/>
                    <a:chExt cx="1270" cy="272"/>
                  </a:xfrm>
                </p:grpSpPr>
                <p:sp>
                  <p:nvSpPr>
                    <p:cNvPr id="42020" name="Rectangle 44"/>
                    <p:cNvSpPr>
                      <a:spLocks noChangeArrowheads="1"/>
                    </p:cNvSpPr>
                    <p:nvPr/>
                  </p:nvSpPr>
                  <p:spPr bwMode="auto">
                    <a:xfrm>
                      <a:off x="2258" y="572"/>
                      <a:ext cx="1270" cy="272"/>
                    </a:xfrm>
                    <a:prstGeom prst="rect">
                      <a:avLst/>
                    </a:prstGeom>
                    <a:solidFill>
                      <a:srgbClr val="C0C0C0"/>
                    </a:solidFill>
                    <a:ln w="15875">
                      <a:solidFill>
                        <a:schemeClr val="tx1"/>
                      </a:solidFill>
                      <a:miter lim="800000"/>
                      <a:headEnd/>
                      <a:tailEnd/>
                    </a:ln>
                  </p:spPr>
                  <p:txBody>
                    <a:bodyPr wrap="none" anchor="ctr"/>
                    <a:lstStyle/>
                    <a:p>
                      <a:endParaRPr lang="es-ES"/>
                    </a:p>
                  </p:txBody>
                </p:sp>
                <p:sp>
                  <p:nvSpPr>
                    <p:cNvPr id="42021" name="Text Box 45"/>
                    <p:cNvSpPr txBox="1">
                      <a:spLocks noChangeArrowheads="1"/>
                    </p:cNvSpPr>
                    <p:nvPr/>
                  </p:nvSpPr>
                  <p:spPr bwMode="auto">
                    <a:xfrm>
                      <a:off x="2448" y="612"/>
                      <a:ext cx="881"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COLESTEROL</a:t>
                      </a:r>
                      <a:endParaRPr lang="es-ES"/>
                    </a:p>
                  </p:txBody>
                </p:sp>
              </p:grpSp>
              <p:grpSp>
                <p:nvGrpSpPr>
                  <p:cNvPr id="42017" name="Group 46"/>
                  <p:cNvGrpSpPr>
                    <a:grpSpLocks/>
                  </p:cNvGrpSpPr>
                  <p:nvPr/>
                </p:nvGrpSpPr>
                <p:grpSpPr bwMode="auto">
                  <a:xfrm>
                    <a:off x="2259" y="1180"/>
                    <a:ext cx="1270" cy="272"/>
                    <a:chOff x="2259" y="1180"/>
                    <a:chExt cx="1270" cy="272"/>
                  </a:xfrm>
                </p:grpSpPr>
                <p:sp>
                  <p:nvSpPr>
                    <p:cNvPr id="42018" name="Rectangle 47"/>
                    <p:cNvSpPr>
                      <a:spLocks noChangeArrowheads="1"/>
                    </p:cNvSpPr>
                    <p:nvPr/>
                  </p:nvSpPr>
                  <p:spPr bwMode="auto">
                    <a:xfrm>
                      <a:off x="2259" y="1180"/>
                      <a:ext cx="1270" cy="272"/>
                    </a:xfrm>
                    <a:prstGeom prst="rect">
                      <a:avLst/>
                    </a:prstGeom>
                    <a:solidFill>
                      <a:srgbClr val="FF3300"/>
                    </a:solidFill>
                    <a:ln w="15875">
                      <a:solidFill>
                        <a:schemeClr val="tx1"/>
                      </a:solidFill>
                      <a:miter lim="800000"/>
                      <a:headEnd/>
                      <a:tailEnd/>
                    </a:ln>
                  </p:spPr>
                  <p:txBody>
                    <a:bodyPr wrap="none" anchor="ctr"/>
                    <a:lstStyle/>
                    <a:p>
                      <a:endParaRPr lang="es-ES"/>
                    </a:p>
                  </p:txBody>
                </p:sp>
                <p:sp>
                  <p:nvSpPr>
                    <p:cNvPr id="42019" name="Text Box 48"/>
                    <p:cNvSpPr txBox="1">
                      <a:spLocks noChangeArrowheads="1"/>
                    </p:cNvSpPr>
                    <p:nvPr/>
                  </p:nvSpPr>
                  <p:spPr bwMode="auto">
                    <a:xfrm>
                      <a:off x="2356" y="1220"/>
                      <a:ext cx="1074"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PREGNENOLONA</a:t>
                      </a:r>
                      <a:endParaRPr lang="es-ES"/>
                    </a:p>
                  </p:txBody>
                </p:sp>
              </p:grpSp>
            </p:grpSp>
            <p:grpSp>
              <p:nvGrpSpPr>
                <p:cNvPr id="42008" name="Group 49"/>
                <p:cNvGrpSpPr>
                  <a:grpSpLocks/>
                </p:cNvGrpSpPr>
                <p:nvPr/>
              </p:nvGrpSpPr>
              <p:grpSpPr bwMode="auto">
                <a:xfrm>
                  <a:off x="1456" y="1775"/>
                  <a:ext cx="2876" cy="326"/>
                  <a:chOff x="1456" y="1775"/>
                  <a:chExt cx="2876" cy="326"/>
                </a:xfrm>
              </p:grpSpPr>
              <p:grpSp>
                <p:nvGrpSpPr>
                  <p:cNvPr id="42009" name="Group 50"/>
                  <p:cNvGrpSpPr>
                    <a:grpSpLocks/>
                  </p:cNvGrpSpPr>
                  <p:nvPr/>
                </p:nvGrpSpPr>
                <p:grpSpPr bwMode="auto">
                  <a:xfrm>
                    <a:off x="1456" y="1802"/>
                    <a:ext cx="1270" cy="272"/>
                    <a:chOff x="1456" y="1802"/>
                    <a:chExt cx="1270" cy="272"/>
                  </a:xfrm>
                </p:grpSpPr>
                <p:sp>
                  <p:nvSpPr>
                    <p:cNvPr id="42013" name="Rectangle 51"/>
                    <p:cNvSpPr>
                      <a:spLocks noChangeArrowheads="1"/>
                    </p:cNvSpPr>
                    <p:nvPr/>
                  </p:nvSpPr>
                  <p:spPr bwMode="auto">
                    <a:xfrm>
                      <a:off x="1456" y="1802"/>
                      <a:ext cx="1270" cy="272"/>
                    </a:xfrm>
                    <a:prstGeom prst="rect">
                      <a:avLst/>
                    </a:prstGeom>
                    <a:solidFill>
                      <a:srgbClr val="66FF33"/>
                    </a:solidFill>
                    <a:ln w="15875">
                      <a:solidFill>
                        <a:schemeClr val="tx1"/>
                      </a:solidFill>
                      <a:miter lim="800000"/>
                      <a:headEnd/>
                      <a:tailEnd/>
                    </a:ln>
                  </p:spPr>
                  <p:txBody>
                    <a:bodyPr wrap="none" anchor="ctr"/>
                    <a:lstStyle/>
                    <a:p>
                      <a:endParaRPr lang="es-ES"/>
                    </a:p>
                  </p:txBody>
                </p:sp>
                <p:sp>
                  <p:nvSpPr>
                    <p:cNvPr id="42014" name="Text Box 52"/>
                    <p:cNvSpPr txBox="1">
                      <a:spLocks noChangeArrowheads="1"/>
                    </p:cNvSpPr>
                    <p:nvPr/>
                  </p:nvSpPr>
                  <p:spPr bwMode="auto">
                    <a:xfrm>
                      <a:off x="1563" y="1842"/>
                      <a:ext cx="1068"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PROGESTERONA</a:t>
                      </a:r>
                      <a:endParaRPr lang="es-ES"/>
                    </a:p>
                  </p:txBody>
                </p:sp>
              </p:grpSp>
              <p:grpSp>
                <p:nvGrpSpPr>
                  <p:cNvPr id="42010" name="Group 53"/>
                  <p:cNvGrpSpPr>
                    <a:grpSpLocks/>
                  </p:cNvGrpSpPr>
                  <p:nvPr/>
                </p:nvGrpSpPr>
                <p:grpSpPr bwMode="auto">
                  <a:xfrm>
                    <a:off x="3062" y="1775"/>
                    <a:ext cx="1270" cy="326"/>
                    <a:chOff x="3062" y="1775"/>
                    <a:chExt cx="1270" cy="326"/>
                  </a:xfrm>
                </p:grpSpPr>
                <p:sp>
                  <p:nvSpPr>
                    <p:cNvPr id="42011" name="Rectangle 54"/>
                    <p:cNvSpPr>
                      <a:spLocks noChangeArrowheads="1"/>
                    </p:cNvSpPr>
                    <p:nvPr/>
                  </p:nvSpPr>
                  <p:spPr bwMode="auto">
                    <a:xfrm>
                      <a:off x="3062" y="1802"/>
                      <a:ext cx="1270" cy="272"/>
                    </a:xfrm>
                    <a:prstGeom prst="rect">
                      <a:avLst/>
                    </a:prstGeom>
                    <a:solidFill>
                      <a:srgbClr val="FFCC00"/>
                    </a:solidFill>
                    <a:ln w="15875">
                      <a:solidFill>
                        <a:schemeClr val="tx1"/>
                      </a:solidFill>
                      <a:miter lim="800000"/>
                      <a:headEnd/>
                      <a:tailEnd/>
                    </a:ln>
                  </p:spPr>
                  <p:txBody>
                    <a:bodyPr wrap="none" anchor="ctr"/>
                    <a:lstStyle/>
                    <a:p>
                      <a:endParaRPr lang="es-ES"/>
                    </a:p>
                  </p:txBody>
                </p:sp>
                <p:sp>
                  <p:nvSpPr>
                    <p:cNvPr id="42012" name="Text Box 55"/>
                    <p:cNvSpPr txBox="1">
                      <a:spLocks noChangeArrowheads="1"/>
                    </p:cNvSpPr>
                    <p:nvPr/>
                  </p:nvSpPr>
                  <p:spPr bwMode="auto">
                    <a:xfrm>
                      <a:off x="3161" y="1775"/>
                      <a:ext cx="1074" cy="326"/>
                    </a:xfrm>
                    <a:prstGeom prst="rect">
                      <a:avLst/>
                    </a:prstGeom>
                    <a:noFill/>
                    <a:ln w="9525">
                      <a:noFill/>
                      <a:miter lim="800000"/>
                      <a:headEnd/>
                      <a:tailEnd/>
                    </a:ln>
                  </p:spPr>
                  <p:txBody>
                    <a:bodyPr wrap="none">
                      <a:spAutoFit/>
                    </a:bodyPr>
                    <a:lstStyle/>
                    <a:p>
                      <a:pPr algn="ctr"/>
                      <a:r>
                        <a:rPr lang="es-ES" sz="1400" b="1">
                          <a:solidFill>
                            <a:schemeClr val="tx1"/>
                          </a:solidFill>
                          <a:latin typeface="Bodoni MT Black" pitchFamily="18" charset="0"/>
                        </a:rPr>
                        <a:t>17-OH-</a:t>
                      </a:r>
                    </a:p>
                    <a:p>
                      <a:pPr algn="ctr"/>
                      <a:r>
                        <a:rPr lang="es-ES" sz="1400" b="1">
                          <a:solidFill>
                            <a:schemeClr val="tx1"/>
                          </a:solidFill>
                          <a:latin typeface="Bodoni MT Black" pitchFamily="18" charset="0"/>
                        </a:rPr>
                        <a:t>PREGNENOLONA</a:t>
                      </a:r>
                      <a:endParaRPr lang="es-ES"/>
                    </a:p>
                  </p:txBody>
                </p:sp>
              </p:grpSp>
            </p:grpSp>
          </p:grpSp>
        </p:grpSp>
        <p:grpSp>
          <p:nvGrpSpPr>
            <p:cNvPr id="41990" name="Group 56"/>
            <p:cNvGrpSpPr>
              <a:grpSpLocks/>
            </p:cNvGrpSpPr>
            <p:nvPr/>
          </p:nvGrpSpPr>
          <p:grpSpPr bwMode="auto">
            <a:xfrm>
              <a:off x="1534" y="280"/>
              <a:ext cx="2722" cy="363"/>
              <a:chOff x="1565" y="280"/>
              <a:chExt cx="2722" cy="363"/>
            </a:xfrm>
          </p:grpSpPr>
          <p:sp>
            <p:nvSpPr>
              <p:cNvPr id="41991" name="AutoShape 57"/>
              <p:cNvSpPr>
                <a:spLocks noChangeArrowheads="1"/>
              </p:cNvSpPr>
              <p:nvPr/>
            </p:nvSpPr>
            <p:spPr bwMode="auto">
              <a:xfrm>
                <a:off x="1565" y="280"/>
                <a:ext cx="2722" cy="363"/>
              </a:xfrm>
              <a:prstGeom prst="roundRect">
                <a:avLst>
                  <a:gd name="adj" fmla="val 16667"/>
                </a:avLst>
              </a:prstGeom>
              <a:solidFill>
                <a:srgbClr val="CCECFF"/>
              </a:solidFill>
              <a:ln w="9525">
                <a:solidFill>
                  <a:schemeClr val="tx1"/>
                </a:solidFill>
                <a:round/>
                <a:headEnd/>
                <a:tailEnd/>
              </a:ln>
            </p:spPr>
            <p:txBody>
              <a:bodyPr wrap="none" anchor="ctr"/>
              <a:lstStyle/>
              <a:p>
                <a:endParaRPr lang="es-ES"/>
              </a:p>
            </p:txBody>
          </p:sp>
          <p:sp>
            <p:nvSpPr>
              <p:cNvPr id="41992" name="Text Box 58"/>
              <p:cNvSpPr txBox="1">
                <a:spLocks noChangeArrowheads="1"/>
              </p:cNvSpPr>
              <p:nvPr/>
            </p:nvSpPr>
            <p:spPr bwMode="auto">
              <a:xfrm>
                <a:off x="1626" y="318"/>
                <a:ext cx="2602" cy="288"/>
              </a:xfrm>
              <a:prstGeom prst="rect">
                <a:avLst/>
              </a:prstGeom>
              <a:noFill/>
              <a:ln w="9525">
                <a:noFill/>
                <a:miter lim="800000"/>
                <a:headEnd/>
                <a:tailEnd/>
              </a:ln>
            </p:spPr>
            <p:txBody>
              <a:bodyPr wrap="none">
                <a:spAutoFit/>
              </a:bodyPr>
              <a:lstStyle/>
              <a:p>
                <a:r>
                  <a:rPr lang="es-ES" sz="2400" b="1">
                    <a:solidFill>
                      <a:schemeClr val="tx1"/>
                    </a:solidFill>
                    <a:latin typeface="Arial" charset="0"/>
                  </a:rPr>
                  <a:t>SINTESIS DE ESTEROIDES</a:t>
                </a:r>
                <a:endParaRPr lang="es-ES"/>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Marcador de número de diapositiva"/>
          <p:cNvSpPr>
            <a:spLocks noGrp="1"/>
          </p:cNvSpPr>
          <p:nvPr>
            <p:ph type="sldNum" sz="quarter" idx="12"/>
          </p:nvPr>
        </p:nvSpPr>
        <p:spPr>
          <a:noFill/>
        </p:spPr>
        <p:txBody>
          <a:bodyPr/>
          <a:lstStyle/>
          <a:p>
            <a:fld id="{E5F3FBBC-567F-47FD-A046-4686509799DB}" type="slidenum">
              <a:rPr lang="es-ES_tradnl" smtClean="0"/>
              <a:pPr/>
              <a:t>32</a:t>
            </a:fld>
            <a:endParaRPr lang="es-ES_tradnl" smtClean="0"/>
          </a:p>
        </p:txBody>
      </p:sp>
      <p:sp>
        <p:nvSpPr>
          <p:cNvPr id="43011" name="Rectangle 2"/>
          <p:cNvSpPr>
            <a:spLocks noGrp="1" noChangeArrowheads="1"/>
          </p:cNvSpPr>
          <p:nvPr>
            <p:ph type="title"/>
          </p:nvPr>
        </p:nvSpPr>
        <p:spPr/>
        <p:txBody>
          <a:bodyPr/>
          <a:lstStyle/>
          <a:p>
            <a:r>
              <a:rPr lang="es-ES" smtClean="0"/>
              <a:t>ANDRÓGENOS</a:t>
            </a:r>
          </a:p>
        </p:txBody>
      </p:sp>
      <p:sp>
        <p:nvSpPr>
          <p:cNvPr id="43012" name="Rectangle 3"/>
          <p:cNvSpPr>
            <a:spLocks noGrp="1" noChangeArrowheads="1"/>
          </p:cNvSpPr>
          <p:nvPr>
            <p:ph type="body" idx="1"/>
          </p:nvPr>
        </p:nvSpPr>
        <p:spPr/>
        <p:txBody>
          <a:bodyPr/>
          <a:lstStyle/>
          <a:p>
            <a:pPr marL="1250950" indent="-1076325">
              <a:lnSpc>
                <a:spcPct val="140000"/>
              </a:lnSpc>
            </a:pPr>
            <a:r>
              <a:rPr lang="es-ES" sz="2000" smtClean="0">
                <a:solidFill>
                  <a:srgbClr val="800040"/>
                </a:solidFill>
              </a:rPr>
              <a:t>DHEA</a:t>
            </a:r>
            <a:r>
              <a:rPr lang="es-ES" sz="2000" smtClean="0"/>
              <a:t> (deshidroepiandrosterona):</a:t>
            </a:r>
          </a:p>
          <a:p>
            <a:pPr marL="1250950" indent="-1076325" algn="ctr">
              <a:lnSpc>
                <a:spcPct val="140000"/>
              </a:lnSpc>
            </a:pPr>
            <a:r>
              <a:rPr lang="es-ES" sz="2000" smtClean="0"/>
              <a:t>-libre</a:t>
            </a:r>
          </a:p>
          <a:p>
            <a:pPr marL="1250950" indent="-1076325" algn="ctr">
              <a:lnSpc>
                <a:spcPct val="140000"/>
              </a:lnSpc>
            </a:pPr>
            <a:r>
              <a:rPr lang="es-ES" sz="2000" smtClean="0"/>
              <a:t>-sulfatada</a:t>
            </a:r>
          </a:p>
          <a:p>
            <a:pPr marL="1250950" indent="-1076325">
              <a:lnSpc>
                <a:spcPct val="140000"/>
              </a:lnSpc>
            </a:pPr>
            <a:r>
              <a:rPr lang="es-ES" sz="2000" smtClean="0"/>
              <a:t>Otros andrógenos</a:t>
            </a:r>
          </a:p>
          <a:p>
            <a:pPr marL="1250950" indent="-1076325">
              <a:lnSpc>
                <a:spcPct val="140000"/>
              </a:lnSpc>
            </a:pPr>
            <a:r>
              <a:rPr lang="es-ES" sz="2000" smtClean="0">
                <a:solidFill>
                  <a:srgbClr val="800040"/>
                </a:solidFill>
              </a:rPr>
              <a:t>Síntesis pulsátil sincrónica con el cortisol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Marcador de número de diapositiva"/>
          <p:cNvSpPr>
            <a:spLocks noGrp="1"/>
          </p:cNvSpPr>
          <p:nvPr>
            <p:ph type="sldNum" sz="quarter" idx="12"/>
          </p:nvPr>
        </p:nvSpPr>
        <p:spPr>
          <a:noFill/>
        </p:spPr>
        <p:txBody>
          <a:bodyPr/>
          <a:lstStyle/>
          <a:p>
            <a:fld id="{D42A9C2D-D2C3-4AC2-B40D-E83BCFFEC438}" type="slidenum">
              <a:rPr lang="es-ES_tradnl" smtClean="0"/>
              <a:pPr/>
              <a:t>33</a:t>
            </a:fld>
            <a:endParaRPr lang="es-ES_tradnl" smtClean="0"/>
          </a:p>
        </p:txBody>
      </p:sp>
      <p:sp>
        <p:nvSpPr>
          <p:cNvPr id="44035" name="Text Box 2"/>
          <p:cNvSpPr txBox="1">
            <a:spLocks noChangeArrowheads="1"/>
          </p:cNvSpPr>
          <p:nvPr/>
        </p:nvSpPr>
        <p:spPr bwMode="auto">
          <a:xfrm>
            <a:off x="1331913" y="476250"/>
            <a:ext cx="6365875" cy="457200"/>
          </a:xfrm>
          <a:prstGeom prst="rect">
            <a:avLst/>
          </a:prstGeom>
          <a:noFill/>
          <a:ln w="9525">
            <a:noFill/>
            <a:miter lim="800000"/>
            <a:headEnd/>
            <a:tailEnd/>
          </a:ln>
        </p:spPr>
        <p:txBody>
          <a:bodyPr wrap="none">
            <a:spAutoFit/>
          </a:bodyPr>
          <a:lstStyle/>
          <a:p>
            <a:pPr eaLnBrk="1" hangingPunct="1"/>
            <a:r>
              <a:rPr lang="es-ES" sz="2400" b="1">
                <a:solidFill>
                  <a:schemeClr val="tx1"/>
                </a:solidFill>
                <a:latin typeface="Arial" charset="0"/>
              </a:rPr>
              <a:t>SÍNTESIS DE ANDRÓGENOS ADRENALES</a:t>
            </a:r>
            <a:endParaRPr lang="es-ES_tradnl" sz="2400" b="1">
              <a:solidFill>
                <a:schemeClr val="tx1"/>
              </a:solidFill>
              <a:latin typeface="Arial" charset="0"/>
            </a:endParaRPr>
          </a:p>
        </p:txBody>
      </p:sp>
      <p:grpSp>
        <p:nvGrpSpPr>
          <p:cNvPr id="44036" name="Group 3"/>
          <p:cNvGrpSpPr>
            <a:grpSpLocks/>
          </p:cNvGrpSpPr>
          <p:nvPr/>
        </p:nvGrpSpPr>
        <p:grpSpPr bwMode="auto">
          <a:xfrm>
            <a:off x="776288" y="2836863"/>
            <a:ext cx="8188325" cy="1620837"/>
            <a:chOff x="489" y="584"/>
            <a:chExt cx="5158" cy="1021"/>
          </a:xfrm>
        </p:grpSpPr>
        <p:sp>
          <p:nvSpPr>
            <p:cNvPr id="44038" name="Rectangle 4" descr="50%"/>
            <p:cNvSpPr>
              <a:spLocks noChangeArrowheads="1"/>
            </p:cNvSpPr>
            <p:nvPr/>
          </p:nvSpPr>
          <p:spPr bwMode="auto">
            <a:xfrm>
              <a:off x="4483" y="584"/>
              <a:ext cx="1105" cy="1000"/>
            </a:xfrm>
            <a:prstGeom prst="rect">
              <a:avLst/>
            </a:prstGeom>
            <a:pattFill prst="pct50">
              <a:fgClr>
                <a:srgbClr val="CCECFF"/>
              </a:fgClr>
              <a:bgClr>
                <a:schemeClr val="bg1"/>
              </a:bgClr>
            </a:pattFill>
            <a:ln w="9525">
              <a:noFill/>
              <a:miter lim="800000"/>
              <a:headEnd/>
              <a:tailEnd/>
            </a:ln>
          </p:spPr>
          <p:txBody>
            <a:bodyPr wrap="none" anchor="ctr"/>
            <a:lstStyle/>
            <a:p>
              <a:endParaRPr lang="es-ES"/>
            </a:p>
          </p:txBody>
        </p:sp>
        <p:sp>
          <p:nvSpPr>
            <p:cNvPr id="44039" name="Rectangle 5"/>
            <p:cNvSpPr>
              <a:spLocks noChangeArrowheads="1"/>
            </p:cNvSpPr>
            <p:nvPr/>
          </p:nvSpPr>
          <p:spPr bwMode="auto">
            <a:xfrm>
              <a:off x="2666" y="637"/>
              <a:ext cx="1569" cy="942"/>
            </a:xfrm>
            <a:prstGeom prst="rect">
              <a:avLst/>
            </a:prstGeom>
            <a:solidFill>
              <a:srgbClr val="FFFFCC"/>
            </a:solidFill>
            <a:ln w="9525">
              <a:noFill/>
              <a:miter lim="800000"/>
              <a:headEnd/>
              <a:tailEnd/>
            </a:ln>
          </p:spPr>
          <p:txBody>
            <a:bodyPr wrap="none" anchor="ctr"/>
            <a:lstStyle/>
            <a:p>
              <a:endParaRPr lang="es-ES"/>
            </a:p>
          </p:txBody>
        </p:sp>
        <p:sp>
          <p:nvSpPr>
            <p:cNvPr id="44040" name="Rectangle 6" descr="50%"/>
            <p:cNvSpPr>
              <a:spLocks noChangeArrowheads="1"/>
            </p:cNvSpPr>
            <p:nvPr/>
          </p:nvSpPr>
          <p:spPr bwMode="auto">
            <a:xfrm>
              <a:off x="489" y="639"/>
              <a:ext cx="1860" cy="926"/>
            </a:xfrm>
            <a:prstGeom prst="rect">
              <a:avLst/>
            </a:prstGeom>
            <a:pattFill prst="pct50">
              <a:fgClr>
                <a:srgbClr val="FFCC99"/>
              </a:fgClr>
              <a:bgClr>
                <a:schemeClr val="bg1"/>
              </a:bgClr>
            </a:pattFill>
            <a:ln w="9525">
              <a:noFill/>
              <a:miter lim="800000"/>
              <a:headEnd/>
              <a:tailEnd/>
            </a:ln>
          </p:spPr>
          <p:txBody>
            <a:bodyPr wrap="none" anchor="ctr"/>
            <a:lstStyle/>
            <a:p>
              <a:endParaRPr lang="es-ES"/>
            </a:p>
          </p:txBody>
        </p:sp>
        <p:sp>
          <p:nvSpPr>
            <p:cNvPr id="44041" name="Text Box 7"/>
            <p:cNvSpPr txBox="1">
              <a:spLocks noChangeArrowheads="1"/>
            </p:cNvSpPr>
            <p:nvPr/>
          </p:nvSpPr>
          <p:spPr bwMode="auto">
            <a:xfrm>
              <a:off x="506" y="647"/>
              <a:ext cx="433" cy="192"/>
            </a:xfrm>
            <a:prstGeom prst="rect">
              <a:avLst/>
            </a:prstGeom>
            <a:noFill/>
            <a:ln w="9525">
              <a:noFill/>
              <a:miter lim="800000"/>
              <a:headEnd/>
              <a:tailEnd/>
            </a:ln>
          </p:spPr>
          <p:txBody>
            <a:bodyPr wrap="none">
              <a:spAutoFit/>
            </a:bodyPr>
            <a:lstStyle/>
            <a:p>
              <a:pPr eaLnBrk="1" hangingPunct="1"/>
              <a:r>
                <a:rPr lang="es-ES" sz="1400" b="1">
                  <a:solidFill>
                    <a:srgbClr val="FF0000"/>
                  </a:solidFill>
                  <a:latin typeface="Arial" charset="0"/>
                </a:rPr>
                <a:t>DHEA</a:t>
              </a:r>
            </a:p>
          </p:txBody>
        </p:sp>
        <p:sp>
          <p:nvSpPr>
            <p:cNvPr id="44042" name="Text Box 8"/>
            <p:cNvSpPr txBox="1">
              <a:spLocks noChangeArrowheads="1"/>
            </p:cNvSpPr>
            <p:nvPr/>
          </p:nvSpPr>
          <p:spPr bwMode="auto">
            <a:xfrm>
              <a:off x="506" y="1128"/>
              <a:ext cx="496" cy="192"/>
            </a:xfrm>
            <a:prstGeom prst="rect">
              <a:avLst/>
            </a:prstGeom>
            <a:noFill/>
            <a:ln w="9525">
              <a:noFill/>
              <a:miter lim="800000"/>
              <a:headEnd/>
              <a:tailEnd/>
            </a:ln>
          </p:spPr>
          <p:txBody>
            <a:bodyPr wrap="none">
              <a:spAutoFit/>
            </a:bodyPr>
            <a:lstStyle/>
            <a:p>
              <a:pPr eaLnBrk="1" hangingPunct="1"/>
              <a:r>
                <a:rPr lang="es-ES" sz="1400" b="1">
                  <a:solidFill>
                    <a:srgbClr val="FF0000"/>
                  </a:solidFill>
                  <a:latin typeface="Arial" charset="0"/>
                </a:rPr>
                <a:t>DHEAs</a:t>
              </a:r>
            </a:p>
          </p:txBody>
        </p:sp>
        <p:sp>
          <p:nvSpPr>
            <p:cNvPr id="44043" name="Text Box 9"/>
            <p:cNvSpPr txBox="1">
              <a:spLocks noChangeArrowheads="1"/>
            </p:cNvSpPr>
            <p:nvPr/>
          </p:nvSpPr>
          <p:spPr bwMode="auto">
            <a:xfrm>
              <a:off x="1106" y="859"/>
              <a:ext cx="1273" cy="192"/>
            </a:xfrm>
            <a:prstGeom prst="rect">
              <a:avLst/>
            </a:prstGeom>
            <a:noFill/>
            <a:ln w="9525">
              <a:noFill/>
              <a:miter lim="800000"/>
              <a:headEnd/>
              <a:tailEnd/>
            </a:ln>
          </p:spPr>
          <p:txBody>
            <a:bodyPr wrap="none">
              <a:spAutoFit/>
            </a:bodyPr>
            <a:lstStyle/>
            <a:p>
              <a:pPr eaLnBrk="1" hangingPunct="1"/>
              <a:r>
                <a:rPr lang="es-ES" sz="1400" b="1">
                  <a:solidFill>
                    <a:srgbClr val="FF0000"/>
                  </a:solidFill>
                  <a:latin typeface="Arial" charset="0"/>
                </a:rPr>
                <a:t>ANDROSTENODIONA</a:t>
              </a:r>
            </a:p>
          </p:txBody>
        </p:sp>
        <p:sp>
          <p:nvSpPr>
            <p:cNvPr id="44044" name="Text Box 10"/>
            <p:cNvSpPr txBox="1">
              <a:spLocks noChangeArrowheads="1"/>
            </p:cNvSpPr>
            <p:nvPr/>
          </p:nvSpPr>
          <p:spPr bwMode="auto">
            <a:xfrm>
              <a:off x="2650" y="859"/>
              <a:ext cx="1037" cy="192"/>
            </a:xfrm>
            <a:prstGeom prst="rect">
              <a:avLst/>
            </a:prstGeom>
            <a:noFill/>
            <a:ln w="9525">
              <a:noFill/>
              <a:miter lim="800000"/>
              <a:headEnd/>
              <a:tailEnd/>
            </a:ln>
          </p:spPr>
          <p:txBody>
            <a:bodyPr wrap="none">
              <a:spAutoFit/>
            </a:bodyPr>
            <a:lstStyle/>
            <a:p>
              <a:pPr eaLnBrk="1" hangingPunct="1"/>
              <a:r>
                <a:rPr lang="es-ES" sz="1400" b="1">
                  <a:solidFill>
                    <a:srgbClr val="0000FF"/>
                  </a:solidFill>
                  <a:latin typeface="Arial" charset="0"/>
                </a:rPr>
                <a:t>TESTOSTERONA</a:t>
              </a:r>
            </a:p>
          </p:txBody>
        </p:sp>
        <p:sp>
          <p:nvSpPr>
            <p:cNvPr id="44045" name="Text Box 11"/>
            <p:cNvSpPr txBox="1">
              <a:spLocks noChangeArrowheads="1"/>
            </p:cNvSpPr>
            <p:nvPr/>
          </p:nvSpPr>
          <p:spPr bwMode="auto">
            <a:xfrm>
              <a:off x="3899" y="859"/>
              <a:ext cx="346" cy="192"/>
            </a:xfrm>
            <a:prstGeom prst="rect">
              <a:avLst/>
            </a:prstGeom>
            <a:noFill/>
            <a:ln w="9525">
              <a:noFill/>
              <a:miter lim="800000"/>
              <a:headEnd/>
              <a:tailEnd/>
            </a:ln>
          </p:spPr>
          <p:txBody>
            <a:bodyPr wrap="none">
              <a:spAutoFit/>
            </a:bodyPr>
            <a:lstStyle/>
            <a:p>
              <a:pPr eaLnBrk="1" hangingPunct="1"/>
              <a:r>
                <a:rPr lang="es-ES" sz="1400" b="1">
                  <a:solidFill>
                    <a:srgbClr val="0000FF"/>
                  </a:solidFill>
                  <a:latin typeface="Arial" charset="0"/>
                </a:rPr>
                <a:t>DHT</a:t>
              </a:r>
            </a:p>
          </p:txBody>
        </p:sp>
        <p:sp>
          <p:nvSpPr>
            <p:cNvPr id="44046" name="Text Box 12"/>
            <p:cNvSpPr txBox="1">
              <a:spLocks noChangeArrowheads="1"/>
            </p:cNvSpPr>
            <p:nvPr/>
          </p:nvSpPr>
          <p:spPr bwMode="auto">
            <a:xfrm>
              <a:off x="4444" y="605"/>
              <a:ext cx="1093"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Arial" charset="0"/>
                </a:rPr>
                <a:t>ANDROSTENDIOL</a:t>
              </a:r>
            </a:p>
          </p:txBody>
        </p:sp>
        <p:sp>
          <p:nvSpPr>
            <p:cNvPr id="44047" name="Text Box 13"/>
            <p:cNvSpPr txBox="1">
              <a:spLocks noChangeArrowheads="1"/>
            </p:cNvSpPr>
            <p:nvPr/>
          </p:nvSpPr>
          <p:spPr bwMode="auto">
            <a:xfrm>
              <a:off x="4444" y="1074"/>
              <a:ext cx="1093" cy="286"/>
            </a:xfrm>
            <a:prstGeom prst="rect">
              <a:avLst/>
            </a:prstGeom>
            <a:noFill/>
            <a:ln w="9525">
              <a:noFill/>
              <a:miter lim="800000"/>
              <a:headEnd/>
              <a:tailEnd/>
            </a:ln>
          </p:spPr>
          <p:txBody>
            <a:bodyPr wrap="none">
              <a:spAutoFit/>
            </a:bodyPr>
            <a:lstStyle/>
            <a:p>
              <a:pPr algn="ctr" eaLnBrk="1" hangingPunct="1">
                <a:lnSpc>
                  <a:spcPct val="85000"/>
                </a:lnSpc>
              </a:pPr>
              <a:r>
                <a:rPr lang="es-ES" sz="1400" b="1">
                  <a:solidFill>
                    <a:schemeClr val="tx1"/>
                  </a:solidFill>
                  <a:latin typeface="Arial" charset="0"/>
                </a:rPr>
                <a:t>ANDROSTENDIOL</a:t>
              </a:r>
            </a:p>
            <a:p>
              <a:pPr algn="ctr" eaLnBrk="1" hangingPunct="1">
                <a:lnSpc>
                  <a:spcPct val="85000"/>
                </a:lnSpc>
              </a:pPr>
              <a:r>
                <a:rPr lang="es-ES" sz="1400" b="1">
                  <a:solidFill>
                    <a:schemeClr val="tx1"/>
                  </a:solidFill>
                  <a:latin typeface="Arial" charset="0"/>
                </a:rPr>
                <a:t>GLUCURONIDO</a:t>
              </a:r>
            </a:p>
          </p:txBody>
        </p:sp>
        <p:grpSp>
          <p:nvGrpSpPr>
            <p:cNvPr id="44048" name="Group 14"/>
            <p:cNvGrpSpPr>
              <a:grpSpLocks/>
            </p:cNvGrpSpPr>
            <p:nvPr/>
          </p:nvGrpSpPr>
          <p:grpSpPr bwMode="auto">
            <a:xfrm>
              <a:off x="681" y="861"/>
              <a:ext cx="80" cy="227"/>
              <a:chOff x="577" y="1125"/>
              <a:chExt cx="80" cy="227"/>
            </a:xfrm>
          </p:grpSpPr>
          <p:sp>
            <p:nvSpPr>
              <p:cNvPr id="44063" name="Line 15"/>
              <p:cNvSpPr>
                <a:spLocks noChangeShapeType="1"/>
              </p:cNvSpPr>
              <p:nvPr/>
            </p:nvSpPr>
            <p:spPr bwMode="auto">
              <a:xfrm flipV="1">
                <a:off x="577" y="1125"/>
                <a:ext cx="0" cy="227"/>
              </a:xfrm>
              <a:prstGeom prst="line">
                <a:avLst/>
              </a:prstGeom>
              <a:noFill/>
              <a:ln w="25400">
                <a:solidFill>
                  <a:schemeClr val="tx1"/>
                </a:solidFill>
                <a:round/>
                <a:headEnd/>
                <a:tailEnd type="triangle" w="lg" len="med"/>
              </a:ln>
            </p:spPr>
            <p:txBody>
              <a:bodyPr/>
              <a:lstStyle/>
              <a:p>
                <a:endParaRPr lang="es-ES"/>
              </a:p>
            </p:txBody>
          </p:sp>
          <p:sp>
            <p:nvSpPr>
              <p:cNvPr id="44064" name="Line 16"/>
              <p:cNvSpPr>
                <a:spLocks noChangeShapeType="1"/>
              </p:cNvSpPr>
              <p:nvPr/>
            </p:nvSpPr>
            <p:spPr bwMode="auto">
              <a:xfrm>
                <a:off x="657" y="1125"/>
                <a:ext cx="0" cy="227"/>
              </a:xfrm>
              <a:prstGeom prst="line">
                <a:avLst/>
              </a:prstGeom>
              <a:noFill/>
              <a:ln w="25400">
                <a:solidFill>
                  <a:schemeClr val="tx1"/>
                </a:solidFill>
                <a:round/>
                <a:headEnd/>
                <a:tailEnd type="triangle" w="lg" len="med"/>
              </a:ln>
            </p:spPr>
            <p:txBody>
              <a:bodyPr/>
              <a:lstStyle/>
              <a:p>
                <a:endParaRPr lang="es-ES"/>
              </a:p>
            </p:txBody>
          </p:sp>
        </p:grpSp>
        <p:grpSp>
          <p:nvGrpSpPr>
            <p:cNvPr id="44049" name="Group 17"/>
            <p:cNvGrpSpPr>
              <a:grpSpLocks/>
            </p:cNvGrpSpPr>
            <p:nvPr/>
          </p:nvGrpSpPr>
          <p:grpSpPr bwMode="auto">
            <a:xfrm>
              <a:off x="2394" y="927"/>
              <a:ext cx="227" cy="72"/>
              <a:chOff x="2314" y="1215"/>
              <a:chExt cx="227" cy="72"/>
            </a:xfrm>
          </p:grpSpPr>
          <p:sp>
            <p:nvSpPr>
              <p:cNvPr id="44061" name="Line 18"/>
              <p:cNvSpPr>
                <a:spLocks noChangeShapeType="1"/>
              </p:cNvSpPr>
              <p:nvPr/>
            </p:nvSpPr>
            <p:spPr bwMode="auto">
              <a:xfrm rot="5400000" flipV="1">
                <a:off x="2428" y="1101"/>
                <a:ext cx="0" cy="227"/>
              </a:xfrm>
              <a:prstGeom prst="line">
                <a:avLst/>
              </a:prstGeom>
              <a:noFill/>
              <a:ln w="25400">
                <a:solidFill>
                  <a:schemeClr val="tx1"/>
                </a:solidFill>
                <a:round/>
                <a:headEnd/>
                <a:tailEnd type="triangle" w="lg" len="med"/>
              </a:ln>
            </p:spPr>
            <p:txBody>
              <a:bodyPr/>
              <a:lstStyle/>
              <a:p>
                <a:endParaRPr lang="es-ES"/>
              </a:p>
            </p:txBody>
          </p:sp>
          <p:sp>
            <p:nvSpPr>
              <p:cNvPr id="44062" name="Line 19"/>
              <p:cNvSpPr>
                <a:spLocks noChangeShapeType="1"/>
              </p:cNvSpPr>
              <p:nvPr/>
            </p:nvSpPr>
            <p:spPr bwMode="auto">
              <a:xfrm rot="5400000">
                <a:off x="2428" y="1173"/>
                <a:ext cx="0" cy="227"/>
              </a:xfrm>
              <a:prstGeom prst="line">
                <a:avLst/>
              </a:prstGeom>
              <a:noFill/>
              <a:ln w="25400">
                <a:solidFill>
                  <a:schemeClr val="tx1"/>
                </a:solidFill>
                <a:round/>
                <a:headEnd/>
                <a:tailEnd type="triangle" w="lg" len="med"/>
              </a:ln>
            </p:spPr>
            <p:txBody>
              <a:bodyPr/>
              <a:lstStyle/>
              <a:p>
                <a:endParaRPr lang="es-ES"/>
              </a:p>
            </p:txBody>
          </p:sp>
        </p:grpSp>
        <p:sp>
          <p:nvSpPr>
            <p:cNvPr id="44050" name="Line 20"/>
            <p:cNvSpPr>
              <a:spLocks noChangeShapeType="1"/>
            </p:cNvSpPr>
            <p:nvPr/>
          </p:nvSpPr>
          <p:spPr bwMode="auto">
            <a:xfrm rot="5400000" flipV="1">
              <a:off x="3796" y="843"/>
              <a:ext cx="0" cy="227"/>
            </a:xfrm>
            <a:prstGeom prst="line">
              <a:avLst/>
            </a:prstGeom>
            <a:noFill/>
            <a:ln w="25400">
              <a:solidFill>
                <a:schemeClr val="tx1"/>
              </a:solidFill>
              <a:round/>
              <a:headEnd/>
              <a:tailEnd type="triangle" w="lg" len="med"/>
            </a:ln>
          </p:spPr>
          <p:txBody>
            <a:bodyPr/>
            <a:lstStyle/>
            <a:p>
              <a:endParaRPr lang="es-ES"/>
            </a:p>
          </p:txBody>
        </p:sp>
        <p:sp>
          <p:nvSpPr>
            <p:cNvPr id="44051" name="Line 21"/>
            <p:cNvSpPr>
              <a:spLocks noChangeShapeType="1"/>
            </p:cNvSpPr>
            <p:nvPr/>
          </p:nvSpPr>
          <p:spPr bwMode="auto">
            <a:xfrm>
              <a:off x="943" y="775"/>
              <a:ext cx="181" cy="136"/>
            </a:xfrm>
            <a:prstGeom prst="line">
              <a:avLst/>
            </a:prstGeom>
            <a:noFill/>
            <a:ln w="25400">
              <a:solidFill>
                <a:schemeClr val="tx1"/>
              </a:solidFill>
              <a:round/>
              <a:headEnd/>
              <a:tailEnd type="triangle" w="lg" len="med"/>
            </a:ln>
          </p:spPr>
          <p:txBody>
            <a:bodyPr/>
            <a:lstStyle/>
            <a:p>
              <a:endParaRPr lang="es-ES"/>
            </a:p>
          </p:txBody>
        </p:sp>
        <p:sp>
          <p:nvSpPr>
            <p:cNvPr id="44052" name="Line 22"/>
            <p:cNvSpPr>
              <a:spLocks noChangeShapeType="1"/>
            </p:cNvSpPr>
            <p:nvPr/>
          </p:nvSpPr>
          <p:spPr bwMode="auto">
            <a:xfrm rot="-5400000">
              <a:off x="943" y="1032"/>
              <a:ext cx="181" cy="136"/>
            </a:xfrm>
            <a:prstGeom prst="line">
              <a:avLst/>
            </a:prstGeom>
            <a:noFill/>
            <a:ln w="25400">
              <a:solidFill>
                <a:schemeClr val="tx1"/>
              </a:solidFill>
              <a:round/>
              <a:headEnd/>
              <a:tailEnd type="triangle" w="lg" len="med"/>
            </a:ln>
          </p:spPr>
          <p:txBody>
            <a:bodyPr/>
            <a:lstStyle/>
            <a:p>
              <a:endParaRPr lang="es-ES"/>
            </a:p>
          </p:txBody>
        </p:sp>
        <p:sp>
          <p:nvSpPr>
            <p:cNvPr id="44053" name="Line 23"/>
            <p:cNvSpPr>
              <a:spLocks noChangeShapeType="1"/>
            </p:cNvSpPr>
            <p:nvPr/>
          </p:nvSpPr>
          <p:spPr bwMode="auto">
            <a:xfrm rot="5400000">
              <a:off x="4282" y="799"/>
              <a:ext cx="181" cy="136"/>
            </a:xfrm>
            <a:prstGeom prst="line">
              <a:avLst/>
            </a:prstGeom>
            <a:noFill/>
            <a:ln w="25400">
              <a:solidFill>
                <a:schemeClr val="tx1"/>
              </a:solidFill>
              <a:round/>
              <a:headEnd/>
              <a:tailEnd type="triangle" w="lg" len="med"/>
            </a:ln>
          </p:spPr>
          <p:txBody>
            <a:bodyPr/>
            <a:lstStyle/>
            <a:p>
              <a:endParaRPr lang="es-ES"/>
            </a:p>
          </p:txBody>
        </p:sp>
        <p:sp>
          <p:nvSpPr>
            <p:cNvPr id="44054" name="Line 24"/>
            <p:cNvSpPr>
              <a:spLocks noChangeShapeType="1"/>
            </p:cNvSpPr>
            <p:nvPr/>
          </p:nvSpPr>
          <p:spPr bwMode="auto">
            <a:xfrm rot="-5400000">
              <a:off x="4236" y="730"/>
              <a:ext cx="181" cy="136"/>
            </a:xfrm>
            <a:prstGeom prst="line">
              <a:avLst/>
            </a:prstGeom>
            <a:noFill/>
            <a:ln w="25400">
              <a:solidFill>
                <a:schemeClr val="tx1"/>
              </a:solidFill>
              <a:round/>
              <a:headEnd/>
              <a:tailEnd type="triangle" w="lg" len="med"/>
            </a:ln>
          </p:spPr>
          <p:txBody>
            <a:bodyPr/>
            <a:lstStyle/>
            <a:p>
              <a:endParaRPr lang="es-ES"/>
            </a:p>
          </p:txBody>
        </p:sp>
        <p:grpSp>
          <p:nvGrpSpPr>
            <p:cNvPr id="44055" name="Group 25"/>
            <p:cNvGrpSpPr>
              <a:grpSpLocks/>
            </p:cNvGrpSpPr>
            <p:nvPr/>
          </p:nvGrpSpPr>
          <p:grpSpPr bwMode="auto">
            <a:xfrm rot="5400000">
              <a:off x="4259" y="984"/>
              <a:ext cx="182" cy="250"/>
              <a:chOff x="4195" y="1819"/>
              <a:chExt cx="182" cy="250"/>
            </a:xfrm>
          </p:grpSpPr>
          <p:sp>
            <p:nvSpPr>
              <p:cNvPr id="44059" name="Line 26"/>
              <p:cNvSpPr>
                <a:spLocks noChangeShapeType="1"/>
              </p:cNvSpPr>
              <p:nvPr/>
            </p:nvSpPr>
            <p:spPr bwMode="auto">
              <a:xfrm rot="5400000">
                <a:off x="4218" y="1911"/>
                <a:ext cx="181" cy="136"/>
              </a:xfrm>
              <a:prstGeom prst="line">
                <a:avLst/>
              </a:prstGeom>
              <a:noFill/>
              <a:ln w="25400">
                <a:solidFill>
                  <a:schemeClr val="tx1"/>
                </a:solidFill>
                <a:round/>
                <a:headEnd/>
                <a:tailEnd type="triangle" w="lg" len="med"/>
              </a:ln>
            </p:spPr>
            <p:txBody>
              <a:bodyPr/>
              <a:lstStyle/>
              <a:p>
                <a:endParaRPr lang="es-ES"/>
              </a:p>
            </p:txBody>
          </p:sp>
          <p:sp>
            <p:nvSpPr>
              <p:cNvPr id="44060" name="Line 27"/>
              <p:cNvSpPr>
                <a:spLocks noChangeShapeType="1"/>
              </p:cNvSpPr>
              <p:nvPr/>
            </p:nvSpPr>
            <p:spPr bwMode="auto">
              <a:xfrm rot="-5400000">
                <a:off x="4172" y="1842"/>
                <a:ext cx="181" cy="136"/>
              </a:xfrm>
              <a:prstGeom prst="line">
                <a:avLst/>
              </a:prstGeom>
              <a:noFill/>
              <a:ln w="25400">
                <a:solidFill>
                  <a:schemeClr val="tx1"/>
                </a:solidFill>
                <a:round/>
                <a:headEnd/>
                <a:tailEnd type="triangle" w="lg" len="med"/>
              </a:ln>
            </p:spPr>
            <p:txBody>
              <a:bodyPr/>
              <a:lstStyle/>
              <a:p>
                <a:endParaRPr lang="es-ES"/>
              </a:p>
            </p:txBody>
          </p:sp>
        </p:grpSp>
        <p:sp>
          <p:nvSpPr>
            <p:cNvPr id="44056" name="Text Box 28"/>
            <p:cNvSpPr txBox="1">
              <a:spLocks noChangeArrowheads="1"/>
            </p:cNvSpPr>
            <p:nvPr/>
          </p:nvSpPr>
          <p:spPr bwMode="auto">
            <a:xfrm>
              <a:off x="988" y="1405"/>
              <a:ext cx="836" cy="173"/>
            </a:xfrm>
            <a:prstGeom prst="rect">
              <a:avLst/>
            </a:prstGeom>
            <a:noFill/>
            <a:ln w="9525">
              <a:noFill/>
              <a:miter lim="800000"/>
              <a:headEnd/>
              <a:tailEnd/>
            </a:ln>
          </p:spPr>
          <p:txBody>
            <a:bodyPr wrap="none">
              <a:spAutoFit/>
            </a:bodyPr>
            <a:lstStyle/>
            <a:p>
              <a:pPr eaLnBrk="1" hangingPunct="1"/>
              <a:r>
                <a:rPr lang="es-ES" sz="1200" b="1">
                  <a:solidFill>
                    <a:schemeClr val="tx1"/>
                  </a:solidFill>
                  <a:latin typeface="Arial" charset="0"/>
                </a:rPr>
                <a:t>Corteza adrenal</a:t>
              </a:r>
            </a:p>
          </p:txBody>
        </p:sp>
        <p:sp>
          <p:nvSpPr>
            <p:cNvPr id="44057" name="Text Box 29"/>
            <p:cNvSpPr txBox="1">
              <a:spLocks noChangeArrowheads="1"/>
            </p:cNvSpPr>
            <p:nvPr/>
          </p:nvSpPr>
          <p:spPr bwMode="auto">
            <a:xfrm>
              <a:off x="2872" y="1426"/>
              <a:ext cx="1156" cy="173"/>
            </a:xfrm>
            <a:prstGeom prst="rect">
              <a:avLst/>
            </a:prstGeom>
            <a:noFill/>
            <a:ln w="9525">
              <a:noFill/>
              <a:miter lim="800000"/>
              <a:headEnd/>
              <a:tailEnd/>
            </a:ln>
          </p:spPr>
          <p:txBody>
            <a:bodyPr wrap="none">
              <a:spAutoFit/>
            </a:bodyPr>
            <a:lstStyle/>
            <a:p>
              <a:pPr eaLnBrk="1" hangingPunct="1"/>
              <a:r>
                <a:rPr lang="es-ES" sz="1200" b="1">
                  <a:solidFill>
                    <a:schemeClr val="tx1"/>
                  </a:solidFill>
                  <a:latin typeface="Arial" charset="0"/>
                </a:rPr>
                <a:t>Tejidos extraadrenales</a:t>
              </a:r>
            </a:p>
          </p:txBody>
        </p:sp>
        <p:sp>
          <p:nvSpPr>
            <p:cNvPr id="44058" name="Text Box 30"/>
            <p:cNvSpPr txBox="1">
              <a:spLocks noChangeArrowheads="1"/>
            </p:cNvSpPr>
            <p:nvPr/>
          </p:nvSpPr>
          <p:spPr bwMode="auto">
            <a:xfrm>
              <a:off x="4437" y="1432"/>
              <a:ext cx="1210" cy="173"/>
            </a:xfrm>
            <a:prstGeom prst="rect">
              <a:avLst/>
            </a:prstGeom>
            <a:noFill/>
            <a:ln w="9525">
              <a:noFill/>
              <a:miter lim="800000"/>
              <a:headEnd/>
              <a:tailEnd/>
            </a:ln>
          </p:spPr>
          <p:txBody>
            <a:bodyPr wrap="none">
              <a:spAutoFit/>
            </a:bodyPr>
            <a:lstStyle/>
            <a:p>
              <a:pPr eaLnBrk="1" hangingPunct="1"/>
              <a:r>
                <a:rPr lang="es-ES" sz="1200" b="1">
                  <a:solidFill>
                    <a:schemeClr val="tx1"/>
                  </a:solidFill>
                  <a:latin typeface="Arial" charset="0"/>
                </a:rPr>
                <a:t>Productos metabolismo</a:t>
              </a:r>
            </a:p>
          </p:txBody>
        </p:sp>
      </p:grpSp>
      <p:sp>
        <p:nvSpPr>
          <p:cNvPr id="44037" name="Text Box 31"/>
          <p:cNvSpPr txBox="1">
            <a:spLocks noChangeArrowheads="1"/>
          </p:cNvSpPr>
          <p:nvPr/>
        </p:nvSpPr>
        <p:spPr bwMode="auto">
          <a:xfrm>
            <a:off x="808038" y="5465763"/>
            <a:ext cx="4044950" cy="366712"/>
          </a:xfrm>
          <a:prstGeom prst="rect">
            <a:avLst/>
          </a:prstGeom>
          <a:noFill/>
          <a:ln w="9525">
            <a:noFill/>
            <a:miter lim="800000"/>
            <a:headEnd/>
            <a:tailEnd/>
          </a:ln>
        </p:spPr>
        <p:txBody>
          <a:bodyPr wrap="none">
            <a:spAutoFit/>
          </a:bodyPr>
          <a:lstStyle/>
          <a:p>
            <a:r>
              <a:rPr lang="es-ES"/>
              <a:t>La ACTH es el principal estimulante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5 Marcador de número de diapositiva"/>
          <p:cNvSpPr>
            <a:spLocks noGrp="1"/>
          </p:cNvSpPr>
          <p:nvPr>
            <p:ph type="sldNum" sz="quarter" idx="12"/>
          </p:nvPr>
        </p:nvSpPr>
        <p:spPr>
          <a:noFill/>
        </p:spPr>
        <p:txBody>
          <a:bodyPr/>
          <a:lstStyle/>
          <a:p>
            <a:fld id="{8C36D2C4-E0CF-4DF5-9C83-CDE21FBA626B}" type="slidenum">
              <a:rPr lang="es-ES_tradnl" smtClean="0"/>
              <a:pPr/>
              <a:t>34</a:t>
            </a:fld>
            <a:endParaRPr lang="es-ES_tradnl" smtClean="0"/>
          </a:p>
        </p:txBody>
      </p:sp>
      <p:sp>
        <p:nvSpPr>
          <p:cNvPr id="45059" name="Text Box 2"/>
          <p:cNvSpPr txBox="1">
            <a:spLocks noChangeArrowheads="1"/>
          </p:cNvSpPr>
          <p:nvPr/>
        </p:nvSpPr>
        <p:spPr bwMode="auto">
          <a:xfrm>
            <a:off x="1258888" y="331788"/>
            <a:ext cx="6584950" cy="457200"/>
          </a:xfrm>
          <a:prstGeom prst="rect">
            <a:avLst/>
          </a:prstGeom>
          <a:noFill/>
          <a:ln w="9525">
            <a:noFill/>
            <a:miter lim="800000"/>
            <a:headEnd/>
            <a:tailEnd/>
          </a:ln>
        </p:spPr>
        <p:txBody>
          <a:bodyPr wrap="none">
            <a:spAutoFit/>
          </a:bodyPr>
          <a:lstStyle/>
          <a:p>
            <a:pPr eaLnBrk="1" hangingPunct="1"/>
            <a:r>
              <a:rPr lang="es-ES" sz="2400" b="1">
                <a:solidFill>
                  <a:schemeClr val="tx1"/>
                </a:solidFill>
                <a:latin typeface="Arial" charset="0"/>
              </a:rPr>
              <a:t>ACCIONES DE ANDRÓGENOS ADRENALES</a:t>
            </a:r>
            <a:endParaRPr lang="es-ES_tradnl" sz="2400" b="1">
              <a:solidFill>
                <a:schemeClr val="tx1"/>
              </a:solidFill>
              <a:latin typeface="Arial" charset="0"/>
            </a:endParaRPr>
          </a:p>
        </p:txBody>
      </p:sp>
      <p:grpSp>
        <p:nvGrpSpPr>
          <p:cNvPr id="45060" name="Group 3"/>
          <p:cNvGrpSpPr>
            <a:grpSpLocks/>
          </p:cNvGrpSpPr>
          <p:nvPr/>
        </p:nvGrpSpPr>
        <p:grpSpPr bwMode="auto">
          <a:xfrm>
            <a:off x="2700338" y="2924175"/>
            <a:ext cx="3209925" cy="642938"/>
            <a:chOff x="1793" y="2485"/>
            <a:chExt cx="2022" cy="405"/>
          </a:xfrm>
        </p:grpSpPr>
        <p:grpSp>
          <p:nvGrpSpPr>
            <p:cNvPr id="45065" name="Group 4"/>
            <p:cNvGrpSpPr>
              <a:grpSpLocks/>
            </p:cNvGrpSpPr>
            <p:nvPr/>
          </p:nvGrpSpPr>
          <p:grpSpPr bwMode="auto">
            <a:xfrm>
              <a:off x="1807" y="2485"/>
              <a:ext cx="2008" cy="405"/>
              <a:chOff x="2426" y="2233"/>
              <a:chExt cx="2008" cy="405"/>
            </a:xfrm>
          </p:grpSpPr>
          <p:sp>
            <p:nvSpPr>
              <p:cNvPr id="45067" name="Text Box 5"/>
              <p:cNvSpPr txBox="1">
                <a:spLocks noChangeArrowheads="1"/>
              </p:cNvSpPr>
              <p:nvPr/>
            </p:nvSpPr>
            <p:spPr bwMode="auto">
              <a:xfrm>
                <a:off x="2426" y="2233"/>
                <a:ext cx="2008"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Arial" charset="0"/>
                  </a:rPr>
                  <a:t>CRECIMIENTO VELLO PUBICO</a:t>
                </a:r>
              </a:p>
            </p:txBody>
          </p:sp>
          <p:sp>
            <p:nvSpPr>
              <p:cNvPr id="45068" name="Text Box 6"/>
              <p:cNvSpPr txBox="1">
                <a:spLocks noChangeArrowheads="1"/>
              </p:cNvSpPr>
              <p:nvPr/>
            </p:nvSpPr>
            <p:spPr bwMode="auto">
              <a:xfrm>
                <a:off x="2426" y="2426"/>
                <a:ext cx="1986"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Arial" charset="0"/>
                  </a:rPr>
                  <a:t>CRECIMIENTO VELLO AXILAR</a:t>
                </a:r>
              </a:p>
            </p:txBody>
          </p:sp>
        </p:grpSp>
        <p:sp>
          <p:nvSpPr>
            <p:cNvPr id="45066" name="Line 7"/>
            <p:cNvSpPr>
              <a:spLocks noChangeShapeType="1"/>
            </p:cNvSpPr>
            <p:nvPr/>
          </p:nvSpPr>
          <p:spPr bwMode="auto">
            <a:xfrm>
              <a:off x="1793" y="2535"/>
              <a:ext cx="0" cy="318"/>
            </a:xfrm>
            <a:prstGeom prst="line">
              <a:avLst/>
            </a:prstGeom>
            <a:noFill/>
            <a:ln w="28575">
              <a:solidFill>
                <a:schemeClr val="tx1"/>
              </a:solidFill>
              <a:round/>
              <a:headEnd/>
              <a:tailEnd/>
            </a:ln>
          </p:spPr>
          <p:txBody>
            <a:bodyPr/>
            <a:lstStyle/>
            <a:p>
              <a:endParaRPr lang="es-ES"/>
            </a:p>
          </p:txBody>
        </p:sp>
      </p:grpSp>
      <p:sp>
        <p:nvSpPr>
          <p:cNvPr id="45061" name="Text Box 8"/>
          <p:cNvSpPr txBox="1">
            <a:spLocks noChangeArrowheads="1"/>
          </p:cNvSpPr>
          <p:nvPr/>
        </p:nvSpPr>
        <p:spPr bwMode="auto">
          <a:xfrm>
            <a:off x="900113" y="1581150"/>
            <a:ext cx="7993062" cy="822325"/>
          </a:xfrm>
          <a:prstGeom prst="rect">
            <a:avLst/>
          </a:prstGeom>
          <a:noFill/>
          <a:ln w="9525">
            <a:noFill/>
            <a:miter lim="800000"/>
            <a:headEnd/>
            <a:tailEnd/>
          </a:ln>
        </p:spPr>
        <p:txBody>
          <a:bodyPr>
            <a:spAutoFit/>
          </a:bodyPr>
          <a:lstStyle/>
          <a:p>
            <a:pPr eaLnBrk="1" hangingPunct="1"/>
            <a:r>
              <a:rPr lang="es-ES" sz="2000" b="1">
                <a:solidFill>
                  <a:srgbClr val="800040"/>
                </a:solidFill>
                <a:latin typeface="Arial" charset="0"/>
              </a:rPr>
              <a:t>ADRENARQUIA:</a:t>
            </a:r>
            <a:r>
              <a:rPr lang="es-ES" sz="2000">
                <a:solidFill>
                  <a:schemeClr val="tx1"/>
                </a:solidFill>
                <a:latin typeface="Arial" charset="0"/>
              </a:rPr>
              <a:t> </a:t>
            </a:r>
            <a:r>
              <a:rPr lang="es-ES" sz="2400">
                <a:solidFill>
                  <a:schemeClr val="tx1"/>
                </a:solidFill>
                <a:latin typeface="Arial" charset="0"/>
              </a:rPr>
              <a:t>Aumento de la síntesis de andrógenos adrenales antes del comienzo de la pubertad </a:t>
            </a:r>
          </a:p>
        </p:txBody>
      </p:sp>
      <p:sp>
        <p:nvSpPr>
          <p:cNvPr id="45062" name="Text Box 9"/>
          <p:cNvSpPr txBox="1">
            <a:spLocks noChangeArrowheads="1"/>
          </p:cNvSpPr>
          <p:nvPr/>
        </p:nvSpPr>
        <p:spPr bwMode="auto">
          <a:xfrm>
            <a:off x="2555875" y="5229225"/>
            <a:ext cx="4692650" cy="366713"/>
          </a:xfrm>
          <a:prstGeom prst="rect">
            <a:avLst/>
          </a:prstGeom>
          <a:noFill/>
          <a:ln w="9525">
            <a:noFill/>
            <a:miter lim="800000"/>
            <a:headEnd/>
            <a:tailEnd/>
          </a:ln>
        </p:spPr>
        <p:txBody>
          <a:bodyPr wrap="none">
            <a:spAutoFit/>
          </a:bodyPr>
          <a:lstStyle/>
          <a:p>
            <a:pPr eaLnBrk="1" hangingPunct="1"/>
            <a:r>
              <a:rPr lang="es-ES" b="1">
                <a:solidFill>
                  <a:srgbClr val="0000FF"/>
                </a:solidFill>
                <a:latin typeface="Arial" charset="0"/>
              </a:rPr>
              <a:t>CRECIMIENTO SOMÁTICO EN LA MUJER</a:t>
            </a:r>
          </a:p>
        </p:txBody>
      </p:sp>
      <p:sp>
        <p:nvSpPr>
          <p:cNvPr id="45063" name="Text Box 10"/>
          <p:cNvSpPr txBox="1">
            <a:spLocks noChangeArrowheads="1"/>
          </p:cNvSpPr>
          <p:nvPr/>
        </p:nvSpPr>
        <p:spPr bwMode="auto">
          <a:xfrm>
            <a:off x="1403350" y="4724400"/>
            <a:ext cx="1679575" cy="396875"/>
          </a:xfrm>
          <a:prstGeom prst="rect">
            <a:avLst/>
          </a:prstGeom>
          <a:noFill/>
          <a:ln w="9525">
            <a:noFill/>
            <a:miter lim="800000"/>
            <a:headEnd/>
            <a:tailEnd/>
          </a:ln>
        </p:spPr>
        <p:txBody>
          <a:bodyPr wrap="none">
            <a:spAutoFit/>
          </a:bodyPr>
          <a:lstStyle/>
          <a:p>
            <a:pPr eaLnBrk="1" hangingPunct="1"/>
            <a:r>
              <a:rPr lang="es-ES" sz="2000" b="1">
                <a:solidFill>
                  <a:srgbClr val="800040"/>
                </a:solidFill>
                <a:latin typeface="Arial" charset="0"/>
              </a:rPr>
              <a:t>PUBERTAD:</a:t>
            </a:r>
          </a:p>
        </p:txBody>
      </p:sp>
      <p:sp>
        <p:nvSpPr>
          <p:cNvPr id="45064" name="Text Box 11"/>
          <p:cNvSpPr txBox="1">
            <a:spLocks noChangeArrowheads="1"/>
          </p:cNvSpPr>
          <p:nvPr/>
        </p:nvSpPr>
        <p:spPr bwMode="auto">
          <a:xfrm>
            <a:off x="1384300" y="3856038"/>
            <a:ext cx="5851525" cy="396875"/>
          </a:xfrm>
          <a:prstGeom prst="rect">
            <a:avLst/>
          </a:prstGeom>
          <a:noFill/>
          <a:ln w="9525">
            <a:noFill/>
            <a:miter lim="800000"/>
            <a:headEnd/>
            <a:tailEnd/>
          </a:ln>
        </p:spPr>
        <p:txBody>
          <a:bodyPr wrap="none">
            <a:spAutoFit/>
          </a:bodyPr>
          <a:lstStyle/>
          <a:p>
            <a:r>
              <a:rPr lang="es-ES" sz="2000">
                <a:solidFill>
                  <a:srgbClr val="800040"/>
                </a:solidFill>
              </a:rPr>
              <a:t>Aparición de caracteres sexuales secundarios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Marcador de número de diapositiva"/>
          <p:cNvSpPr>
            <a:spLocks noGrp="1"/>
          </p:cNvSpPr>
          <p:nvPr>
            <p:ph type="sldNum" sz="quarter" idx="12"/>
          </p:nvPr>
        </p:nvSpPr>
        <p:spPr>
          <a:noFill/>
        </p:spPr>
        <p:txBody>
          <a:bodyPr/>
          <a:lstStyle/>
          <a:p>
            <a:fld id="{F0CA7AE4-0934-48B1-BD9B-D3F7114B6555}" type="slidenum">
              <a:rPr lang="es-ES_tradnl" smtClean="0"/>
              <a:pPr/>
              <a:t>35</a:t>
            </a:fld>
            <a:endParaRPr lang="es-ES_tradnl" smtClean="0"/>
          </a:p>
        </p:txBody>
      </p:sp>
      <p:sp>
        <p:nvSpPr>
          <p:cNvPr id="3075" name="Rectangle 3"/>
          <p:cNvSpPr>
            <a:spLocks noGrp="1" noChangeArrowheads="1"/>
          </p:cNvSpPr>
          <p:nvPr>
            <p:ph type="title"/>
          </p:nvPr>
        </p:nvSpPr>
        <p:spPr>
          <a:xfrm>
            <a:off x="1114427" y="404813"/>
            <a:ext cx="5172085" cy="553998"/>
          </a:xfrm>
        </p:spPr>
        <p:txBody>
          <a:bodyPr/>
          <a:lstStyle/>
          <a:p>
            <a:r>
              <a:rPr lang="es-ES" b="0" dirty="0" smtClean="0"/>
              <a:t>Las glándulas adrenales</a:t>
            </a:r>
          </a:p>
        </p:txBody>
      </p:sp>
      <p:sp>
        <p:nvSpPr>
          <p:cNvPr id="3076" name="Text Box 4"/>
          <p:cNvSpPr txBox="1">
            <a:spLocks noChangeArrowheads="1"/>
          </p:cNvSpPr>
          <p:nvPr/>
        </p:nvSpPr>
        <p:spPr bwMode="auto">
          <a:xfrm>
            <a:off x="2285984" y="1785926"/>
            <a:ext cx="4897495" cy="4893647"/>
          </a:xfrm>
          <a:prstGeom prst="rect">
            <a:avLst/>
          </a:prstGeom>
          <a:noFill/>
          <a:ln w="9525">
            <a:noFill/>
            <a:miter lim="800000"/>
            <a:headEnd/>
            <a:tailEnd/>
          </a:ln>
        </p:spPr>
        <p:txBody>
          <a:bodyPr wrap="none">
            <a:spAutoFit/>
          </a:bodyPr>
          <a:lstStyle/>
          <a:p>
            <a:pPr marL="457200" indent="-457200">
              <a:lnSpc>
                <a:spcPct val="120000"/>
              </a:lnSpc>
            </a:pPr>
            <a:r>
              <a:rPr lang="es-ES" sz="2000" dirty="0"/>
              <a:t>1. Introducción</a:t>
            </a:r>
          </a:p>
          <a:p>
            <a:pPr marL="457200" indent="-457200">
              <a:lnSpc>
                <a:spcPct val="120000"/>
              </a:lnSpc>
            </a:pPr>
            <a:r>
              <a:rPr lang="es-ES" sz="2000" dirty="0"/>
              <a:t>2</a:t>
            </a:r>
            <a:r>
              <a:rPr lang="es-ES" sz="2000" dirty="0" smtClean="0"/>
              <a:t>. </a:t>
            </a:r>
            <a:r>
              <a:rPr lang="es-ES" sz="2000" dirty="0"/>
              <a:t>Corteza adrenal</a:t>
            </a:r>
          </a:p>
          <a:p>
            <a:pPr marL="457200" indent="-457200">
              <a:lnSpc>
                <a:spcPct val="120000"/>
              </a:lnSpc>
            </a:pPr>
            <a:r>
              <a:rPr lang="es-ES" sz="2000" dirty="0"/>
              <a:t>	</a:t>
            </a:r>
            <a:r>
              <a:rPr lang="es-ES" sz="2000" dirty="0" smtClean="0"/>
              <a:t>2.1. </a:t>
            </a:r>
            <a:r>
              <a:rPr lang="es-ES" sz="2000" dirty="0" err="1" smtClean="0"/>
              <a:t>Mineralocorticoides</a:t>
            </a:r>
            <a:endParaRPr lang="es-ES" sz="2000" dirty="0"/>
          </a:p>
          <a:p>
            <a:pPr marL="457200" indent="-457200">
              <a:lnSpc>
                <a:spcPct val="120000"/>
              </a:lnSpc>
            </a:pPr>
            <a:r>
              <a:rPr lang="es-ES" sz="2000" dirty="0"/>
              <a:t>	</a:t>
            </a:r>
            <a:r>
              <a:rPr lang="es-ES" sz="2000" dirty="0" smtClean="0"/>
              <a:t>2.2. Glucocorticoides</a:t>
            </a:r>
            <a:endParaRPr lang="es-ES" sz="2000" dirty="0"/>
          </a:p>
          <a:p>
            <a:pPr marL="457200" indent="-457200">
              <a:lnSpc>
                <a:spcPct val="120000"/>
              </a:lnSpc>
            </a:pPr>
            <a:r>
              <a:rPr lang="es-ES" sz="2000" dirty="0"/>
              <a:t>	</a:t>
            </a:r>
            <a:r>
              <a:rPr lang="es-ES" sz="2000" dirty="0" smtClean="0"/>
              <a:t>2.3 </a:t>
            </a:r>
            <a:r>
              <a:rPr lang="es-ES" sz="2000" dirty="0"/>
              <a:t>Hormonas </a:t>
            </a:r>
            <a:r>
              <a:rPr lang="es-ES" sz="2000" dirty="0" smtClean="0"/>
              <a:t>sexuales</a:t>
            </a:r>
          </a:p>
          <a:p>
            <a:pPr marL="457200" indent="-457200">
              <a:lnSpc>
                <a:spcPct val="120000"/>
              </a:lnSpc>
            </a:pPr>
            <a:r>
              <a:rPr lang="es-ES" sz="2000" b="1" dirty="0" smtClean="0"/>
              <a:t>3. Médula adrenal</a:t>
            </a:r>
          </a:p>
          <a:p>
            <a:pPr marL="457200" indent="-457200">
              <a:lnSpc>
                <a:spcPct val="120000"/>
              </a:lnSpc>
            </a:pPr>
            <a:r>
              <a:rPr lang="es-ES" sz="2000" dirty="0" smtClean="0">
                <a:solidFill>
                  <a:schemeClr val="tx1"/>
                </a:solidFill>
              </a:rPr>
              <a:t>	</a:t>
            </a:r>
            <a:r>
              <a:rPr lang="es-ES" sz="2000" b="1" dirty="0" smtClean="0">
                <a:solidFill>
                  <a:schemeClr val="tx1"/>
                </a:solidFill>
              </a:rPr>
              <a:t>3.1. Sistema </a:t>
            </a:r>
            <a:r>
              <a:rPr lang="es-ES" sz="2000" b="1" dirty="0" err="1" smtClean="0">
                <a:solidFill>
                  <a:schemeClr val="tx1"/>
                </a:solidFill>
              </a:rPr>
              <a:t>simpato</a:t>
            </a:r>
            <a:r>
              <a:rPr lang="es-ES" sz="2000" b="1" dirty="0" smtClean="0">
                <a:solidFill>
                  <a:schemeClr val="tx1"/>
                </a:solidFill>
              </a:rPr>
              <a:t>-medular</a:t>
            </a:r>
          </a:p>
          <a:p>
            <a:pPr marL="457200" indent="-457200">
              <a:lnSpc>
                <a:spcPct val="120000"/>
              </a:lnSpc>
            </a:pPr>
            <a:r>
              <a:rPr lang="es-ES" sz="2000" b="1" dirty="0" smtClean="0">
                <a:solidFill>
                  <a:schemeClr val="tx1"/>
                </a:solidFill>
              </a:rPr>
              <a:t>	3.2.Catecolaminas</a:t>
            </a:r>
          </a:p>
          <a:p>
            <a:pPr marL="457200" indent="-457200">
              <a:lnSpc>
                <a:spcPct val="120000"/>
              </a:lnSpc>
            </a:pPr>
            <a:r>
              <a:rPr lang="es-ES" sz="2000" b="1" dirty="0" smtClean="0">
                <a:solidFill>
                  <a:schemeClr val="tx1"/>
                </a:solidFill>
              </a:rPr>
              <a:t>		3.2.1. Síntesis</a:t>
            </a:r>
          </a:p>
          <a:p>
            <a:pPr marL="457200" indent="-457200">
              <a:lnSpc>
                <a:spcPct val="120000"/>
              </a:lnSpc>
            </a:pPr>
            <a:r>
              <a:rPr lang="es-ES" sz="2000" b="1" dirty="0" smtClean="0">
                <a:solidFill>
                  <a:schemeClr val="tx1"/>
                </a:solidFill>
              </a:rPr>
              <a:t>		3.2.3.Receptores adrenérgicos </a:t>
            </a:r>
          </a:p>
          <a:p>
            <a:pPr marL="457200" indent="-457200">
              <a:lnSpc>
                <a:spcPct val="120000"/>
              </a:lnSpc>
            </a:pPr>
            <a:r>
              <a:rPr lang="es-ES" sz="2000" b="1" dirty="0" smtClean="0">
                <a:solidFill>
                  <a:schemeClr val="tx1"/>
                </a:solidFill>
              </a:rPr>
              <a:t>		3.2.3 Acciones fisiológicas</a:t>
            </a:r>
          </a:p>
          <a:p>
            <a:pPr marL="457200" indent="-457200">
              <a:lnSpc>
                <a:spcPct val="120000"/>
              </a:lnSpc>
            </a:pPr>
            <a:endParaRPr lang="es-ES" sz="2000" b="1" dirty="0" smtClean="0"/>
          </a:p>
          <a:p>
            <a:pPr marL="457200" indent="-457200">
              <a:lnSpc>
                <a:spcPct val="120000"/>
              </a:lnSpc>
            </a:pPr>
            <a:endParaRPr lang="es-ES"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Marcador de número de diapositiva"/>
          <p:cNvSpPr>
            <a:spLocks noGrp="1"/>
          </p:cNvSpPr>
          <p:nvPr>
            <p:ph type="sldNum" sz="quarter" idx="12"/>
          </p:nvPr>
        </p:nvSpPr>
        <p:spPr>
          <a:noFill/>
        </p:spPr>
        <p:txBody>
          <a:bodyPr/>
          <a:lstStyle/>
          <a:p>
            <a:fld id="{1C0133D0-1047-46BB-87AF-6EEE1ECA0041}" type="slidenum">
              <a:rPr lang="es-ES_tradnl"/>
              <a:pPr/>
              <a:t>36</a:t>
            </a:fld>
            <a:endParaRPr lang="es-ES_tradnl"/>
          </a:p>
        </p:txBody>
      </p:sp>
      <p:sp>
        <p:nvSpPr>
          <p:cNvPr id="8195" name="Rectangle 2"/>
          <p:cNvSpPr>
            <a:spLocks noGrp="1" noChangeArrowheads="1"/>
          </p:cNvSpPr>
          <p:nvPr>
            <p:ph type="title"/>
          </p:nvPr>
        </p:nvSpPr>
        <p:spPr>
          <a:xfrm>
            <a:off x="1042988" y="333375"/>
            <a:ext cx="3979862" cy="487363"/>
          </a:xfrm>
        </p:spPr>
        <p:txBody>
          <a:bodyPr/>
          <a:lstStyle/>
          <a:p>
            <a:r>
              <a:rPr lang="es-ES" sz="3200" smtClean="0"/>
              <a:t>CATECOLAMINAS</a:t>
            </a:r>
          </a:p>
        </p:txBody>
      </p:sp>
      <p:sp>
        <p:nvSpPr>
          <p:cNvPr id="8196" name="Rectangle 3"/>
          <p:cNvSpPr>
            <a:spLocks noGrp="1" noChangeArrowheads="1"/>
          </p:cNvSpPr>
          <p:nvPr>
            <p:ph type="body" idx="1"/>
          </p:nvPr>
        </p:nvSpPr>
        <p:spPr>
          <a:xfrm>
            <a:off x="755650" y="1844675"/>
            <a:ext cx="7772400" cy="4114800"/>
          </a:xfrm>
        </p:spPr>
        <p:txBody>
          <a:bodyPr/>
          <a:lstStyle/>
          <a:p>
            <a:pPr marL="901700" indent="-901700">
              <a:lnSpc>
                <a:spcPct val="120000"/>
              </a:lnSpc>
            </a:pPr>
            <a:r>
              <a:rPr lang="es-ES" sz="2400" b="1" dirty="0" err="1" smtClean="0">
                <a:solidFill>
                  <a:srgbClr val="800040"/>
                </a:solidFill>
              </a:rPr>
              <a:t>Catecolaminas</a:t>
            </a:r>
            <a:r>
              <a:rPr lang="es-ES" sz="2400" b="1" dirty="0" smtClean="0">
                <a:solidFill>
                  <a:srgbClr val="800040"/>
                </a:solidFill>
              </a:rPr>
              <a:t>:</a:t>
            </a:r>
          </a:p>
          <a:p>
            <a:pPr marL="901700" indent="-901700">
              <a:lnSpc>
                <a:spcPct val="120000"/>
              </a:lnSpc>
              <a:buFont typeface="Wingdings" pitchFamily="2" charset="2"/>
              <a:buChar char="ü"/>
            </a:pPr>
            <a:r>
              <a:rPr lang="es-ES" sz="2000" dirty="0" smtClean="0"/>
              <a:t>Adrenalina</a:t>
            </a:r>
          </a:p>
          <a:p>
            <a:pPr marL="901700" indent="-901700">
              <a:lnSpc>
                <a:spcPct val="120000"/>
              </a:lnSpc>
              <a:buFont typeface="Wingdings" pitchFamily="2" charset="2"/>
              <a:buChar char="ü"/>
            </a:pPr>
            <a:r>
              <a:rPr lang="es-ES" sz="2000" dirty="0" err="1" smtClean="0"/>
              <a:t>Noradrenalina</a:t>
            </a:r>
            <a:endParaRPr lang="es-ES" sz="2000" dirty="0" smtClean="0"/>
          </a:p>
          <a:p>
            <a:pPr marL="901700" indent="-901700">
              <a:lnSpc>
                <a:spcPct val="120000"/>
              </a:lnSpc>
            </a:pPr>
            <a:r>
              <a:rPr lang="es-ES" sz="2000" dirty="0" smtClean="0"/>
              <a:t>Se forman a partir de la Tirosina (proporción 4:1)</a:t>
            </a:r>
          </a:p>
          <a:p>
            <a:pPr marL="901700" indent="-901700">
              <a:lnSpc>
                <a:spcPct val="120000"/>
              </a:lnSpc>
            </a:pPr>
            <a:endParaRPr lang="es-ES" sz="2000" dirty="0" smtClean="0"/>
          </a:p>
        </p:txBody>
      </p:sp>
      <p:sp>
        <p:nvSpPr>
          <p:cNvPr id="8197" name="Rectangle 4"/>
          <p:cNvSpPr>
            <a:spLocks noChangeArrowheads="1"/>
          </p:cNvSpPr>
          <p:nvPr/>
        </p:nvSpPr>
        <p:spPr bwMode="auto">
          <a:xfrm>
            <a:off x="428596" y="4143380"/>
            <a:ext cx="8316912" cy="2000264"/>
          </a:xfrm>
          <a:prstGeom prst="rect">
            <a:avLst/>
          </a:prstGeom>
          <a:noFill/>
          <a:ln w="9525">
            <a:noFill/>
            <a:miter lim="800000"/>
            <a:headEnd/>
            <a:tailEnd/>
          </a:ln>
        </p:spPr>
        <p:txBody>
          <a:bodyPr/>
          <a:lstStyle/>
          <a:p>
            <a:pPr marL="342900" indent="-342900">
              <a:lnSpc>
                <a:spcPct val="120000"/>
              </a:lnSpc>
              <a:spcAft>
                <a:spcPct val="30000"/>
              </a:spcAft>
            </a:pPr>
            <a:r>
              <a:rPr lang="es-ES" sz="2000" dirty="0">
                <a:solidFill>
                  <a:schemeClr val="tx1"/>
                </a:solidFill>
              </a:rPr>
              <a:t>Los traumatismos, el ejercicio y la hipoglucemia, ira, ansiedad, dolor…</a:t>
            </a:r>
          </a:p>
          <a:p>
            <a:pPr marL="342900" indent="-342900">
              <a:lnSpc>
                <a:spcPct val="120000"/>
              </a:lnSpc>
              <a:spcAft>
                <a:spcPct val="30000"/>
              </a:spcAft>
            </a:pPr>
            <a:r>
              <a:rPr lang="es-ES" sz="2000" dirty="0">
                <a:solidFill>
                  <a:schemeClr val="tx1"/>
                </a:solidFill>
              </a:rPr>
              <a:t>estimulan la liberación de </a:t>
            </a:r>
            <a:r>
              <a:rPr lang="es-ES" sz="2000" dirty="0" err="1">
                <a:solidFill>
                  <a:schemeClr val="tx1"/>
                </a:solidFill>
              </a:rPr>
              <a:t>catecolaminas</a:t>
            </a:r>
            <a:r>
              <a:rPr lang="es-ES" sz="2000" dirty="0">
                <a:solidFill>
                  <a:schemeClr val="tx1"/>
                </a:solidFill>
              </a:rPr>
              <a:t> por la médula </a:t>
            </a:r>
            <a:r>
              <a:rPr lang="es-ES" sz="2000" dirty="0" smtClean="0">
                <a:solidFill>
                  <a:schemeClr val="tx1"/>
                </a:solidFill>
              </a:rPr>
              <a:t>adrenal.</a:t>
            </a:r>
          </a:p>
          <a:p>
            <a:pPr marL="342900" indent="-342900">
              <a:lnSpc>
                <a:spcPct val="120000"/>
              </a:lnSpc>
              <a:spcAft>
                <a:spcPct val="30000"/>
              </a:spcAft>
            </a:pPr>
            <a:r>
              <a:rPr lang="es-ES" sz="2000" dirty="0" smtClean="0">
                <a:solidFill>
                  <a:schemeClr val="tx1"/>
                </a:solidFill>
              </a:rPr>
              <a:t>Son inactivadas muy rápidamente en el plasma (1-3 min)</a:t>
            </a:r>
            <a:endParaRPr lang="es-ES" sz="20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034AA449-50F5-4D1F-A47A-5E2D8ADFABDA}" type="slidenum">
              <a:rPr lang="es-ES_tradnl" smtClean="0"/>
              <a:pPr>
                <a:defRPr/>
              </a:pPr>
              <a:t>37</a:t>
            </a:fld>
            <a:endParaRPr lang="es-ES_tradnl"/>
          </a:p>
        </p:txBody>
      </p:sp>
      <p:pic>
        <p:nvPicPr>
          <p:cNvPr id="1026" name="Picture 2" descr="C:\Documents and Settings\Carmen\Escritorio\BERNE LEVI 4E\M31951-048-f001.jpg"/>
          <p:cNvPicPr>
            <a:picLocks noChangeAspect="1" noChangeArrowheads="1"/>
          </p:cNvPicPr>
          <p:nvPr/>
        </p:nvPicPr>
        <p:blipFill>
          <a:blip r:embed="rId2"/>
          <a:srcRect l="14986" r="15531" b="3489"/>
          <a:stretch>
            <a:fillRect/>
          </a:stretch>
        </p:blipFill>
        <p:spPr bwMode="auto">
          <a:xfrm>
            <a:off x="2500298" y="-1"/>
            <a:ext cx="3857652" cy="665631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Marcador de número de diapositiva"/>
          <p:cNvSpPr>
            <a:spLocks noGrp="1"/>
          </p:cNvSpPr>
          <p:nvPr>
            <p:ph type="sldNum" sz="quarter" idx="12"/>
          </p:nvPr>
        </p:nvSpPr>
        <p:spPr>
          <a:noFill/>
        </p:spPr>
        <p:txBody>
          <a:bodyPr/>
          <a:lstStyle/>
          <a:p>
            <a:fld id="{6F8EC20E-A260-4FDD-A19B-805D26298F9F}" type="slidenum">
              <a:rPr lang="es-ES_tradnl"/>
              <a:pPr/>
              <a:t>38</a:t>
            </a:fld>
            <a:endParaRPr lang="es-ES_tradnl"/>
          </a:p>
        </p:txBody>
      </p:sp>
      <p:grpSp>
        <p:nvGrpSpPr>
          <p:cNvPr id="2" name="Group 6"/>
          <p:cNvGrpSpPr>
            <a:grpSpLocks/>
          </p:cNvGrpSpPr>
          <p:nvPr/>
        </p:nvGrpSpPr>
        <p:grpSpPr bwMode="auto">
          <a:xfrm>
            <a:off x="150813" y="115888"/>
            <a:ext cx="8945562" cy="6129337"/>
            <a:chOff x="95" y="205"/>
            <a:chExt cx="5635" cy="3861"/>
          </a:xfrm>
        </p:grpSpPr>
        <p:grpSp>
          <p:nvGrpSpPr>
            <p:cNvPr id="3" name="Group 7"/>
            <p:cNvGrpSpPr>
              <a:grpSpLocks/>
            </p:cNvGrpSpPr>
            <p:nvPr/>
          </p:nvGrpSpPr>
          <p:grpSpPr bwMode="auto">
            <a:xfrm>
              <a:off x="95" y="637"/>
              <a:ext cx="5635" cy="3429"/>
              <a:chOff x="68" y="700"/>
              <a:chExt cx="5635" cy="3429"/>
            </a:xfrm>
          </p:grpSpPr>
          <p:grpSp>
            <p:nvGrpSpPr>
              <p:cNvPr id="4" name="Group 8"/>
              <p:cNvGrpSpPr>
                <a:grpSpLocks/>
              </p:cNvGrpSpPr>
              <p:nvPr/>
            </p:nvGrpSpPr>
            <p:grpSpPr bwMode="auto">
              <a:xfrm>
                <a:off x="496" y="810"/>
                <a:ext cx="4643" cy="3247"/>
                <a:chOff x="496" y="810"/>
                <a:chExt cx="4643" cy="3247"/>
              </a:xfrm>
            </p:grpSpPr>
            <p:sp>
              <p:nvSpPr>
                <p:cNvPr id="9252" name="Oval 9"/>
                <p:cNvSpPr>
                  <a:spLocks noChangeArrowheads="1"/>
                </p:cNvSpPr>
                <p:nvPr/>
              </p:nvSpPr>
              <p:spPr bwMode="auto">
                <a:xfrm>
                  <a:off x="496" y="2615"/>
                  <a:ext cx="1432" cy="1442"/>
                </a:xfrm>
                <a:prstGeom prst="ellipse">
                  <a:avLst/>
                </a:prstGeom>
                <a:solidFill>
                  <a:srgbClr val="00CC99"/>
                </a:solidFill>
                <a:ln w="19050">
                  <a:solidFill>
                    <a:schemeClr val="tx1"/>
                  </a:solidFill>
                  <a:round/>
                  <a:headEnd/>
                  <a:tailEnd/>
                </a:ln>
              </p:spPr>
              <p:txBody>
                <a:bodyPr wrap="none" anchor="ctr"/>
                <a:lstStyle/>
                <a:p>
                  <a:endParaRPr lang="es-ES"/>
                </a:p>
              </p:txBody>
            </p:sp>
            <p:sp>
              <p:nvSpPr>
                <p:cNvPr id="9253" name="Oval 10"/>
                <p:cNvSpPr>
                  <a:spLocks noChangeArrowheads="1"/>
                </p:cNvSpPr>
                <p:nvPr/>
              </p:nvSpPr>
              <p:spPr bwMode="auto">
                <a:xfrm>
                  <a:off x="4115" y="2826"/>
                  <a:ext cx="1024" cy="1026"/>
                </a:xfrm>
                <a:prstGeom prst="ellipse">
                  <a:avLst/>
                </a:prstGeom>
                <a:solidFill>
                  <a:srgbClr val="99CCFF"/>
                </a:solidFill>
                <a:ln w="9525">
                  <a:solidFill>
                    <a:schemeClr val="tx1"/>
                  </a:solidFill>
                  <a:round/>
                  <a:headEnd/>
                  <a:tailEnd/>
                </a:ln>
              </p:spPr>
              <p:txBody>
                <a:bodyPr wrap="none" anchor="ctr"/>
                <a:lstStyle/>
                <a:p>
                  <a:endParaRPr lang="es-ES"/>
                </a:p>
              </p:txBody>
            </p:sp>
            <p:sp>
              <p:nvSpPr>
                <p:cNvPr id="9254" name="Oval 11"/>
                <p:cNvSpPr>
                  <a:spLocks noChangeArrowheads="1"/>
                </p:cNvSpPr>
                <p:nvPr/>
              </p:nvSpPr>
              <p:spPr bwMode="auto">
                <a:xfrm>
                  <a:off x="676" y="1008"/>
                  <a:ext cx="997" cy="1397"/>
                </a:xfrm>
                <a:prstGeom prst="ellipse">
                  <a:avLst/>
                </a:prstGeom>
                <a:solidFill>
                  <a:srgbClr val="CC6600"/>
                </a:solidFill>
                <a:ln w="19050">
                  <a:solidFill>
                    <a:schemeClr val="tx1"/>
                  </a:solidFill>
                  <a:round/>
                  <a:headEnd/>
                  <a:tailEnd/>
                </a:ln>
              </p:spPr>
              <p:txBody>
                <a:bodyPr wrap="none" anchor="ctr"/>
                <a:lstStyle/>
                <a:p>
                  <a:endParaRPr lang="es-ES"/>
                </a:p>
              </p:txBody>
            </p:sp>
            <p:grpSp>
              <p:nvGrpSpPr>
                <p:cNvPr id="5" name="Group 12"/>
                <p:cNvGrpSpPr>
                  <a:grpSpLocks/>
                </p:cNvGrpSpPr>
                <p:nvPr/>
              </p:nvGrpSpPr>
              <p:grpSpPr bwMode="auto">
                <a:xfrm>
                  <a:off x="909" y="810"/>
                  <a:ext cx="4124" cy="2790"/>
                  <a:chOff x="909" y="810"/>
                  <a:chExt cx="4124" cy="2790"/>
                </a:xfrm>
              </p:grpSpPr>
              <p:grpSp>
                <p:nvGrpSpPr>
                  <p:cNvPr id="6" name="Group 13"/>
                  <p:cNvGrpSpPr>
                    <a:grpSpLocks/>
                  </p:cNvGrpSpPr>
                  <p:nvPr/>
                </p:nvGrpSpPr>
                <p:grpSpPr bwMode="auto">
                  <a:xfrm>
                    <a:off x="4150" y="882"/>
                    <a:ext cx="883" cy="1183"/>
                    <a:chOff x="4150" y="882"/>
                    <a:chExt cx="883" cy="1183"/>
                  </a:xfrm>
                </p:grpSpPr>
                <p:grpSp>
                  <p:nvGrpSpPr>
                    <p:cNvPr id="7" name="Group 14"/>
                    <p:cNvGrpSpPr>
                      <a:grpSpLocks/>
                    </p:cNvGrpSpPr>
                    <p:nvPr/>
                  </p:nvGrpSpPr>
                  <p:grpSpPr bwMode="auto">
                    <a:xfrm>
                      <a:off x="4223" y="882"/>
                      <a:ext cx="810" cy="1116"/>
                      <a:chOff x="3560" y="882"/>
                      <a:chExt cx="810" cy="1116"/>
                    </a:xfrm>
                  </p:grpSpPr>
                  <p:grpSp>
                    <p:nvGrpSpPr>
                      <p:cNvPr id="8" name="Group 15"/>
                      <p:cNvGrpSpPr>
                        <a:grpSpLocks/>
                      </p:cNvGrpSpPr>
                      <p:nvPr/>
                    </p:nvGrpSpPr>
                    <p:grpSpPr bwMode="auto">
                      <a:xfrm>
                        <a:off x="3560" y="882"/>
                        <a:ext cx="810" cy="1116"/>
                        <a:chOff x="2478" y="873"/>
                        <a:chExt cx="810" cy="1116"/>
                      </a:xfrm>
                    </p:grpSpPr>
                    <p:sp>
                      <p:nvSpPr>
                        <p:cNvPr id="9312" name="Oval 16"/>
                        <p:cNvSpPr>
                          <a:spLocks noChangeArrowheads="1"/>
                        </p:cNvSpPr>
                        <p:nvPr/>
                      </p:nvSpPr>
                      <p:spPr bwMode="auto">
                        <a:xfrm>
                          <a:off x="2478" y="873"/>
                          <a:ext cx="810" cy="1116"/>
                        </a:xfrm>
                        <a:prstGeom prst="ellipse">
                          <a:avLst/>
                        </a:prstGeom>
                        <a:solidFill>
                          <a:srgbClr val="969696"/>
                        </a:solidFill>
                        <a:ln w="9525">
                          <a:solidFill>
                            <a:schemeClr val="tx1"/>
                          </a:solidFill>
                          <a:round/>
                          <a:headEnd/>
                          <a:tailEnd/>
                        </a:ln>
                      </p:spPr>
                      <p:txBody>
                        <a:bodyPr wrap="none" anchor="ctr"/>
                        <a:lstStyle/>
                        <a:p>
                          <a:endParaRPr lang="es-ES"/>
                        </a:p>
                      </p:txBody>
                    </p:sp>
                    <p:sp>
                      <p:nvSpPr>
                        <p:cNvPr id="9313" name="Oval 17"/>
                        <p:cNvSpPr>
                          <a:spLocks noChangeArrowheads="1"/>
                        </p:cNvSpPr>
                        <p:nvPr/>
                      </p:nvSpPr>
                      <p:spPr bwMode="auto">
                        <a:xfrm>
                          <a:off x="2527" y="932"/>
                          <a:ext cx="711" cy="999"/>
                        </a:xfrm>
                        <a:prstGeom prst="ellipse">
                          <a:avLst/>
                        </a:prstGeom>
                        <a:solidFill>
                          <a:srgbClr val="CCCC00"/>
                        </a:solidFill>
                        <a:ln w="9525">
                          <a:solidFill>
                            <a:schemeClr val="tx1"/>
                          </a:solidFill>
                          <a:round/>
                          <a:headEnd/>
                          <a:tailEnd/>
                        </a:ln>
                      </p:spPr>
                      <p:txBody>
                        <a:bodyPr wrap="none" anchor="ctr"/>
                        <a:lstStyle/>
                        <a:p>
                          <a:endParaRPr lang="es-ES"/>
                        </a:p>
                      </p:txBody>
                    </p:sp>
                  </p:grpSp>
                  <p:sp>
                    <p:nvSpPr>
                      <p:cNvPr id="9311" name="Freeform 18" descr="Papel seda azul"/>
                      <p:cNvSpPr>
                        <a:spLocks/>
                      </p:cNvSpPr>
                      <p:nvPr/>
                    </p:nvSpPr>
                    <p:spPr bwMode="auto">
                      <a:xfrm>
                        <a:off x="4014" y="1178"/>
                        <a:ext cx="174" cy="345"/>
                      </a:xfrm>
                      <a:custGeom>
                        <a:avLst/>
                        <a:gdLst>
                          <a:gd name="T0" fmla="*/ 2 w 174"/>
                          <a:gd name="T1" fmla="*/ 8 h 345"/>
                          <a:gd name="T2" fmla="*/ 22 w 174"/>
                          <a:gd name="T3" fmla="*/ 0 h 345"/>
                          <a:gd name="T4" fmla="*/ 48 w 174"/>
                          <a:gd name="T5" fmla="*/ 14 h 345"/>
                          <a:gd name="T6" fmla="*/ 88 w 174"/>
                          <a:gd name="T7" fmla="*/ 46 h 345"/>
                          <a:gd name="T8" fmla="*/ 120 w 174"/>
                          <a:gd name="T9" fmla="*/ 78 h 345"/>
                          <a:gd name="T10" fmla="*/ 136 w 174"/>
                          <a:gd name="T11" fmla="*/ 126 h 345"/>
                          <a:gd name="T12" fmla="*/ 148 w 174"/>
                          <a:gd name="T13" fmla="*/ 170 h 345"/>
                          <a:gd name="T14" fmla="*/ 158 w 174"/>
                          <a:gd name="T15" fmla="*/ 226 h 345"/>
                          <a:gd name="T16" fmla="*/ 164 w 174"/>
                          <a:gd name="T17" fmla="*/ 266 h 345"/>
                          <a:gd name="T18" fmla="*/ 168 w 174"/>
                          <a:gd name="T19" fmla="*/ 312 h 345"/>
                          <a:gd name="T20" fmla="*/ 136 w 174"/>
                          <a:gd name="T21" fmla="*/ 338 h 345"/>
                          <a:gd name="T22" fmla="*/ 76 w 174"/>
                          <a:gd name="T23" fmla="*/ 342 h 345"/>
                          <a:gd name="T24" fmla="*/ 36 w 174"/>
                          <a:gd name="T25" fmla="*/ 318 h 345"/>
                          <a:gd name="T26" fmla="*/ 16 w 174"/>
                          <a:gd name="T27" fmla="*/ 282 h 345"/>
                          <a:gd name="T28" fmla="*/ 16 w 174"/>
                          <a:gd name="T29" fmla="*/ 238 h 345"/>
                          <a:gd name="T30" fmla="*/ 28 w 174"/>
                          <a:gd name="T31" fmla="*/ 180 h 345"/>
                          <a:gd name="T32" fmla="*/ 38 w 174"/>
                          <a:gd name="T33" fmla="*/ 144 h 345"/>
                          <a:gd name="T34" fmla="*/ 32 w 174"/>
                          <a:gd name="T35" fmla="*/ 110 h 345"/>
                          <a:gd name="T36" fmla="*/ 20 w 174"/>
                          <a:gd name="T37" fmla="*/ 74 h 345"/>
                          <a:gd name="T38" fmla="*/ 4 w 174"/>
                          <a:gd name="T39" fmla="*/ 38 h 345"/>
                          <a:gd name="T40" fmla="*/ 0 w 174"/>
                          <a:gd name="T41" fmla="*/ 14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
                          <a:gd name="T64" fmla="*/ 0 h 345"/>
                          <a:gd name="T65" fmla="*/ 174 w 174"/>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 h="345">
                            <a:moveTo>
                              <a:pt x="2" y="8"/>
                            </a:moveTo>
                            <a:cubicBezTo>
                              <a:pt x="2" y="8"/>
                              <a:pt x="22" y="0"/>
                              <a:pt x="22" y="0"/>
                            </a:cubicBezTo>
                            <a:cubicBezTo>
                              <a:pt x="22" y="0"/>
                              <a:pt x="48" y="14"/>
                              <a:pt x="48" y="14"/>
                            </a:cubicBezTo>
                            <a:cubicBezTo>
                              <a:pt x="48" y="14"/>
                              <a:pt x="88" y="46"/>
                              <a:pt x="88" y="46"/>
                            </a:cubicBezTo>
                            <a:cubicBezTo>
                              <a:pt x="88" y="46"/>
                              <a:pt x="120" y="78"/>
                              <a:pt x="120" y="78"/>
                            </a:cubicBezTo>
                            <a:cubicBezTo>
                              <a:pt x="120" y="78"/>
                              <a:pt x="136" y="126"/>
                              <a:pt x="136" y="126"/>
                            </a:cubicBezTo>
                            <a:cubicBezTo>
                              <a:pt x="136" y="126"/>
                              <a:pt x="144" y="153"/>
                              <a:pt x="148" y="170"/>
                            </a:cubicBezTo>
                            <a:cubicBezTo>
                              <a:pt x="152" y="187"/>
                              <a:pt x="155" y="210"/>
                              <a:pt x="158" y="226"/>
                            </a:cubicBezTo>
                            <a:cubicBezTo>
                              <a:pt x="161" y="242"/>
                              <a:pt x="162" y="252"/>
                              <a:pt x="164" y="266"/>
                            </a:cubicBezTo>
                            <a:cubicBezTo>
                              <a:pt x="167" y="290"/>
                              <a:pt x="162" y="314"/>
                              <a:pt x="168" y="312"/>
                            </a:cubicBezTo>
                            <a:cubicBezTo>
                              <a:pt x="174" y="310"/>
                              <a:pt x="150" y="333"/>
                              <a:pt x="136" y="338"/>
                            </a:cubicBezTo>
                            <a:cubicBezTo>
                              <a:pt x="122" y="343"/>
                              <a:pt x="93" y="345"/>
                              <a:pt x="76" y="342"/>
                            </a:cubicBezTo>
                            <a:cubicBezTo>
                              <a:pt x="59" y="339"/>
                              <a:pt x="36" y="318"/>
                              <a:pt x="36" y="318"/>
                            </a:cubicBezTo>
                            <a:cubicBezTo>
                              <a:pt x="36" y="318"/>
                              <a:pt x="16" y="282"/>
                              <a:pt x="16" y="282"/>
                            </a:cubicBezTo>
                            <a:cubicBezTo>
                              <a:pt x="16" y="282"/>
                              <a:pt x="15" y="255"/>
                              <a:pt x="16" y="238"/>
                            </a:cubicBezTo>
                            <a:cubicBezTo>
                              <a:pt x="16" y="238"/>
                              <a:pt x="28" y="180"/>
                              <a:pt x="28" y="180"/>
                            </a:cubicBezTo>
                            <a:cubicBezTo>
                              <a:pt x="28" y="180"/>
                              <a:pt x="38" y="144"/>
                              <a:pt x="38" y="144"/>
                            </a:cubicBezTo>
                            <a:cubicBezTo>
                              <a:pt x="38" y="144"/>
                              <a:pt x="32" y="110"/>
                              <a:pt x="32" y="110"/>
                            </a:cubicBezTo>
                            <a:cubicBezTo>
                              <a:pt x="32" y="110"/>
                              <a:pt x="25" y="86"/>
                              <a:pt x="20" y="74"/>
                            </a:cubicBezTo>
                            <a:cubicBezTo>
                              <a:pt x="15" y="62"/>
                              <a:pt x="7" y="48"/>
                              <a:pt x="4" y="38"/>
                            </a:cubicBezTo>
                            <a:cubicBezTo>
                              <a:pt x="1" y="28"/>
                              <a:pt x="1" y="19"/>
                              <a:pt x="0" y="14"/>
                            </a:cubicBezTo>
                          </a:path>
                        </a:pathLst>
                      </a:custGeom>
                      <a:blipFill dpi="0" rotWithShape="1">
                        <a:blip r:embed="rId3"/>
                        <a:srcRect/>
                        <a:tile tx="0" ty="0" sx="100000" sy="100000" flip="none" algn="tl"/>
                      </a:blipFill>
                      <a:ln w="19050">
                        <a:solidFill>
                          <a:schemeClr val="tx1"/>
                        </a:solidFill>
                        <a:round/>
                        <a:headEnd/>
                        <a:tailEnd/>
                      </a:ln>
                    </p:spPr>
                    <p:txBody>
                      <a:bodyPr/>
                      <a:lstStyle/>
                      <a:p>
                        <a:endParaRPr lang="es-ES"/>
                      </a:p>
                    </p:txBody>
                  </p:sp>
                </p:grpSp>
                <p:sp>
                  <p:nvSpPr>
                    <p:cNvPr id="9305" name="Oval 19"/>
                    <p:cNvSpPr>
                      <a:spLocks noChangeArrowheads="1"/>
                    </p:cNvSpPr>
                    <p:nvPr/>
                  </p:nvSpPr>
                  <p:spPr bwMode="auto">
                    <a:xfrm>
                      <a:off x="4168" y="1258"/>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306" name="Oval 20"/>
                    <p:cNvSpPr>
                      <a:spLocks noChangeArrowheads="1"/>
                    </p:cNvSpPr>
                    <p:nvPr/>
                  </p:nvSpPr>
                  <p:spPr bwMode="auto">
                    <a:xfrm>
                      <a:off x="4150" y="1425"/>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307" name="Oval 21"/>
                    <p:cNvSpPr>
                      <a:spLocks noChangeArrowheads="1"/>
                    </p:cNvSpPr>
                    <p:nvPr/>
                  </p:nvSpPr>
                  <p:spPr bwMode="auto">
                    <a:xfrm>
                      <a:off x="4159" y="1597"/>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308" name="Oval 22"/>
                    <p:cNvSpPr>
                      <a:spLocks noChangeArrowheads="1"/>
                    </p:cNvSpPr>
                    <p:nvPr/>
                  </p:nvSpPr>
                  <p:spPr bwMode="auto">
                    <a:xfrm>
                      <a:off x="4484" y="1988"/>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309" name="Oval 23"/>
                    <p:cNvSpPr>
                      <a:spLocks noChangeArrowheads="1"/>
                    </p:cNvSpPr>
                    <p:nvPr/>
                  </p:nvSpPr>
                  <p:spPr bwMode="auto">
                    <a:xfrm>
                      <a:off x="4684" y="1983"/>
                      <a:ext cx="83" cy="77"/>
                    </a:xfrm>
                    <a:prstGeom prst="ellipse">
                      <a:avLst/>
                    </a:prstGeom>
                    <a:solidFill>
                      <a:srgbClr val="FF0000"/>
                    </a:solidFill>
                    <a:ln w="9525">
                      <a:solidFill>
                        <a:schemeClr val="tx1"/>
                      </a:solidFill>
                      <a:round/>
                      <a:headEnd/>
                      <a:tailEnd/>
                    </a:ln>
                  </p:spPr>
                  <p:txBody>
                    <a:bodyPr wrap="none" anchor="ctr"/>
                    <a:lstStyle/>
                    <a:p>
                      <a:endParaRPr lang="es-ES"/>
                    </a:p>
                  </p:txBody>
                </p:sp>
              </p:grpSp>
              <p:grpSp>
                <p:nvGrpSpPr>
                  <p:cNvPr id="9" name="Group 24"/>
                  <p:cNvGrpSpPr>
                    <a:grpSpLocks/>
                  </p:cNvGrpSpPr>
                  <p:nvPr/>
                </p:nvGrpSpPr>
                <p:grpSpPr bwMode="auto">
                  <a:xfrm>
                    <a:off x="936" y="2112"/>
                    <a:ext cx="495" cy="1161"/>
                    <a:chOff x="936" y="2112"/>
                    <a:chExt cx="495" cy="1161"/>
                  </a:xfrm>
                </p:grpSpPr>
                <p:sp>
                  <p:nvSpPr>
                    <p:cNvPr id="9299" name="Freeform 25"/>
                    <p:cNvSpPr>
                      <a:spLocks/>
                    </p:cNvSpPr>
                    <p:nvPr/>
                  </p:nvSpPr>
                  <p:spPr bwMode="auto">
                    <a:xfrm>
                      <a:off x="936" y="2112"/>
                      <a:ext cx="495" cy="1161"/>
                    </a:xfrm>
                    <a:custGeom>
                      <a:avLst/>
                      <a:gdLst>
                        <a:gd name="T0" fmla="*/ 138 w 495"/>
                        <a:gd name="T1" fmla="*/ 273 h 1161"/>
                        <a:gd name="T2" fmla="*/ 147 w 495"/>
                        <a:gd name="T3" fmla="*/ 753 h 1161"/>
                        <a:gd name="T4" fmla="*/ 143 w 495"/>
                        <a:gd name="T5" fmla="*/ 800 h 1161"/>
                        <a:gd name="T6" fmla="*/ 120 w 495"/>
                        <a:gd name="T7" fmla="*/ 825 h 1161"/>
                        <a:gd name="T8" fmla="*/ 104 w 495"/>
                        <a:gd name="T9" fmla="*/ 834 h 1161"/>
                        <a:gd name="T10" fmla="*/ 81 w 495"/>
                        <a:gd name="T11" fmla="*/ 839 h 1161"/>
                        <a:gd name="T12" fmla="*/ 39 w 495"/>
                        <a:gd name="T13" fmla="*/ 834 h 1161"/>
                        <a:gd name="T14" fmla="*/ 9 w 495"/>
                        <a:gd name="T15" fmla="*/ 825 h 1161"/>
                        <a:gd name="T16" fmla="*/ 30 w 495"/>
                        <a:gd name="T17" fmla="*/ 834 h 1161"/>
                        <a:gd name="T18" fmla="*/ 48 w 495"/>
                        <a:gd name="T19" fmla="*/ 852 h 1161"/>
                        <a:gd name="T20" fmla="*/ 66 w 495"/>
                        <a:gd name="T21" fmla="*/ 918 h 1161"/>
                        <a:gd name="T22" fmla="*/ 57 w 495"/>
                        <a:gd name="T23" fmla="*/ 963 h 1161"/>
                        <a:gd name="T24" fmla="*/ 42 w 495"/>
                        <a:gd name="T25" fmla="*/ 984 h 1161"/>
                        <a:gd name="T26" fmla="*/ 0 w 495"/>
                        <a:gd name="T27" fmla="*/ 1008 h 1161"/>
                        <a:gd name="T28" fmla="*/ 27 w 495"/>
                        <a:gd name="T29" fmla="*/ 1002 h 1161"/>
                        <a:gd name="T30" fmla="*/ 57 w 495"/>
                        <a:gd name="T31" fmla="*/ 1008 h 1161"/>
                        <a:gd name="T32" fmla="*/ 93 w 495"/>
                        <a:gd name="T33" fmla="*/ 1032 h 1161"/>
                        <a:gd name="T34" fmla="*/ 114 w 495"/>
                        <a:gd name="T35" fmla="*/ 1083 h 1161"/>
                        <a:gd name="T36" fmla="*/ 114 w 495"/>
                        <a:gd name="T37" fmla="*/ 1113 h 1161"/>
                        <a:gd name="T38" fmla="*/ 111 w 495"/>
                        <a:gd name="T39" fmla="*/ 1146 h 1161"/>
                        <a:gd name="T40" fmla="*/ 120 w 495"/>
                        <a:gd name="T41" fmla="*/ 1106 h 1161"/>
                        <a:gd name="T42" fmla="*/ 177 w 495"/>
                        <a:gd name="T43" fmla="*/ 1077 h 1161"/>
                        <a:gd name="T44" fmla="*/ 222 w 495"/>
                        <a:gd name="T45" fmla="*/ 1071 h 1161"/>
                        <a:gd name="T46" fmla="*/ 261 w 495"/>
                        <a:gd name="T47" fmla="*/ 1086 h 1161"/>
                        <a:gd name="T48" fmla="*/ 282 w 495"/>
                        <a:gd name="T49" fmla="*/ 1104 h 1161"/>
                        <a:gd name="T50" fmla="*/ 303 w 495"/>
                        <a:gd name="T51" fmla="*/ 1161 h 1161"/>
                        <a:gd name="T52" fmla="*/ 288 w 495"/>
                        <a:gd name="T53" fmla="*/ 1113 h 1161"/>
                        <a:gd name="T54" fmla="*/ 297 w 495"/>
                        <a:gd name="T55" fmla="*/ 1059 h 1161"/>
                        <a:gd name="T56" fmla="*/ 327 w 495"/>
                        <a:gd name="T57" fmla="*/ 1026 h 1161"/>
                        <a:gd name="T58" fmla="*/ 369 w 495"/>
                        <a:gd name="T59" fmla="*/ 1022 h 1161"/>
                        <a:gd name="T60" fmla="*/ 399 w 495"/>
                        <a:gd name="T61" fmla="*/ 1032 h 1161"/>
                        <a:gd name="T62" fmla="*/ 444 w 495"/>
                        <a:gd name="T63" fmla="*/ 1056 h 1161"/>
                        <a:gd name="T64" fmla="*/ 399 w 495"/>
                        <a:gd name="T65" fmla="*/ 1026 h 1161"/>
                        <a:gd name="T66" fmla="*/ 389 w 495"/>
                        <a:gd name="T67" fmla="*/ 986 h 1161"/>
                        <a:gd name="T68" fmla="*/ 387 w 495"/>
                        <a:gd name="T69" fmla="*/ 944 h 1161"/>
                        <a:gd name="T70" fmla="*/ 402 w 495"/>
                        <a:gd name="T71" fmla="*/ 909 h 1161"/>
                        <a:gd name="T72" fmla="*/ 426 w 495"/>
                        <a:gd name="T73" fmla="*/ 879 h 1161"/>
                        <a:gd name="T74" fmla="*/ 495 w 495"/>
                        <a:gd name="T75" fmla="*/ 858 h 1161"/>
                        <a:gd name="T76" fmla="*/ 447 w 495"/>
                        <a:gd name="T77" fmla="*/ 864 h 1161"/>
                        <a:gd name="T78" fmla="*/ 405 w 495"/>
                        <a:gd name="T79" fmla="*/ 858 h 1161"/>
                        <a:gd name="T80" fmla="*/ 366 w 495"/>
                        <a:gd name="T81" fmla="*/ 837 h 1161"/>
                        <a:gd name="T82" fmla="*/ 341 w 495"/>
                        <a:gd name="T83" fmla="*/ 801 h 1161"/>
                        <a:gd name="T84" fmla="*/ 336 w 495"/>
                        <a:gd name="T85" fmla="*/ 777 h 1161"/>
                        <a:gd name="T86" fmla="*/ 336 w 495"/>
                        <a:gd name="T87" fmla="*/ 252 h 1161"/>
                        <a:gd name="T88" fmla="*/ 342 w 495"/>
                        <a:gd name="T89" fmla="*/ 242 h 1161"/>
                        <a:gd name="T90" fmla="*/ 372 w 495"/>
                        <a:gd name="T91" fmla="*/ 225 h 1161"/>
                        <a:gd name="T92" fmla="*/ 410 w 495"/>
                        <a:gd name="T93" fmla="*/ 188 h 1161"/>
                        <a:gd name="T94" fmla="*/ 435 w 495"/>
                        <a:gd name="T95" fmla="*/ 150 h 1161"/>
                        <a:gd name="T96" fmla="*/ 438 w 495"/>
                        <a:gd name="T97" fmla="*/ 108 h 1161"/>
                        <a:gd name="T98" fmla="*/ 411 w 495"/>
                        <a:gd name="T99" fmla="*/ 59 h 1161"/>
                        <a:gd name="T100" fmla="*/ 369 w 495"/>
                        <a:gd name="T101" fmla="*/ 30 h 1161"/>
                        <a:gd name="T102" fmla="*/ 327 w 495"/>
                        <a:gd name="T103" fmla="*/ 12 h 1161"/>
                        <a:gd name="T104" fmla="*/ 279 w 495"/>
                        <a:gd name="T105" fmla="*/ 3 h 1161"/>
                        <a:gd name="T106" fmla="*/ 225 w 495"/>
                        <a:gd name="T107" fmla="*/ 0 h 1161"/>
                        <a:gd name="T108" fmla="*/ 173 w 495"/>
                        <a:gd name="T109" fmla="*/ 5 h 1161"/>
                        <a:gd name="T110" fmla="*/ 122 w 495"/>
                        <a:gd name="T111" fmla="*/ 18 h 1161"/>
                        <a:gd name="T112" fmla="*/ 62 w 495"/>
                        <a:gd name="T113" fmla="*/ 53 h 1161"/>
                        <a:gd name="T114" fmla="*/ 39 w 495"/>
                        <a:gd name="T115" fmla="*/ 117 h 1161"/>
                        <a:gd name="T116" fmla="*/ 62 w 495"/>
                        <a:gd name="T117" fmla="*/ 191 h 1161"/>
                        <a:gd name="T118" fmla="*/ 110 w 495"/>
                        <a:gd name="T119" fmla="*/ 222 h 1161"/>
                        <a:gd name="T120" fmla="*/ 141 w 495"/>
                        <a:gd name="T121" fmla="*/ 246 h 1161"/>
                        <a:gd name="T122" fmla="*/ 138 w 495"/>
                        <a:gd name="T123" fmla="*/ 273 h 11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5"/>
                        <a:gd name="T187" fmla="*/ 0 h 1161"/>
                        <a:gd name="T188" fmla="*/ 495 w 495"/>
                        <a:gd name="T189" fmla="*/ 1161 h 11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5" h="1161">
                          <a:moveTo>
                            <a:pt x="138" y="273"/>
                          </a:moveTo>
                          <a:lnTo>
                            <a:pt x="147" y="753"/>
                          </a:lnTo>
                          <a:lnTo>
                            <a:pt x="143" y="800"/>
                          </a:lnTo>
                          <a:cubicBezTo>
                            <a:pt x="143" y="800"/>
                            <a:pt x="126" y="819"/>
                            <a:pt x="120" y="825"/>
                          </a:cubicBezTo>
                          <a:cubicBezTo>
                            <a:pt x="114" y="831"/>
                            <a:pt x="110" y="832"/>
                            <a:pt x="104" y="834"/>
                          </a:cubicBezTo>
                          <a:cubicBezTo>
                            <a:pt x="98" y="836"/>
                            <a:pt x="92" y="839"/>
                            <a:pt x="81" y="839"/>
                          </a:cubicBezTo>
                          <a:cubicBezTo>
                            <a:pt x="70" y="839"/>
                            <a:pt x="51" y="836"/>
                            <a:pt x="39" y="834"/>
                          </a:cubicBezTo>
                          <a:lnTo>
                            <a:pt x="9" y="825"/>
                          </a:lnTo>
                          <a:lnTo>
                            <a:pt x="30" y="834"/>
                          </a:lnTo>
                          <a:lnTo>
                            <a:pt x="48" y="852"/>
                          </a:lnTo>
                          <a:cubicBezTo>
                            <a:pt x="54" y="866"/>
                            <a:pt x="65" y="900"/>
                            <a:pt x="66" y="918"/>
                          </a:cubicBezTo>
                          <a:cubicBezTo>
                            <a:pt x="67" y="936"/>
                            <a:pt x="61" y="952"/>
                            <a:pt x="57" y="963"/>
                          </a:cubicBezTo>
                          <a:cubicBezTo>
                            <a:pt x="53" y="974"/>
                            <a:pt x="52" y="976"/>
                            <a:pt x="42" y="984"/>
                          </a:cubicBezTo>
                          <a:cubicBezTo>
                            <a:pt x="27" y="997"/>
                            <a:pt x="16" y="1000"/>
                            <a:pt x="0" y="1008"/>
                          </a:cubicBezTo>
                          <a:lnTo>
                            <a:pt x="27" y="1002"/>
                          </a:lnTo>
                          <a:lnTo>
                            <a:pt x="57" y="1008"/>
                          </a:lnTo>
                          <a:cubicBezTo>
                            <a:pt x="68" y="1013"/>
                            <a:pt x="84" y="1020"/>
                            <a:pt x="93" y="1032"/>
                          </a:cubicBezTo>
                          <a:cubicBezTo>
                            <a:pt x="102" y="1044"/>
                            <a:pt x="111" y="1070"/>
                            <a:pt x="114" y="1083"/>
                          </a:cubicBezTo>
                          <a:lnTo>
                            <a:pt x="114" y="1113"/>
                          </a:lnTo>
                          <a:lnTo>
                            <a:pt x="111" y="1146"/>
                          </a:lnTo>
                          <a:lnTo>
                            <a:pt x="120" y="1106"/>
                          </a:lnTo>
                          <a:cubicBezTo>
                            <a:pt x="131" y="1094"/>
                            <a:pt x="160" y="1083"/>
                            <a:pt x="177" y="1077"/>
                          </a:cubicBezTo>
                          <a:cubicBezTo>
                            <a:pt x="194" y="1071"/>
                            <a:pt x="208" y="1070"/>
                            <a:pt x="222" y="1071"/>
                          </a:cubicBezTo>
                          <a:cubicBezTo>
                            <a:pt x="236" y="1072"/>
                            <a:pt x="251" y="1081"/>
                            <a:pt x="261" y="1086"/>
                          </a:cubicBezTo>
                          <a:cubicBezTo>
                            <a:pt x="271" y="1091"/>
                            <a:pt x="275" y="1092"/>
                            <a:pt x="282" y="1104"/>
                          </a:cubicBezTo>
                          <a:lnTo>
                            <a:pt x="303" y="1161"/>
                          </a:lnTo>
                          <a:lnTo>
                            <a:pt x="288" y="1113"/>
                          </a:lnTo>
                          <a:cubicBezTo>
                            <a:pt x="287" y="1096"/>
                            <a:pt x="290" y="1074"/>
                            <a:pt x="297" y="1059"/>
                          </a:cubicBezTo>
                          <a:cubicBezTo>
                            <a:pt x="304" y="1044"/>
                            <a:pt x="315" y="1032"/>
                            <a:pt x="327" y="1026"/>
                          </a:cubicBezTo>
                          <a:cubicBezTo>
                            <a:pt x="339" y="1020"/>
                            <a:pt x="357" y="1021"/>
                            <a:pt x="369" y="1022"/>
                          </a:cubicBezTo>
                          <a:cubicBezTo>
                            <a:pt x="381" y="1023"/>
                            <a:pt x="387" y="1027"/>
                            <a:pt x="399" y="1032"/>
                          </a:cubicBezTo>
                          <a:lnTo>
                            <a:pt x="444" y="1056"/>
                          </a:lnTo>
                          <a:lnTo>
                            <a:pt x="399" y="1026"/>
                          </a:lnTo>
                          <a:cubicBezTo>
                            <a:pt x="390" y="1014"/>
                            <a:pt x="391" y="1000"/>
                            <a:pt x="389" y="986"/>
                          </a:cubicBezTo>
                          <a:cubicBezTo>
                            <a:pt x="388" y="972"/>
                            <a:pt x="385" y="956"/>
                            <a:pt x="387" y="944"/>
                          </a:cubicBezTo>
                          <a:cubicBezTo>
                            <a:pt x="388" y="934"/>
                            <a:pt x="396" y="920"/>
                            <a:pt x="402" y="909"/>
                          </a:cubicBezTo>
                          <a:cubicBezTo>
                            <a:pt x="408" y="898"/>
                            <a:pt x="410" y="889"/>
                            <a:pt x="426" y="879"/>
                          </a:cubicBezTo>
                          <a:lnTo>
                            <a:pt x="495" y="858"/>
                          </a:lnTo>
                          <a:lnTo>
                            <a:pt x="447" y="864"/>
                          </a:lnTo>
                          <a:lnTo>
                            <a:pt x="405" y="858"/>
                          </a:lnTo>
                          <a:cubicBezTo>
                            <a:pt x="392" y="854"/>
                            <a:pt x="377" y="846"/>
                            <a:pt x="366" y="837"/>
                          </a:cubicBezTo>
                          <a:cubicBezTo>
                            <a:pt x="355" y="827"/>
                            <a:pt x="346" y="811"/>
                            <a:pt x="341" y="801"/>
                          </a:cubicBezTo>
                          <a:lnTo>
                            <a:pt x="336" y="777"/>
                          </a:lnTo>
                          <a:lnTo>
                            <a:pt x="336" y="252"/>
                          </a:lnTo>
                          <a:lnTo>
                            <a:pt x="342" y="242"/>
                          </a:lnTo>
                          <a:cubicBezTo>
                            <a:pt x="348" y="238"/>
                            <a:pt x="361" y="234"/>
                            <a:pt x="372" y="225"/>
                          </a:cubicBezTo>
                          <a:cubicBezTo>
                            <a:pt x="383" y="216"/>
                            <a:pt x="399" y="201"/>
                            <a:pt x="410" y="188"/>
                          </a:cubicBezTo>
                          <a:cubicBezTo>
                            <a:pt x="410" y="188"/>
                            <a:pt x="430" y="163"/>
                            <a:pt x="435" y="150"/>
                          </a:cubicBezTo>
                          <a:cubicBezTo>
                            <a:pt x="440" y="137"/>
                            <a:pt x="442" y="123"/>
                            <a:pt x="438" y="108"/>
                          </a:cubicBezTo>
                          <a:cubicBezTo>
                            <a:pt x="434" y="93"/>
                            <a:pt x="428" y="74"/>
                            <a:pt x="411" y="59"/>
                          </a:cubicBezTo>
                          <a:cubicBezTo>
                            <a:pt x="399" y="47"/>
                            <a:pt x="382" y="37"/>
                            <a:pt x="369" y="30"/>
                          </a:cubicBezTo>
                          <a:cubicBezTo>
                            <a:pt x="355" y="22"/>
                            <a:pt x="342" y="16"/>
                            <a:pt x="327" y="12"/>
                          </a:cubicBezTo>
                          <a:cubicBezTo>
                            <a:pt x="327" y="12"/>
                            <a:pt x="297" y="6"/>
                            <a:pt x="279" y="3"/>
                          </a:cubicBezTo>
                          <a:cubicBezTo>
                            <a:pt x="261" y="0"/>
                            <a:pt x="243" y="0"/>
                            <a:pt x="225" y="0"/>
                          </a:cubicBezTo>
                          <a:cubicBezTo>
                            <a:pt x="207" y="0"/>
                            <a:pt x="189" y="3"/>
                            <a:pt x="173" y="5"/>
                          </a:cubicBezTo>
                          <a:cubicBezTo>
                            <a:pt x="157" y="7"/>
                            <a:pt x="141" y="10"/>
                            <a:pt x="122" y="18"/>
                          </a:cubicBezTo>
                          <a:cubicBezTo>
                            <a:pt x="104" y="26"/>
                            <a:pt x="76" y="36"/>
                            <a:pt x="62" y="53"/>
                          </a:cubicBezTo>
                          <a:cubicBezTo>
                            <a:pt x="48" y="70"/>
                            <a:pt x="39" y="94"/>
                            <a:pt x="39" y="117"/>
                          </a:cubicBezTo>
                          <a:cubicBezTo>
                            <a:pt x="39" y="140"/>
                            <a:pt x="50" y="174"/>
                            <a:pt x="62" y="191"/>
                          </a:cubicBezTo>
                          <a:cubicBezTo>
                            <a:pt x="74" y="208"/>
                            <a:pt x="97" y="213"/>
                            <a:pt x="110" y="222"/>
                          </a:cubicBezTo>
                          <a:cubicBezTo>
                            <a:pt x="123" y="231"/>
                            <a:pt x="137" y="238"/>
                            <a:pt x="141" y="246"/>
                          </a:cubicBezTo>
                          <a:lnTo>
                            <a:pt x="138" y="273"/>
                          </a:lnTo>
                        </a:path>
                      </a:pathLst>
                    </a:custGeom>
                    <a:solidFill>
                      <a:srgbClr val="FFFF00"/>
                    </a:solidFill>
                    <a:ln w="19050">
                      <a:solidFill>
                        <a:schemeClr val="tx1"/>
                      </a:solidFill>
                      <a:round/>
                      <a:headEnd/>
                      <a:tailEnd/>
                    </a:ln>
                  </p:spPr>
                  <p:txBody>
                    <a:bodyPr/>
                    <a:lstStyle/>
                    <a:p>
                      <a:endParaRPr lang="es-ES"/>
                    </a:p>
                  </p:txBody>
                </p:sp>
                <p:sp>
                  <p:nvSpPr>
                    <p:cNvPr id="9300" name="Oval 26" descr="Papel seda azul"/>
                    <p:cNvSpPr>
                      <a:spLocks noChangeArrowheads="1"/>
                    </p:cNvSpPr>
                    <p:nvPr/>
                  </p:nvSpPr>
                  <p:spPr bwMode="auto">
                    <a:xfrm>
                      <a:off x="1108" y="2953"/>
                      <a:ext cx="90" cy="160"/>
                    </a:xfrm>
                    <a:prstGeom prst="ellipse">
                      <a:avLst/>
                    </a:prstGeom>
                    <a:blipFill dpi="0" rotWithShape="1">
                      <a:blip r:embed="rId3"/>
                      <a:srcRect/>
                      <a:tile tx="0" ty="0" sx="100000" sy="100000" flip="none" algn="tl"/>
                    </a:blipFill>
                    <a:ln w="15875">
                      <a:solidFill>
                        <a:schemeClr val="tx1"/>
                      </a:solidFill>
                      <a:round/>
                      <a:headEnd/>
                      <a:tailEnd/>
                    </a:ln>
                  </p:spPr>
                  <p:txBody>
                    <a:bodyPr wrap="none" anchor="ctr"/>
                    <a:lstStyle/>
                    <a:p>
                      <a:endParaRPr lang="es-ES"/>
                    </a:p>
                  </p:txBody>
                </p:sp>
                <p:sp>
                  <p:nvSpPr>
                    <p:cNvPr id="9301" name="Oval 27"/>
                    <p:cNvSpPr>
                      <a:spLocks noChangeArrowheads="1"/>
                    </p:cNvSpPr>
                    <p:nvPr/>
                  </p:nvSpPr>
                  <p:spPr bwMode="auto">
                    <a:xfrm>
                      <a:off x="1111" y="2320"/>
                      <a:ext cx="83" cy="77"/>
                    </a:xfrm>
                    <a:prstGeom prst="ellipse">
                      <a:avLst/>
                    </a:prstGeom>
                    <a:solidFill>
                      <a:srgbClr val="00CC00"/>
                    </a:solidFill>
                    <a:ln w="9525">
                      <a:solidFill>
                        <a:schemeClr val="tx1"/>
                      </a:solidFill>
                      <a:round/>
                      <a:headEnd/>
                      <a:tailEnd/>
                    </a:ln>
                  </p:spPr>
                  <p:txBody>
                    <a:bodyPr wrap="none" anchor="ctr"/>
                    <a:lstStyle/>
                    <a:p>
                      <a:endParaRPr lang="es-ES"/>
                    </a:p>
                  </p:txBody>
                </p:sp>
                <p:sp>
                  <p:nvSpPr>
                    <p:cNvPr id="9302" name="Oval 28"/>
                    <p:cNvSpPr>
                      <a:spLocks noChangeArrowheads="1"/>
                    </p:cNvSpPr>
                    <p:nvPr/>
                  </p:nvSpPr>
                  <p:spPr bwMode="auto">
                    <a:xfrm>
                      <a:off x="1054" y="2205"/>
                      <a:ext cx="83" cy="77"/>
                    </a:xfrm>
                    <a:prstGeom prst="ellipse">
                      <a:avLst/>
                    </a:prstGeom>
                    <a:solidFill>
                      <a:srgbClr val="00CC00"/>
                    </a:solidFill>
                    <a:ln w="9525">
                      <a:solidFill>
                        <a:schemeClr val="tx1"/>
                      </a:solidFill>
                      <a:round/>
                      <a:headEnd/>
                      <a:tailEnd/>
                    </a:ln>
                  </p:spPr>
                  <p:txBody>
                    <a:bodyPr wrap="none" anchor="ctr"/>
                    <a:lstStyle/>
                    <a:p>
                      <a:endParaRPr lang="es-ES"/>
                    </a:p>
                  </p:txBody>
                </p:sp>
                <p:sp>
                  <p:nvSpPr>
                    <p:cNvPr id="9303" name="Oval 29"/>
                    <p:cNvSpPr>
                      <a:spLocks noChangeArrowheads="1"/>
                    </p:cNvSpPr>
                    <p:nvPr/>
                  </p:nvSpPr>
                  <p:spPr bwMode="auto">
                    <a:xfrm>
                      <a:off x="1223" y="2189"/>
                      <a:ext cx="83" cy="77"/>
                    </a:xfrm>
                    <a:prstGeom prst="ellipse">
                      <a:avLst/>
                    </a:prstGeom>
                    <a:solidFill>
                      <a:srgbClr val="00CC00"/>
                    </a:solidFill>
                    <a:ln w="9525">
                      <a:solidFill>
                        <a:schemeClr val="tx1"/>
                      </a:solidFill>
                      <a:round/>
                      <a:headEnd/>
                      <a:tailEnd/>
                    </a:ln>
                  </p:spPr>
                  <p:txBody>
                    <a:bodyPr wrap="none" anchor="ctr"/>
                    <a:lstStyle/>
                    <a:p>
                      <a:endParaRPr lang="es-ES"/>
                    </a:p>
                  </p:txBody>
                </p:sp>
              </p:grpSp>
              <p:grpSp>
                <p:nvGrpSpPr>
                  <p:cNvPr id="10" name="Group 30"/>
                  <p:cNvGrpSpPr>
                    <a:grpSpLocks/>
                  </p:cNvGrpSpPr>
                  <p:nvPr/>
                </p:nvGrpSpPr>
                <p:grpSpPr bwMode="auto">
                  <a:xfrm>
                    <a:off x="909" y="1196"/>
                    <a:ext cx="656" cy="905"/>
                    <a:chOff x="909" y="1196"/>
                    <a:chExt cx="656" cy="905"/>
                  </a:xfrm>
                </p:grpSpPr>
                <p:sp>
                  <p:nvSpPr>
                    <p:cNvPr id="9293" name="Freeform 31"/>
                    <p:cNvSpPr>
                      <a:spLocks/>
                    </p:cNvSpPr>
                    <p:nvPr/>
                  </p:nvSpPr>
                  <p:spPr bwMode="auto">
                    <a:xfrm>
                      <a:off x="909" y="1196"/>
                      <a:ext cx="656" cy="905"/>
                    </a:xfrm>
                    <a:custGeom>
                      <a:avLst/>
                      <a:gdLst>
                        <a:gd name="T0" fmla="*/ 407 w 656"/>
                        <a:gd name="T1" fmla="*/ 103 h 905"/>
                        <a:gd name="T2" fmla="*/ 233 w 656"/>
                        <a:gd name="T3" fmla="*/ 100 h 905"/>
                        <a:gd name="T4" fmla="*/ 152 w 656"/>
                        <a:gd name="T5" fmla="*/ 196 h 905"/>
                        <a:gd name="T6" fmla="*/ 156 w 656"/>
                        <a:gd name="T7" fmla="*/ 510 h 905"/>
                        <a:gd name="T8" fmla="*/ 146 w 656"/>
                        <a:gd name="T9" fmla="*/ 544 h 905"/>
                        <a:gd name="T10" fmla="*/ 108 w 656"/>
                        <a:gd name="T11" fmla="*/ 556 h 905"/>
                        <a:gd name="T12" fmla="*/ 62 w 656"/>
                        <a:gd name="T13" fmla="*/ 538 h 905"/>
                        <a:gd name="T14" fmla="*/ 38 w 656"/>
                        <a:gd name="T15" fmla="*/ 517 h 905"/>
                        <a:gd name="T16" fmla="*/ 71 w 656"/>
                        <a:gd name="T17" fmla="*/ 574 h 905"/>
                        <a:gd name="T18" fmla="*/ 80 w 656"/>
                        <a:gd name="T19" fmla="*/ 625 h 905"/>
                        <a:gd name="T20" fmla="*/ 41 w 656"/>
                        <a:gd name="T21" fmla="*/ 682 h 905"/>
                        <a:gd name="T22" fmla="*/ 18 w 656"/>
                        <a:gd name="T23" fmla="*/ 706 h 905"/>
                        <a:gd name="T24" fmla="*/ 8 w 656"/>
                        <a:gd name="T25" fmla="*/ 715 h 905"/>
                        <a:gd name="T26" fmla="*/ 65 w 656"/>
                        <a:gd name="T27" fmla="*/ 724 h 905"/>
                        <a:gd name="T28" fmla="*/ 119 w 656"/>
                        <a:gd name="T29" fmla="*/ 781 h 905"/>
                        <a:gd name="T30" fmla="*/ 116 w 656"/>
                        <a:gd name="T31" fmla="*/ 853 h 905"/>
                        <a:gd name="T32" fmla="*/ 112 w 656"/>
                        <a:gd name="T33" fmla="*/ 878 h 905"/>
                        <a:gd name="T34" fmla="*/ 101 w 656"/>
                        <a:gd name="T35" fmla="*/ 898 h 905"/>
                        <a:gd name="T36" fmla="*/ 149 w 656"/>
                        <a:gd name="T37" fmla="*/ 865 h 905"/>
                        <a:gd name="T38" fmla="*/ 197 w 656"/>
                        <a:gd name="T39" fmla="*/ 847 h 905"/>
                        <a:gd name="T40" fmla="*/ 272 w 656"/>
                        <a:gd name="T41" fmla="*/ 838 h 905"/>
                        <a:gd name="T42" fmla="*/ 344 w 656"/>
                        <a:gd name="T43" fmla="*/ 850 h 905"/>
                        <a:gd name="T44" fmla="*/ 430 w 656"/>
                        <a:gd name="T45" fmla="*/ 888 h 905"/>
                        <a:gd name="T46" fmla="*/ 446 w 656"/>
                        <a:gd name="T47" fmla="*/ 898 h 905"/>
                        <a:gd name="T48" fmla="*/ 425 w 656"/>
                        <a:gd name="T49" fmla="*/ 847 h 905"/>
                        <a:gd name="T50" fmla="*/ 422 w 656"/>
                        <a:gd name="T51" fmla="*/ 796 h 905"/>
                        <a:gd name="T52" fmla="*/ 461 w 656"/>
                        <a:gd name="T53" fmla="*/ 745 h 905"/>
                        <a:gd name="T54" fmla="*/ 500 w 656"/>
                        <a:gd name="T55" fmla="*/ 734 h 905"/>
                        <a:gd name="T56" fmla="*/ 518 w 656"/>
                        <a:gd name="T57" fmla="*/ 730 h 905"/>
                        <a:gd name="T58" fmla="*/ 461 w 656"/>
                        <a:gd name="T59" fmla="*/ 703 h 905"/>
                        <a:gd name="T60" fmla="*/ 434 w 656"/>
                        <a:gd name="T61" fmla="*/ 646 h 905"/>
                        <a:gd name="T62" fmla="*/ 452 w 656"/>
                        <a:gd name="T63" fmla="*/ 598 h 905"/>
                        <a:gd name="T64" fmla="*/ 470 w 656"/>
                        <a:gd name="T65" fmla="*/ 564 h 905"/>
                        <a:gd name="T66" fmla="*/ 485 w 656"/>
                        <a:gd name="T67" fmla="*/ 550 h 905"/>
                        <a:gd name="T68" fmla="*/ 446 w 656"/>
                        <a:gd name="T69" fmla="*/ 565 h 905"/>
                        <a:gd name="T70" fmla="*/ 404 w 656"/>
                        <a:gd name="T71" fmla="*/ 562 h 905"/>
                        <a:gd name="T72" fmla="*/ 362 w 656"/>
                        <a:gd name="T73" fmla="*/ 514 h 905"/>
                        <a:gd name="T74" fmla="*/ 359 w 656"/>
                        <a:gd name="T75" fmla="*/ 364 h 905"/>
                        <a:gd name="T76" fmla="*/ 360 w 656"/>
                        <a:gd name="T77" fmla="*/ 320 h 905"/>
                        <a:gd name="T78" fmla="*/ 398 w 656"/>
                        <a:gd name="T79" fmla="*/ 298 h 905"/>
                        <a:gd name="T80" fmla="*/ 449 w 656"/>
                        <a:gd name="T81" fmla="*/ 367 h 905"/>
                        <a:gd name="T82" fmla="*/ 482 w 656"/>
                        <a:gd name="T83" fmla="*/ 394 h 905"/>
                        <a:gd name="T84" fmla="*/ 527 w 656"/>
                        <a:gd name="T85" fmla="*/ 406 h 905"/>
                        <a:gd name="T86" fmla="*/ 564 w 656"/>
                        <a:gd name="T87" fmla="*/ 400 h 905"/>
                        <a:gd name="T88" fmla="*/ 599 w 656"/>
                        <a:gd name="T89" fmla="*/ 373 h 905"/>
                        <a:gd name="T90" fmla="*/ 647 w 656"/>
                        <a:gd name="T91" fmla="*/ 277 h 905"/>
                        <a:gd name="T92" fmla="*/ 650 w 656"/>
                        <a:gd name="T93" fmla="*/ 160 h 905"/>
                        <a:gd name="T94" fmla="*/ 620 w 656"/>
                        <a:gd name="T95" fmla="*/ 70 h 905"/>
                        <a:gd name="T96" fmla="*/ 564 w 656"/>
                        <a:gd name="T97" fmla="*/ 11 h 905"/>
                        <a:gd name="T98" fmla="*/ 516 w 656"/>
                        <a:gd name="T99" fmla="*/ 0 h 905"/>
                        <a:gd name="T100" fmla="*/ 473 w 656"/>
                        <a:gd name="T101" fmla="*/ 11 h 905"/>
                        <a:gd name="T102" fmla="*/ 440 w 656"/>
                        <a:gd name="T103" fmla="*/ 46 h 905"/>
                        <a:gd name="T104" fmla="*/ 420 w 656"/>
                        <a:gd name="T105" fmla="*/ 72 h 905"/>
                        <a:gd name="T106" fmla="*/ 407 w 656"/>
                        <a:gd name="T107" fmla="*/ 103 h 9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6"/>
                        <a:gd name="T163" fmla="*/ 0 h 905"/>
                        <a:gd name="T164" fmla="*/ 656 w 656"/>
                        <a:gd name="T165" fmla="*/ 905 h 9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6" h="905">
                          <a:moveTo>
                            <a:pt x="407" y="103"/>
                          </a:moveTo>
                          <a:lnTo>
                            <a:pt x="233" y="100"/>
                          </a:lnTo>
                          <a:cubicBezTo>
                            <a:pt x="191" y="115"/>
                            <a:pt x="165" y="128"/>
                            <a:pt x="152" y="196"/>
                          </a:cubicBezTo>
                          <a:lnTo>
                            <a:pt x="156" y="510"/>
                          </a:lnTo>
                          <a:lnTo>
                            <a:pt x="146" y="544"/>
                          </a:lnTo>
                          <a:cubicBezTo>
                            <a:pt x="138" y="552"/>
                            <a:pt x="122" y="557"/>
                            <a:pt x="108" y="556"/>
                          </a:cubicBezTo>
                          <a:cubicBezTo>
                            <a:pt x="94" y="555"/>
                            <a:pt x="74" y="544"/>
                            <a:pt x="62" y="538"/>
                          </a:cubicBezTo>
                          <a:lnTo>
                            <a:pt x="38" y="517"/>
                          </a:lnTo>
                          <a:cubicBezTo>
                            <a:pt x="39" y="523"/>
                            <a:pt x="64" y="556"/>
                            <a:pt x="71" y="574"/>
                          </a:cubicBezTo>
                          <a:cubicBezTo>
                            <a:pt x="78" y="592"/>
                            <a:pt x="85" y="607"/>
                            <a:pt x="80" y="625"/>
                          </a:cubicBezTo>
                          <a:cubicBezTo>
                            <a:pt x="75" y="642"/>
                            <a:pt x="53" y="667"/>
                            <a:pt x="41" y="682"/>
                          </a:cubicBezTo>
                          <a:cubicBezTo>
                            <a:pt x="31" y="695"/>
                            <a:pt x="23" y="701"/>
                            <a:pt x="18" y="706"/>
                          </a:cubicBezTo>
                          <a:cubicBezTo>
                            <a:pt x="13" y="711"/>
                            <a:pt x="0" y="712"/>
                            <a:pt x="8" y="715"/>
                          </a:cubicBezTo>
                          <a:cubicBezTo>
                            <a:pt x="16" y="718"/>
                            <a:pt x="46" y="713"/>
                            <a:pt x="65" y="724"/>
                          </a:cubicBezTo>
                          <a:cubicBezTo>
                            <a:pt x="84" y="735"/>
                            <a:pt x="110" y="760"/>
                            <a:pt x="119" y="781"/>
                          </a:cubicBezTo>
                          <a:cubicBezTo>
                            <a:pt x="126" y="801"/>
                            <a:pt x="119" y="834"/>
                            <a:pt x="116" y="853"/>
                          </a:cubicBezTo>
                          <a:cubicBezTo>
                            <a:pt x="115" y="869"/>
                            <a:pt x="114" y="871"/>
                            <a:pt x="112" y="878"/>
                          </a:cubicBezTo>
                          <a:cubicBezTo>
                            <a:pt x="110" y="885"/>
                            <a:pt x="95" y="900"/>
                            <a:pt x="101" y="898"/>
                          </a:cubicBezTo>
                          <a:lnTo>
                            <a:pt x="149" y="865"/>
                          </a:lnTo>
                          <a:cubicBezTo>
                            <a:pt x="165" y="857"/>
                            <a:pt x="177" y="851"/>
                            <a:pt x="197" y="847"/>
                          </a:cubicBezTo>
                          <a:cubicBezTo>
                            <a:pt x="217" y="843"/>
                            <a:pt x="248" y="838"/>
                            <a:pt x="272" y="838"/>
                          </a:cubicBezTo>
                          <a:cubicBezTo>
                            <a:pt x="296" y="838"/>
                            <a:pt x="315" y="840"/>
                            <a:pt x="344" y="850"/>
                          </a:cubicBezTo>
                          <a:cubicBezTo>
                            <a:pt x="370" y="859"/>
                            <a:pt x="413" y="880"/>
                            <a:pt x="430" y="888"/>
                          </a:cubicBezTo>
                          <a:cubicBezTo>
                            <a:pt x="447" y="896"/>
                            <a:pt x="447" y="905"/>
                            <a:pt x="446" y="898"/>
                          </a:cubicBezTo>
                          <a:cubicBezTo>
                            <a:pt x="445" y="891"/>
                            <a:pt x="429" y="864"/>
                            <a:pt x="425" y="847"/>
                          </a:cubicBezTo>
                          <a:cubicBezTo>
                            <a:pt x="421" y="830"/>
                            <a:pt x="416" y="813"/>
                            <a:pt x="422" y="796"/>
                          </a:cubicBezTo>
                          <a:cubicBezTo>
                            <a:pt x="424" y="774"/>
                            <a:pt x="445" y="756"/>
                            <a:pt x="461" y="745"/>
                          </a:cubicBezTo>
                          <a:cubicBezTo>
                            <a:pt x="474" y="735"/>
                            <a:pt x="491" y="736"/>
                            <a:pt x="500" y="734"/>
                          </a:cubicBezTo>
                          <a:cubicBezTo>
                            <a:pt x="509" y="732"/>
                            <a:pt x="524" y="735"/>
                            <a:pt x="518" y="730"/>
                          </a:cubicBezTo>
                          <a:cubicBezTo>
                            <a:pt x="512" y="725"/>
                            <a:pt x="475" y="717"/>
                            <a:pt x="461" y="703"/>
                          </a:cubicBezTo>
                          <a:cubicBezTo>
                            <a:pt x="447" y="689"/>
                            <a:pt x="435" y="663"/>
                            <a:pt x="434" y="646"/>
                          </a:cubicBezTo>
                          <a:cubicBezTo>
                            <a:pt x="433" y="628"/>
                            <a:pt x="444" y="614"/>
                            <a:pt x="452" y="598"/>
                          </a:cubicBezTo>
                          <a:cubicBezTo>
                            <a:pt x="458" y="584"/>
                            <a:pt x="465" y="572"/>
                            <a:pt x="470" y="564"/>
                          </a:cubicBezTo>
                          <a:cubicBezTo>
                            <a:pt x="475" y="556"/>
                            <a:pt x="489" y="550"/>
                            <a:pt x="485" y="550"/>
                          </a:cubicBezTo>
                          <a:cubicBezTo>
                            <a:pt x="481" y="550"/>
                            <a:pt x="459" y="563"/>
                            <a:pt x="446" y="565"/>
                          </a:cubicBezTo>
                          <a:cubicBezTo>
                            <a:pt x="433" y="567"/>
                            <a:pt x="418" y="570"/>
                            <a:pt x="404" y="562"/>
                          </a:cubicBezTo>
                          <a:cubicBezTo>
                            <a:pt x="384" y="558"/>
                            <a:pt x="369" y="547"/>
                            <a:pt x="362" y="514"/>
                          </a:cubicBezTo>
                          <a:lnTo>
                            <a:pt x="359" y="364"/>
                          </a:lnTo>
                          <a:lnTo>
                            <a:pt x="360" y="320"/>
                          </a:lnTo>
                          <a:cubicBezTo>
                            <a:pt x="366" y="309"/>
                            <a:pt x="383" y="290"/>
                            <a:pt x="398" y="298"/>
                          </a:cubicBezTo>
                          <a:cubicBezTo>
                            <a:pt x="412" y="307"/>
                            <a:pt x="435" y="351"/>
                            <a:pt x="449" y="367"/>
                          </a:cubicBezTo>
                          <a:lnTo>
                            <a:pt x="482" y="394"/>
                          </a:lnTo>
                          <a:cubicBezTo>
                            <a:pt x="495" y="400"/>
                            <a:pt x="513" y="405"/>
                            <a:pt x="527" y="406"/>
                          </a:cubicBezTo>
                          <a:cubicBezTo>
                            <a:pt x="541" y="406"/>
                            <a:pt x="552" y="406"/>
                            <a:pt x="564" y="400"/>
                          </a:cubicBezTo>
                          <a:cubicBezTo>
                            <a:pt x="576" y="394"/>
                            <a:pt x="585" y="394"/>
                            <a:pt x="599" y="373"/>
                          </a:cubicBezTo>
                          <a:cubicBezTo>
                            <a:pt x="613" y="352"/>
                            <a:pt x="639" y="312"/>
                            <a:pt x="647" y="277"/>
                          </a:cubicBezTo>
                          <a:cubicBezTo>
                            <a:pt x="656" y="240"/>
                            <a:pt x="654" y="194"/>
                            <a:pt x="650" y="160"/>
                          </a:cubicBezTo>
                          <a:cubicBezTo>
                            <a:pt x="646" y="126"/>
                            <a:pt x="620" y="70"/>
                            <a:pt x="620" y="70"/>
                          </a:cubicBezTo>
                          <a:cubicBezTo>
                            <a:pt x="620" y="70"/>
                            <a:pt x="581" y="22"/>
                            <a:pt x="564" y="11"/>
                          </a:cubicBezTo>
                          <a:cubicBezTo>
                            <a:pt x="547" y="0"/>
                            <a:pt x="531" y="0"/>
                            <a:pt x="516" y="0"/>
                          </a:cubicBezTo>
                          <a:cubicBezTo>
                            <a:pt x="501" y="0"/>
                            <a:pt x="486" y="4"/>
                            <a:pt x="473" y="11"/>
                          </a:cubicBezTo>
                          <a:lnTo>
                            <a:pt x="440" y="46"/>
                          </a:lnTo>
                          <a:cubicBezTo>
                            <a:pt x="431" y="56"/>
                            <a:pt x="425" y="63"/>
                            <a:pt x="420" y="72"/>
                          </a:cubicBezTo>
                          <a:cubicBezTo>
                            <a:pt x="415" y="81"/>
                            <a:pt x="410" y="96"/>
                            <a:pt x="407" y="103"/>
                          </a:cubicBezTo>
                          <a:close/>
                        </a:path>
                      </a:pathLst>
                    </a:custGeom>
                    <a:solidFill>
                      <a:srgbClr val="FFFF00"/>
                    </a:solidFill>
                    <a:ln w="19050">
                      <a:solidFill>
                        <a:schemeClr val="tx1"/>
                      </a:solidFill>
                      <a:round/>
                      <a:headEnd/>
                      <a:tailEnd/>
                    </a:ln>
                  </p:spPr>
                  <p:txBody>
                    <a:bodyPr/>
                    <a:lstStyle/>
                    <a:p>
                      <a:endParaRPr lang="es-ES"/>
                    </a:p>
                  </p:txBody>
                </p:sp>
                <p:sp>
                  <p:nvSpPr>
                    <p:cNvPr id="9294" name="Oval 32" descr="Papel seda azul"/>
                    <p:cNvSpPr>
                      <a:spLocks noChangeArrowheads="1"/>
                    </p:cNvSpPr>
                    <p:nvPr/>
                  </p:nvSpPr>
                  <p:spPr bwMode="auto">
                    <a:xfrm>
                      <a:off x="1118" y="1764"/>
                      <a:ext cx="90" cy="160"/>
                    </a:xfrm>
                    <a:prstGeom prst="ellipse">
                      <a:avLst/>
                    </a:prstGeom>
                    <a:blipFill dpi="0" rotWithShape="1">
                      <a:blip r:embed="rId3"/>
                      <a:srcRect/>
                      <a:tile tx="0" ty="0" sx="100000" sy="100000" flip="none" algn="tl"/>
                    </a:blipFill>
                    <a:ln w="15875">
                      <a:solidFill>
                        <a:schemeClr val="tx1"/>
                      </a:solidFill>
                      <a:round/>
                      <a:headEnd/>
                      <a:tailEnd/>
                    </a:ln>
                  </p:spPr>
                  <p:txBody>
                    <a:bodyPr wrap="none" anchor="ctr"/>
                    <a:lstStyle/>
                    <a:p>
                      <a:endParaRPr lang="es-ES"/>
                    </a:p>
                  </p:txBody>
                </p:sp>
                <p:sp>
                  <p:nvSpPr>
                    <p:cNvPr id="9295" name="Oval 33"/>
                    <p:cNvSpPr>
                      <a:spLocks noChangeArrowheads="1"/>
                    </p:cNvSpPr>
                    <p:nvPr/>
                  </p:nvSpPr>
                  <p:spPr bwMode="auto">
                    <a:xfrm>
                      <a:off x="1282" y="1381"/>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96" name="Oval 34"/>
                    <p:cNvSpPr>
                      <a:spLocks noChangeArrowheads="1"/>
                    </p:cNvSpPr>
                    <p:nvPr/>
                  </p:nvSpPr>
                  <p:spPr bwMode="auto">
                    <a:xfrm>
                      <a:off x="1406" y="1466"/>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97" name="Oval 35"/>
                    <p:cNvSpPr>
                      <a:spLocks noChangeArrowheads="1"/>
                    </p:cNvSpPr>
                    <p:nvPr/>
                  </p:nvSpPr>
                  <p:spPr bwMode="auto">
                    <a:xfrm>
                      <a:off x="1404" y="1279"/>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98" name="Oval 36"/>
                    <p:cNvSpPr>
                      <a:spLocks noChangeArrowheads="1"/>
                    </p:cNvSpPr>
                    <p:nvPr/>
                  </p:nvSpPr>
                  <p:spPr bwMode="auto">
                    <a:xfrm>
                      <a:off x="1074" y="2011"/>
                      <a:ext cx="83" cy="77"/>
                    </a:xfrm>
                    <a:prstGeom prst="ellipse">
                      <a:avLst/>
                    </a:prstGeom>
                    <a:solidFill>
                      <a:srgbClr val="00CC00"/>
                    </a:solidFill>
                    <a:ln w="9525">
                      <a:solidFill>
                        <a:schemeClr val="tx1"/>
                      </a:solidFill>
                      <a:round/>
                      <a:headEnd/>
                      <a:tailEnd/>
                    </a:ln>
                  </p:spPr>
                  <p:txBody>
                    <a:bodyPr wrap="none" anchor="ctr"/>
                    <a:lstStyle/>
                    <a:p>
                      <a:endParaRPr lang="es-ES"/>
                    </a:p>
                  </p:txBody>
                </p:sp>
              </p:grpSp>
              <p:grpSp>
                <p:nvGrpSpPr>
                  <p:cNvPr id="11" name="Group 37"/>
                  <p:cNvGrpSpPr>
                    <a:grpSpLocks/>
                  </p:cNvGrpSpPr>
                  <p:nvPr/>
                </p:nvGrpSpPr>
                <p:grpSpPr bwMode="auto">
                  <a:xfrm>
                    <a:off x="2084" y="810"/>
                    <a:ext cx="1617" cy="1693"/>
                    <a:chOff x="2084" y="810"/>
                    <a:chExt cx="1617" cy="1693"/>
                  </a:xfrm>
                </p:grpSpPr>
                <p:grpSp>
                  <p:nvGrpSpPr>
                    <p:cNvPr id="12" name="Group 38"/>
                    <p:cNvGrpSpPr>
                      <a:grpSpLocks/>
                    </p:cNvGrpSpPr>
                    <p:nvPr/>
                  </p:nvGrpSpPr>
                  <p:grpSpPr bwMode="auto">
                    <a:xfrm>
                      <a:off x="2084" y="810"/>
                      <a:ext cx="1617" cy="1693"/>
                      <a:chOff x="2084" y="810"/>
                      <a:chExt cx="1617" cy="1693"/>
                    </a:xfrm>
                  </p:grpSpPr>
                  <p:sp>
                    <p:nvSpPr>
                      <p:cNvPr id="9290" name="Freeform 39" descr="Papel seda rosa"/>
                      <p:cNvSpPr>
                        <a:spLocks/>
                      </p:cNvSpPr>
                      <p:nvPr/>
                    </p:nvSpPr>
                    <p:spPr bwMode="auto">
                      <a:xfrm>
                        <a:off x="2088" y="854"/>
                        <a:ext cx="1613" cy="1649"/>
                      </a:xfrm>
                      <a:custGeom>
                        <a:avLst/>
                        <a:gdLst>
                          <a:gd name="T0" fmla="*/ 0 w 1613"/>
                          <a:gd name="T1" fmla="*/ 24 h 1649"/>
                          <a:gd name="T2" fmla="*/ 0 w 1613"/>
                          <a:gd name="T3" fmla="*/ 898 h 1649"/>
                          <a:gd name="T4" fmla="*/ 24 w 1613"/>
                          <a:gd name="T5" fmla="*/ 1052 h 1649"/>
                          <a:gd name="T6" fmla="*/ 72 w 1613"/>
                          <a:gd name="T7" fmla="*/ 1220 h 1649"/>
                          <a:gd name="T8" fmla="*/ 154 w 1613"/>
                          <a:gd name="T9" fmla="*/ 1354 h 1649"/>
                          <a:gd name="T10" fmla="*/ 264 w 1613"/>
                          <a:gd name="T11" fmla="*/ 1464 h 1649"/>
                          <a:gd name="T12" fmla="*/ 427 w 1613"/>
                          <a:gd name="T13" fmla="*/ 1575 h 1649"/>
                          <a:gd name="T14" fmla="*/ 595 w 1613"/>
                          <a:gd name="T15" fmla="*/ 1628 h 1649"/>
                          <a:gd name="T16" fmla="*/ 782 w 1613"/>
                          <a:gd name="T17" fmla="*/ 1647 h 1649"/>
                          <a:gd name="T18" fmla="*/ 922 w 1613"/>
                          <a:gd name="T19" fmla="*/ 1642 h 1649"/>
                          <a:gd name="T20" fmla="*/ 1051 w 1613"/>
                          <a:gd name="T21" fmla="*/ 1613 h 1649"/>
                          <a:gd name="T22" fmla="*/ 1176 w 1613"/>
                          <a:gd name="T23" fmla="*/ 1565 h 1649"/>
                          <a:gd name="T24" fmla="*/ 1325 w 1613"/>
                          <a:gd name="T25" fmla="*/ 1479 h 1649"/>
                          <a:gd name="T26" fmla="*/ 1445 w 1613"/>
                          <a:gd name="T27" fmla="*/ 1354 h 1649"/>
                          <a:gd name="T28" fmla="*/ 1517 w 1613"/>
                          <a:gd name="T29" fmla="*/ 1239 h 1649"/>
                          <a:gd name="T30" fmla="*/ 1570 w 1613"/>
                          <a:gd name="T31" fmla="*/ 1114 h 1649"/>
                          <a:gd name="T32" fmla="*/ 1603 w 1613"/>
                          <a:gd name="T33" fmla="*/ 994 h 1649"/>
                          <a:gd name="T34" fmla="*/ 1613 w 1613"/>
                          <a:gd name="T35" fmla="*/ 908 h 1649"/>
                          <a:gd name="T36" fmla="*/ 1608 w 1613"/>
                          <a:gd name="T37" fmla="*/ 0 h 1649"/>
                          <a:gd name="T38" fmla="*/ 1195 w 1613"/>
                          <a:gd name="T39" fmla="*/ 5 h 1649"/>
                          <a:gd name="T40" fmla="*/ 1205 w 1613"/>
                          <a:gd name="T41" fmla="*/ 298 h 1649"/>
                          <a:gd name="T42" fmla="*/ 1210 w 1613"/>
                          <a:gd name="T43" fmla="*/ 677 h 1649"/>
                          <a:gd name="T44" fmla="*/ 1200 w 1613"/>
                          <a:gd name="T45" fmla="*/ 903 h 1649"/>
                          <a:gd name="T46" fmla="*/ 1171 w 1613"/>
                          <a:gd name="T47" fmla="*/ 1037 h 1649"/>
                          <a:gd name="T48" fmla="*/ 1123 w 1613"/>
                          <a:gd name="T49" fmla="*/ 1114 h 1649"/>
                          <a:gd name="T50" fmla="*/ 1046 w 1613"/>
                          <a:gd name="T51" fmla="*/ 1181 h 1649"/>
                          <a:gd name="T52" fmla="*/ 946 w 1613"/>
                          <a:gd name="T53" fmla="*/ 1234 h 1649"/>
                          <a:gd name="T54" fmla="*/ 835 w 1613"/>
                          <a:gd name="T55" fmla="*/ 1258 h 1649"/>
                          <a:gd name="T56" fmla="*/ 739 w 1613"/>
                          <a:gd name="T57" fmla="*/ 1253 h 1649"/>
                          <a:gd name="T58" fmla="*/ 648 w 1613"/>
                          <a:gd name="T59" fmla="*/ 1229 h 1649"/>
                          <a:gd name="T60" fmla="*/ 528 w 1613"/>
                          <a:gd name="T61" fmla="*/ 1152 h 1649"/>
                          <a:gd name="T62" fmla="*/ 437 w 1613"/>
                          <a:gd name="T63" fmla="*/ 1028 h 1649"/>
                          <a:gd name="T64" fmla="*/ 403 w 1613"/>
                          <a:gd name="T65" fmla="*/ 917 h 1649"/>
                          <a:gd name="T66" fmla="*/ 398 w 1613"/>
                          <a:gd name="T67" fmla="*/ 10 h 1649"/>
                          <a:gd name="T68" fmla="*/ 0 w 1613"/>
                          <a:gd name="T69" fmla="*/ 24 h 16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13"/>
                          <a:gd name="T106" fmla="*/ 0 h 1649"/>
                          <a:gd name="T107" fmla="*/ 1613 w 1613"/>
                          <a:gd name="T108" fmla="*/ 1649 h 16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13" h="1649">
                            <a:moveTo>
                              <a:pt x="0" y="24"/>
                            </a:moveTo>
                            <a:lnTo>
                              <a:pt x="0" y="898"/>
                            </a:lnTo>
                            <a:lnTo>
                              <a:pt x="24" y="1052"/>
                            </a:lnTo>
                            <a:cubicBezTo>
                              <a:pt x="36" y="1106"/>
                              <a:pt x="50" y="1170"/>
                              <a:pt x="72" y="1220"/>
                            </a:cubicBezTo>
                            <a:cubicBezTo>
                              <a:pt x="95" y="1269"/>
                              <a:pt x="122" y="1313"/>
                              <a:pt x="154" y="1354"/>
                            </a:cubicBezTo>
                            <a:cubicBezTo>
                              <a:pt x="186" y="1395"/>
                              <a:pt x="220" y="1426"/>
                              <a:pt x="264" y="1464"/>
                            </a:cubicBezTo>
                            <a:cubicBezTo>
                              <a:pt x="309" y="1501"/>
                              <a:pt x="372" y="1548"/>
                              <a:pt x="427" y="1575"/>
                            </a:cubicBezTo>
                            <a:cubicBezTo>
                              <a:pt x="482" y="1602"/>
                              <a:pt x="536" y="1616"/>
                              <a:pt x="595" y="1628"/>
                            </a:cubicBezTo>
                            <a:cubicBezTo>
                              <a:pt x="654" y="1640"/>
                              <a:pt x="728" y="1645"/>
                              <a:pt x="782" y="1647"/>
                            </a:cubicBezTo>
                            <a:cubicBezTo>
                              <a:pt x="836" y="1649"/>
                              <a:pt x="877" y="1648"/>
                              <a:pt x="922" y="1642"/>
                            </a:cubicBezTo>
                            <a:cubicBezTo>
                              <a:pt x="967" y="1636"/>
                              <a:pt x="1009" y="1626"/>
                              <a:pt x="1051" y="1613"/>
                            </a:cubicBezTo>
                            <a:cubicBezTo>
                              <a:pt x="1093" y="1600"/>
                              <a:pt x="1130" y="1587"/>
                              <a:pt x="1176" y="1565"/>
                            </a:cubicBezTo>
                            <a:cubicBezTo>
                              <a:pt x="1222" y="1543"/>
                              <a:pt x="1281" y="1515"/>
                              <a:pt x="1325" y="1479"/>
                            </a:cubicBezTo>
                            <a:cubicBezTo>
                              <a:pt x="1369" y="1443"/>
                              <a:pt x="1413" y="1394"/>
                              <a:pt x="1445" y="1354"/>
                            </a:cubicBezTo>
                            <a:cubicBezTo>
                              <a:pt x="1477" y="1314"/>
                              <a:pt x="1495" y="1278"/>
                              <a:pt x="1517" y="1239"/>
                            </a:cubicBezTo>
                            <a:cubicBezTo>
                              <a:pt x="1539" y="1200"/>
                              <a:pt x="1556" y="1155"/>
                              <a:pt x="1570" y="1114"/>
                            </a:cubicBezTo>
                            <a:cubicBezTo>
                              <a:pt x="1584" y="1073"/>
                              <a:pt x="1596" y="1028"/>
                              <a:pt x="1603" y="994"/>
                            </a:cubicBezTo>
                            <a:lnTo>
                              <a:pt x="1613" y="908"/>
                            </a:lnTo>
                            <a:lnTo>
                              <a:pt x="1608" y="0"/>
                            </a:lnTo>
                            <a:lnTo>
                              <a:pt x="1195" y="5"/>
                            </a:lnTo>
                            <a:lnTo>
                              <a:pt x="1205" y="298"/>
                            </a:lnTo>
                            <a:lnTo>
                              <a:pt x="1210" y="677"/>
                            </a:lnTo>
                            <a:lnTo>
                              <a:pt x="1200" y="903"/>
                            </a:lnTo>
                            <a:lnTo>
                              <a:pt x="1171" y="1037"/>
                            </a:lnTo>
                            <a:cubicBezTo>
                              <a:pt x="1158" y="1072"/>
                              <a:pt x="1144" y="1090"/>
                              <a:pt x="1123" y="1114"/>
                            </a:cubicBezTo>
                            <a:cubicBezTo>
                              <a:pt x="1123" y="1114"/>
                              <a:pt x="1046" y="1181"/>
                              <a:pt x="1046" y="1181"/>
                            </a:cubicBezTo>
                            <a:cubicBezTo>
                              <a:pt x="1046" y="1181"/>
                              <a:pt x="981" y="1222"/>
                              <a:pt x="946" y="1234"/>
                            </a:cubicBezTo>
                            <a:cubicBezTo>
                              <a:pt x="911" y="1246"/>
                              <a:pt x="869" y="1256"/>
                              <a:pt x="835" y="1258"/>
                            </a:cubicBezTo>
                            <a:cubicBezTo>
                              <a:pt x="801" y="1260"/>
                              <a:pt x="770" y="1258"/>
                              <a:pt x="739" y="1253"/>
                            </a:cubicBezTo>
                            <a:cubicBezTo>
                              <a:pt x="708" y="1248"/>
                              <a:pt x="683" y="1246"/>
                              <a:pt x="648" y="1229"/>
                            </a:cubicBezTo>
                            <a:cubicBezTo>
                              <a:pt x="613" y="1212"/>
                              <a:pt x="563" y="1185"/>
                              <a:pt x="528" y="1152"/>
                            </a:cubicBezTo>
                            <a:cubicBezTo>
                              <a:pt x="493" y="1119"/>
                              <a:pt x="458" y="1067"/>
                              <a:pt x="437" y="1028"/>
                            </a:cubicBezTo>
                            <a:lnTo>
                              <a:pt x="403" y="917"/>
                            </a:lnTo>
                            <a:lnTo>
                              <a:pt x="398" y="10"/>
                            </a:lnTo>
                            <a:lnTo>
                              <a:pt x="0" y="24"/>
                            </a:lnTo>
                            <a:close/>
                          </a:path>
                        </a:pathLst>
                      </a:custGeom>
                      <a:blipFill dpi="0" rotWithShape="1">
                        <a:blip r:embed="rId4"/>
                        <a:srcRect/>
                        <a:tile tx="0" ty="0" sx="100000" sy="100000" flip="none" algn="tl"/>
                      </a:blipFill>
                      <a:ln w="22225">
                        <a:solidFill>
                          <a:schemeClr val="tx1"/>
                        </a:solidFill>
                        <a:round/>
                        <a:headEnd/>
                        <a:tailEnd/>
                      </a:ln>
                    </p:spPr>
                    <p:txBody>
                      <a:bodyPr/>
                      <a:lstStyle/>
                      <a:p>
                        <a:endParaRPr lang="es-ES"/>
                      </a:p>
                    </p:txBody>
                  </p:sp>
                  <p:sp>
                    <p:nvSpPr>
                      <p:cNvPr id="9291" name="Oval 40" descr="Papel seda rosa"/>
                      <p:cNvSpPr>
                        <a:spLocks noChangeArrowheads="1"/>
                      </p:cNvSpPr>
                      <p:nvPr/>
                    </p:nvSpPr>
                    <p:spPr bwMode="auto">
                      <a:xfrm>
                        <a:off x="2084" y="821"/>
                        <a:ext cx="408" cy="79"/>
                      </a:xfrm>
                      <a:prstGeom prst="ellipse">
                        <a:avLst/>
                      </a:prstGeom>
                      <a:blipFill dpi="0" rotWithShape="1">
                        <a:blip r:embed="rId4"/>
                        <a:srcRect/>
                        <a:tile tx="0" ty="0" sx="100000" sy="100000" flip="none" algn="tl"/>
                      </a:blipFill>
                      <a:ln w="19050">
                        <a:solidFill>
                          <a:schemeClr val="tx1"/>
                        </a:solidFill>
                        <a:round/>
                        <a:headEnd/>
                        <a:tailEnd/>
                      </a:ln>
                    </p:spPr>
                    <p:txBody>
                      <a:bodyPr wrap="none" anchor="ctr"/>
                      <a:lstStyle/>
                      <a:p>
                        <a:endParaRPr lang="es-ES"/>
                      </a:p>
                    </p:txBody>
                  </p:sp>
                  <p:sp>
                    <p:nvSpPr>
                      <p:cNvPr id="9292" name="Oval 41" descr="Papel seda rosa"/>
                      <p:cNvSpPr>
                        <a:spLocks noChangeArrowheads="1"/>
                      </p:cNvSpPr>
                      <p:nvPr/>
                    </p:nvSpPr>
                    <p:spPr bwMode="auto">
                      <a:xfrm>
                        <a:off x="3283" y="810"/>
                        <a:ext cx="408" cy="79"/>
                      </a:xfrm>
                      <a:prstGeom prst="ellipse">
                        <a:avLst/>
                      </a:prstGeom>
                      <a:blipFill dpi="0" rotWithShape="1">
                        <a:blip r:embed="rId4"/>
                        <a:srcRect/>
                        <a:tile tx="0" ty="0" sx="100000" sy="100000" flip="none" algn="tl"/>
                      </a:blipFill>
                      <a:ln w="19050">
                        <a:solidFill>
                          <a:schemeClr val="tx1"/>
                        </a:solidFill>
                        <a:round/>
                        <a:headEnd/>
                        <a:tailEnd/>
                      </a:ln>
                    </p:spPr>
                    <p:txBody>
                      <a:bodyPr wrap="none" anchor="ctr"/>
                      <a:lstStyle/>
                      <a:p>
                        <a:endParaRPr lang="es-ES"/>
                      </a:p>
                    </p:txBody>
                  </p:sp>
                </p:grpSp>
                <p:sp>
                  <p:nvSpPr>
                    <p:cNvPr id="9273" name="Oval 42"/>
                    <p:cNvSpPr>
                      <a:spLocks noChangeArrowheads="1"/>
                    </p:cNvSpPr>
                    <p:nvPr/>
                  </p:nvSpPr>
                  <p:spPr bwMode="auto">
                    <a:xfrm>
                      <a:off x="3569" y="1257"/>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74" name="Oval 43"/>
                    <p:cNvSpPr>
                      <a:spLocks noChangeArrowheads="1"/>
                    </p:cNvSpPr>
                    <p:nvPr/>
                  </p:nvSpPr>
                  <p:spPr bwMode="auto">
                    <a:xfrm>
                      <a:off x="2154" y="1448"/>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75" name="Oval 44"/>
                    <p:cNvSpPr>
                      <a:spLocks noChangeArrowheads="1"/>
                    </p:cNvSpPr>
                    <p:nvPr/>
                  </p:nvSpPr>
                  <p:spPr bwMode="auto">
                    <a:xfrm>
                      <a:off x="2290" y="1267"/>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76" name="Oval 45"/>
                    <p:cNvSpPr>
                      <a:spLocks noChangeArrowheads="1"/>
                    </p:cNvSpPr>
                    <p:nvPr/>
                  </p:nvSpPr>
                  <p:spPr bwMode="auto">
                    <a:xfrm>
                      <a:off x="2336" y="1570"/>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77" name="Oval 46"/>
                    <p:cNvSpPr>
                      <a:spLocks noChangeArrowheads="1"/>
                    </p:cNvSpPr>
                    <p:nvPr/>
                  </p:nvSpPr>
                  <p:spPr bwMode="auto">
                    <a:xfrm>
                      <a:off x="2245" y="1902"/>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78" name="Oval 47"/>
                    <p:cNvSpPr>
                      <a:spLocks noChangeArrowheads="1"/>
                    </p:cNvSpPr>
                    <p:nvPr/>
                  </p:nvSpPr>
                  <p:spPr bwMode="auto">
                    <a:xfrm>
                      <a:off x="2472" y="2069"/>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79" name="Oval 48"/>
                    <p:cNvSpPr>
                      <a:spLocks noChangeArrowheads="1"/>
                    </p:cNvSpPr>
                    <p:nvPr/>
                  </p:nvSpPr>
                  <p:spPr bwMode="auto">
                    <a:xfrm>
                      <a:off x="2653" y="2264"/>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0" name="Oval 49"/>
                    <p:cNvSpPr>
                      <a:spLocks noChangeArrowheads="1"/>
                    </p:cNvSpPr>
                    <p:nvPr/>
                  </p:nvSpPr>
                  <p:spPr bwMode="auto">
                    <a:xfrm>
                      <a:off x="2925" y="2205"/>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1" name="Oval 50"/>
                    <p:cNvSpPr>
                      <a:spLocks noChangeArrowheads="1"/>
                    </p:cNvSpPr>
                    <p:nvPr/>
                  </p:nvSpPr>
                  <p:spPr bwMode="auto">
                    <a:xfrm>
                      <a:off x="3296" y="2174"/>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2" name="Oval 51"/>
                    <p:cNvSpPr>
                      <a:spLocks noChangeArrowheads="1"/>
                    </p:cNvSpPr>
                    <p:nvPr/>
                  </p:nvSpPr>
                  <p:spPr bwMode="auto">
                    <a:xfrm>
                      <a:off x="3205" y="2110"/>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3" name="Oval 52"/>
                    <p:cNvSpPr>
                      <a:spLocks noChangeArrowheads="1"/>
                    </p:cNvSpPr>
                    <p:nvPr/>
                  </p:nvSpPr>
                  <p:spPr bwMode="auto">
                    <a:xfrm>
                      <a:off x="3379" y="1629"/>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4" name="Oval 53"/>
                    <p:cNvSpPr>
                      <a:spLocks noChangeArrowheads="1"/>
                    </p:cNvSpPr>
                    <p:nvPr/>
                  </p:nvSpPr>
                  <p:spPr bwMode="auto">
                    <a:xfrm>
                      <a:off x="3387" y="1992"/>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5" name="Oval 54"/>
                    <p:cNvSpPr>
                      <a:spLocks noChangeArrowheads="1"/>
                    </p:cNvSpPr>
                    <p:nvPr/>
                  </p:nvSpPr>
                  <p:spPr bwMode="auto">
                    <a:xfrm>
                      <a:off x="3477" y="1797"/>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6" name="Oval 55"/>
                    <p:cNvSpPr>
                      <a:spLocks noChangeArrowheads="1"/>
                    </p:cNvSpPr>
                    <p:nvPr/>
                  </p:nvSpPr>
                  <p:spPr bwMode="auto">
                    <a:xfrm>
                      <a:off x="3568" y="1425"/>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7" name="Oval 56"/>
                    <p:cNvSpPr>
                      <a:spLocks noChangeArrowheads="1"/>
                    </p:cNvSpPr>
                    <p:nvPr/>
                  </p:nvSpPr>
                  <p:spPr bwMode="auto">
                    <a:xfrm>
                      <a:off x="3577" y="1602"/>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8" name="Oval 57"/>
                    <p:cNvSpPr>
                      <a:spLocks noChangeArrowheads="1"/>
                    </p:cNvSpPr>
                    <p:nvPr/>
                  </p:nvSpPr>
                  <p:spPr bwMode="auto">
                    <a:xfrm>
                      <a:off x="3379" y="1026"/>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89" name="Oval 58"/>
                    <p:cNvSpPr>
                      <a:spLocks noChangeArrowheads="1"/>
                    </p:cNvSpPr>
                    <p:nvPr/>
                  </p:nvSpPr>
                  <p:spPr bwMode="auto">
                    <a:xfrm>
                      <a:off x="3379" y="1389"/>
                      <a:ext cx="83" cy="77"/>
                    </a:xfrm>
                    <a:prstGeom prst="ellipse">
                      <a:avLst/>
                    </a:prstGeom>
                    <a:solidFill>
                      <a:srgbClr val="FF0000"/>
                    </a:solidFill>
                    <a:ln w="9525">
                      <a:solidFill>
                        <a:schemeClr val="tx1"/>
                      </a:solidFill>
                      <a:round/>
                      <a:headEnd/>
                      <a:tailEnd/>
                    </a:ln>
                  </p:spPr>
                  <p:txBody>
                    <a:bodyPr wrap="none" anchor="ctr"/>
                    <a:lstStyle/>
                    <a:p>
                      <a:endParaRPr lang="es-ES"/>
                    </a:p>
                  </p:txBody>
                </p:sp>
              </p:grpSp>
              <p:grpSp>
                <p:nvGrpSpPr>
                  <p:cNvPr id="13" name="Group 59"/>
                  <p:cNvGrpSpPr>
                    <a:grpSpLocks/>
                  </p:cNvGrpSpPr>
                  <p:nvPr/>
                </p:nvGrpSpPr>
                <p:grpSpPr bwMode="auto">
                  <a:xfrm>
                    <a:off x="4408" y="2084"/>
                    <a:ext cx="488" cy="1452"/>
                    <a:chOff x="4408" y="2084"/>
                    <a:chExt cx="488" cy="1452"/>
                  </a:xfrm>
                </p:grpSpPr>
                <p:sp>
                  <p:nvSpPr>
                    <p:cNvPr id="9267" name="Freeform 60"/>
                    <p:cNvSpPr>
                      <a:spLocks/>
                    </p:cNvSpPr>
                    <p:nvPr/>
                  </p:nvSpPr>
                  <p:spPr bwMode="auto">
                    <a:xfrm>
                      <a:off x="4408" y="2084"/>
                      <a:ext cx="488" cy="1452"/>
                    </a:xfrm>
                    <a:custGeom>
                      <a:avLst/>
                      <a:gdLst>
                        <a:gd name="T0" fmla="*/ 105 w 488"/>
                        <a:gd name="T1" fmla="*/ 257 h 1452"/>
                        <a:gd name="T2" fmla="*/ 120 w 488"/>
                        <a:gd name="T3" fmla="*/ 932 h 1452"/>
                        <a:gd name="T4" fmla="*/ 112 w 488"/>
                        <a:gd name="T5" fmla="*/ 972 h 1452"/>
                        <a:gd name="T6" fmla="*/ 72 w 488"/>
                        <a:gd name="T7" fmla="*/ 1008 h 1452"/>
                        <a:gd name="T8" fmla="*/ 32 w 488"/>
                        <a:gd name="T9" fmla="*/ 1036 h 1452"/>
                        <a:gd name="T10" fmla="*/ 4 w 488"/>
                        <a:gd name="T11" fmla="*/ 1036 h 1452"/>
                        <a:gd name="T12" fmla="*/ 32 w 488"/>
                        <a:gd name="T13" fmla="*/ 1044 h 1452"/>
                        <a:gd name="T14" fmla="*/ 88 w 488"/>
                        <a:gd name="T15" fmla="*/ 1108 h 1452"/>
                        <a:gd name="T16" fmla="*/ 112 w 488"/>
                        <a:gd name="T17" fmla="*/ 1168 h 1452"/>
                        <a:gd name="T18" fmla="*/ 116 w 488"/>
                        <a:gd name="T19" fmla="*/ 1248 h 1452"/>
                        <a:gd name="T20" fmla="*/ 104 w 488"/>
                        <a:gd name="T21" fmla="*/ 1332 h 1452"/>
                        <a:gd name="T22" fmla="*/ 84 w 488"/>
                        <a:gd name="T23" fmla="*/ 1392 h 1452"/>
                        <a:gd name="T24" fmla="*/ 56 w 488"/>
                        <a:gd name="T25" fmla="*/ 1452 h 1452"/>
                        <a:gd name="T26" fmla="*/ 88 w 488"/>
                        <a:gd name="T27" fmla="*/ 1408 h 1452"/>
                        <a:gd name="T28" fmla="*/ 156 w 488"/>
                        <a:gd name="T29" fmla="*/ 1384 h 1452"/>
                        <a:gd name="T30" fmla="*/ 228 w 488"/>
                        <a:gd name="T31" fmla="*/ 1380 h 1452"/>
                        <a:gd name="T32" fmla="*/ 296 w 488"/>
                        <a:gd name="T33" fmla="*/ 1404 h 1452"/>
                        <a:gd name="T34" fmla="*/ 348 w 488"/>
                        <a:gd name="T35" fmla="*/ 1436 h 1452"/>
                        <a:gd name="T36" fmla="*/ 328 w 488"/>
                        <a:gd name="T37" fmla="*/ 1416 h 1452"/>
                        <a:gd name="T38" fmla="*/ 320 w 488"/>
                        <a:gd name="T39" fmla="*/ 1352 h 1452"/>
                        <a:gd name="T40" fmla="*/ 340 w 488"/>
                        <a:gd name="T41" fmla="*/ 1304 h 1452"/>
                        <a:gd name="T42" fmla="*/ 376 w 488"/>
                        <a:gd name="T43" fmla="*/ 1268 h 1452"/>
                        <a:gd name="T44" fmla="*/ 432 w 488"/>
                        <a:gd name="T45" fmla="*/ 1264 h 1452"/>
                        <a:gd name="T46" fmla="*/ 488 w 488"/>
                        <a:gd name="T47" fmla="*/ 1288 h 1452"/>
                        <a:gd name="T48" fmla="*/ 452 w 488"/>
                        <a:gd name="T49" fmla="*/ 1256 h 1452"/>
                        <a:gd name="T50" fmla="*/ 428 w 488"/>
                        <a:gd name="T51" fmla="*/ 1236 h 1452"/>
                        <a:gd name="T52" fmla="*/ 412 w 488"/>
                        <a:gd name="T53" fmla="*/ 1188 h 1452"/>
                        <a:gd name="T54" fmla="*/ 424 w 488"/>
                        <a:gd name="T55" fmla="*/ 1140 h 1452"/>
                        <a:gd name="T56" fmla="*/ 444 w 488"/>
                        <a:gd name="T57" fmla="*/ 1104 h 1452"/>
                        <a:gd name="T58" fmla="*/ 472 w 488"/>
                        <a:gd name="T59" fmla="*/ 1068 h 1452"/>
                        <a:gd name="T60" fmla="*/ 428 w 488"/>
                        <a:gd name="T61" fmla="*/ 1096 h 1452"/>
                        <a:gd name="T62" fmla="*/ 384 w 488"/>
                        <a:gd name="T63" fmla="*/ 1092 h 1452"/>
                        <a:gd name="T64" fmla="*/ 336 w 488"/>
                        <a:gd name="T65" fmla="*/ 1068 h 1452"/>
                        <a:gd name="T66" fmla="*/ 316 w 488"/>
                        <a:gd name="T67" fmla="*/ 1048 h 1452"/>
                        <a:gd name="T68" fmla="*/ 312 w 488"/>
                        <a:gd name="T69" fmla="*/ 264 h 1452"/>
                        <a:gd name="T70" fmla="*/ 324 w 488"/>
                        <a:gd name="T71" fmla="*/ 232 h 1452"/>
                        <a:gd name="T72" fmla="*/ 376 w 488"/>
                        <a:gd name="T73" fmla="*/ 192 h 1452"/>
                        <a:gd name="T74" fmla="*/ 400 w 488"/>
                        <a:gd name="T75" fmla="*/ 140 h 1452"/>
                        <a:gd name="T76" fmla="*/ 388 w 488"/>
                        <a:gd name="T77" fmla="*/ 68 h 1452"/>
                        <a:gd name="T78" fmla="*/ 328 w 488"/>
                        <a:gd name="T79" fmla="*/ 28 h 1452"/>
                        <a:gd name="T80" fmla="*/ 252 w 488"/>
                        <a:gd name="T81" fmla="*/ 4 h 1452"/>
                        <a:gd name="T82" fmla="*/ 172 w 488"/>
                        <a:gd name="T83" fmla="*/ 4 h 1452"/>
                        <a:gd name="T84" fmla="*/ 88 w 488"/>
                        <a:gd name="T85" fmla="*/ 20 h 1452"/>
                        <a:gd name="T86" fmla="*/ 28 w 488"/>
                        <a:gd name="T87" fmla="*/ 60 h 1452"/>
                        <a:gd name="T88" fmla="*/ 0 w 488"/>
                        <a:gd name="T89" fmla="*/ 116 h 1452"/>
                        <a:gd name="T90" fmla="*/ 28 w 488"/>
                        <a:gd name="T91" fmla="*/ 196 h 1452"/>
                        <a:gd name="T92" fmla="*/ 64 w 488"/>
                        <a:gd name="T93" fmla="*/ 228 h 1452"/>
                        <a:gd name="T94" fmla="*/ 105 w 488"/>
                        <a:gd name="T95" fmla="*/ 257 h 14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1452"/>
                        <a:gd name="T146" fmla="*/ 488 w 488"/>
                        <a:gd name="T147" fmla="*/ 1452 h 14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1452">
                          <a:moveTo>
                            <a:pt x="105" y="257"/>
                          </a:moveTo>
                          <a:lnTo>
                            <a:pt x="120" y="932"/>
                          </a:lnTo>
                          <a:lnTo>
                            <a:pt x="112" y="972"/>
                          </a:lnTo>
                          <a:cubicBezTo>
                            <a:pt x="104" y="984"/>
                            <a:pt x="68" y="1000"/>
                            <a:pt x="72" y="1008"/>
                          </a:cubicBezTo>
                          <a:cubicBezTo>
                            <a:pt x="76" y="1016"/>
                            <a:pt x="43" y="1031"/>
                            <a:pt x="32" y="1036"/>
                          </a:cubicBezTo>
                          <a:lnTo>
                            <a:pt x="4" y="1036"/>
                          </a:lnTo>
                          <a:lnTo>
                            <a:pt x="32" y="1044"/>
                          </a:lnTo>
                          <a:cubicBezTo>
                            <a:pt x="32" y="1044"/>
                            <a:pt x="88" y="1108"/>
                            <a:pt x="88" y="1108"/>
                          </a:cubicBezTo>
                          <a:cubicBezTo>
                            <a:pt x="88" y="1108"/>
                            <a:pt x="107" y="1145"/>
                            <a:pt x="112" y="1168"/>
                          </a:cubicBezTo>
                          <a:cubicBezTo>
                            <a:pt x="117" y="1191"/>
                            <a:pt x="117" y="1221"/>
                            <a:pt x="116" y="1248"/>
                          </a:cubicBezTo>
                          <a:cubicBezTo>
                            <a:pt x="115" y="1275"/>
                            <a:pt x="109" y="1308"/>
                            <a:pt x="104" y="1332"/>
                          </a:cubicBezTo>
                          <a:cubicBezTo>
                            <a:pt x="99" y="1356"/>
                            <a:pt x="92" y="1372"/>
                            <a:pt x="84" y="1392"/>
                          </a:cubicBezTo>
                          <a:lnTo>
                            <a:pt x="56" y="1452"/>
                          </a:lnTo>
                          <a:lnTo>
                            <a:pt x="88" y="1408"/>
                          </a:lnTo>
                          <a:cubicBezTo>
                            <a:pt x="105" y="1397"/>
                            <a:pt x="133" y="1389"/>
                            <a:pt x="156" y="1384"/>
                          </a:cubicBezTo>
                          <a:cubicBezTo>
                            <a:pt x="179" y="1379"/>
                            <a:pt x="205" y="1377"/>
                            <a:pt x="228" y="1380"/>
                          </a:cubicBezTo>
                          <a:cubicBezTo>
                            <a:pt x="251" y="1383"/>
                            <a:pt x="276" y="1395"/>
                            <a:pt x="296" y="1404"/>
                          </a:cubicBezTo>
                          <a:cubicBezTo>
                            <a:pt x="316" y="1413"/>
                            <a:pt x="343" y="1434"/>
                            <a:pt x="348" y="1436"/>
                          </a:cubicBezTo>
                          <a:lnTo>
                            <a:pt x="328" y="1416"/>
                          </a:lnTo>
                          <a:cubicBezTo>
                            <a:pt x="328" y="1416"/>
                            <a:pt x="318" y="1371"/>
                            <a:pt x="320" y="1352"/>
                          </a:cubicBezTo>
                          <a:cubicBezTo>
                            <a:pt x="322" y="1333"/>
                            <a:pt x="331" y="1318"/>
                            <a:pt x="340" y="1304"/>
                          </a:cubicBezTo>
                          <a:cubicBezTo>
                            <a:pt x="349" y="1290"/>
                            <a:pt x="361" y="1275"/>
                            <a:pt x="376" y="1268"/>
                          </a:cubicBezTo>
                          <a:cubicBezTo>
                            <a:pt x="391" y="1261"/>
                            <a:pt x="413" y="1261"/>
                            <a:pt x="432" y="1264"/>
                          </a:cubicBezTo>
                          <a:lnTo>
                            <a:pt x="488" y="1288"/>
                          </a:lnTo>
                          <a:lnTo>
                            <a:pt x="452" y="1256"/>
                          </a:lnTo>
                          <a:cubicBezTo>
                            <a:pt x="452" y="1256"/>
                            <a:pt x="435" y="1247"/>
                            <a:pt x="428" y="1236"/>
                          </a:cubicBezTo>
                          <a:cubicBezTo>
                            <a:pt x="421" y="1225"/>
                            <a:pt x="413" y="1204"/>
                            <a:pt x="412" y="1188"/>
                          </a:cubicBezTo>
                          <a:cubicBezTo>
                            <a:pt x="411" y="1172"/>
                            <a:pt x="419" y="1154"/>
                            <a:pt x="424" y="1140"/>
                          </a:cubicBezTo>
                          <a:cubicBezTo>
                            <a:pt x="429" y="1126"/>
                            <a:pt x="436" y="1116"/>
                            <a:pt x="444" y="1104"/>
                          </a:cubicBezTo>
                          <a:lnTo>
                            <a:pt x="472" y="1068"/>
                          </a:lnTo>
                          <a:lnTo>
                            <a:pt x="428" y="1096"/>
                          </a:lnTo>
                          <a:cubicBezTo>
                            <a:pt x="413" y="1100"/>
                            <a:pt x="399" y="1097"/>
                            <a:pt x="384" y="1092"/>
                          </a:cubicBezTo>
                          <a:cubicBezTo>
                            <a:pt x="369" y="1087"/>
                            <a:pt x="347" y="1075"/>
                            <a:pt x="336" y="1068"/>
                          </a:cubicBezTo>
                          <a:lnTo>
                            <a:pt x="316" y="1048"/>
                          </a:lnTo>
                          <a:lnTo>
                            <a:pt x="312" y="264"/>
                          </a:lnTo>
                          <a:cubicBezTo>
                            <a:pt x="312" y="264"/>
                            <a:pt x="324" y="232"/>
                            <a:pt x="324" y="232"/>
                          </a:cubicBezTo>
                          <a:cubicBezTo>
                            <a:pt x="324" y="232"/>
                            <a:pt x="363" y="207"/>
                            <a:pt x="376" y="192"/>
                          </a:cubicBezTo>
                          <a:cubicBezTo>
                            <a:pt x="389" y="177"/>
                            <a:pt x="398" y="161"/>
                            <a:pt x="400" y="140"/>
                          </a:cubicBezTo>
                          <a:cubicBezTo>
                            <a:pt x="403" y="120"/>
                            <a:pt x="400" y="87"/>
                            <a:pt x="388" y="68"/>
                          </a:cubicBezTo>
                          <a:cubicBezTo>
                            <a:pt x="388" y="68"/>
                            <a:pt x="328" y="28"/>
                            <a:pt x="328" y="28"/>
                          </a:cubicBezTo>
                          <a:cubicBezTo>
                            <a:pt x="328" y="28"/>
                            <a:pt x="278" y="8"/>
                            <a:pt x="252" y="4"/>
                          </a:cubicBezTo>
                          <a:cubicBezTo>
                            <a:pt x="226" y="0"/>
                            <a:pt x="199" y="1"/>
                            <a:pt x="172" y="4"/>
                          </a:cubicBezTo>
                          <a:cubicBezTo>
                            <a:pt x="145" y="7"/>
                            <a:pt x="112" y="11"/>
                            <a:pt x="88" y="20"/>
                          </a:cubicBezTo>
                          <a:cubicBezTo>
                            <a:pt x="64" y="29"/>
                            <a:pt x="43" y="44"/>
                            <a:pt x="28" y="60"/>
                          </a:cubicBezTo>
                          <a:cubicBezTo>
                            <a:pt x="13" y="76"/>
                            <a:pt x="2" y="93"/>
                            <a:pt x="0" y="116"/>
                          </a:cubicBezTo>
                          <a:cubicBezTo>
                            <a:pt x="0" y="139"/>
                            <a:pt x="17" y="177"/>
                            <a:pt x="28" y="196"/>
                          </a:cubicBezTo>
                          <a:cubicBezTo>
                            <a:pt x="39" y="215"/>
                            <a:pt x="51" y="218"/>
                            <a:pt x="64" y="228"/>
                          </a:cubicBezTo>
                          <a:cubicBezTo>
                            <a:pt x="77" y="238"/>
                            <a:pt x="96" y="251"/>
                            <a:pt x="105" y="257"/>
                          </a:cubicBezTo>
                          <a:close/>
                        </a:path>
                      </a:pathLst>
                    </a:custGeom>
                    <a:solidFill>
                      <a:srgbClr val="FFFF00"/>
                    </a:solidFill>
                    <a:ln w="19050">
                      <a:solidFill>
                        <a:schemeClr val="tx1"/>
                      </a:solidFill>
                      <a:round/>
                      <a:headEnd/>
                      <a:tailEnd/>
                    </a:ln>
                  </p:spPr>
                  <p:txBody>
                    <a:bodyPr/>
                    <a:lstStyle/>
                    <a:p>
                      <a:endParaRPr lang="es-ES"/>
                    </a:p>
                  </p:txBody>
                </p:sp>
                <p:sp>
                  <p:nvSpPr>
                    <p:cNvPr id="9268" name="Oval 61" descr="Papel seda azul"/>
                    <p:cNvSpPr>
                      <a:spLocks noChangeArrowheads="1"/>
                    </p:cNvSpPr>
                    <p:nvPr/>
                  </p:nvSpPr>
                  <p:spPr bwMode="auto">
                    <a:xfrm>
                      <a:off x="4600" y="3194"/>
                      <a:ext cx="90" cy="160"/>
                    </a:xfrm>
                    <a:prstGeom prst="ellipse">
                      <a:avLst/>
                    </a:prstGeom>
                    <a:blipFill dpi="0" rotWithShape="1">
                      <a:blip r:embed="rId3"/>
                      <a:srcRect/>
                      <a:tile tx="0" ty="0" sx="100000" sy="100000" flip="none" algn="tl"/>
                    </a:blipFill>
                    <a:ln w="15875">
                      <a:solidFill>
                        <a:schemeClr val="tx1"/>
                      </a:solidFill>
                      <a:round/>
                      <a:headEnd/>
                      <a:tailEnd/>
                    </a:ln>
                  </p:spPr>
                  <p:txBody>
                    <a:bodyPr wrap="none" anchor="ctr"/>
                    <a:lstStyle/>
                    <a:p>
                      <a:endParaRPr lang="es-ES"/>
                    </a:p>
                  </p:txBody>
                </p:sp>
                <p:sp>
                  <p:nvSpPr>
                    <p:cNvPr id="9269" name="Oval 62"/>
                    <p:cNvSpPr>
                      <a:spLocks noChangeArrowheads="1"/>
                    </p:cNvSpPr>
                    <p:nvPr/>
                  </p:nvSpPr>
                  <p:spPr bwMode="auto">
                    <a:xfrm>
                      <a:off x="4631" y="2183"/>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70" name="Oval 63"/>
                    <p:cNvSpPr>
                      <a:spLocks noChangeArrowheads="1"/>
                    </p:cNvSpPr>
                    <p:nvPr/>
                  </p:nvSpPr>
                  <p:spPr bwMode="auto">
                    <a:xfrm>
                      <a:off x="4468" y="2160"/>
                      <a:ext cx="83" cy="77"/>
                    </a:xfrm>
                    <a:prstGeom prst="ellipse">
                      <a:avLst/>
                    </a:prstGeom>
                    <a:solidFill>
                      <a:srgbClr val="FF0000"/>
                    </a:solidFill>
                    <a:ln w="9525">
                      <a:solidFill>
                        <a:schemeClr val="tx1"/>
                      </a:solidFill>
                      <a:round/>
                      <a:headEnd/>
                      <a:tailEnd/>
                    </a:ln>
                  </p:spPr>
                  <p:txBody>
                    <a:bodyPr wrap="none" anchor="ctr"/>
                    <a:lstStyle/>
                    <a:p>
                      <a:endParaRPr lang="es-ES"/>
                    </a:p>
                  </p:txBody>
                </p:sp>
                <p:sp>
                  <p:nvSpPr>
                    <p:cNvPr id="9271" name="Oval 64"/>
                    <p:cNvSpPr>
                      <a:spLocks noChangeArrowheads="1"/>
                    </p:cNvSpPr>
                    <p:nvPr/>
                  </p:nvSpPr>
                  <p:spPr bwMode="auto">
                    <a:xfrm>
                      <a:off x="4577" y="2337"/>
                      <a:ext cx="83" cy="77"/>
                    </a:xfrm>
                    <a:prstGeom prst="ellipse">
                      <a:avLst/>
                    </a:prstGeom>
                    <a:solidFill>
                      <a:srgbClr val="FF0000"/>
                    </a:solidFill>
                    <a:ln w="9525">
                      <a:solidFill>
                        <a:schemeClr val="tx1"/>
                      </a:solidFill>
                      <a:round/>
                      <a:headEnd/>
                      <a:tailEnd/>
                    </a:ln>
                  </p:spPr>
                  <p:txBody>
                    <a:bodyPr wrap="none" anchor="ctr"/>
                    <a:lstStyle/>
                    <a:p>
                      <a:endParaRPr lang="es-ES"/>
                    </a:p>
                  </p:txBody>
                </p:sp>
              </p:grpSp>
              <p:grpSp>
                <p:nvGrpSpPr>
                  <p:cNvPr id="14" name="Group 65"/>
                  <p:cNvGrpSpPr>
                    <a:grpSpLocks/>
                  </p:cNvGrpSpPr>
                  <p:nvPr/>
                </p:nvGrpSpPr>
                <p:grpSpPr bwMode="auto">
                  <a:xfrm>
                    <a:off x="1354" y="3130"/>
                    <a:ext cx="3178" cy="470"/>
                    <a:chOff x="1354" y="3130"/>
                    <a:chExt cx="3178" cy="470"/>
                  </a:xfrm>
                </p:grpSpPr>
                <p:sp>
                  <p:nvSpPr>
                    <p:cNvPr id="9262" name="Freeform 66"/>
                    <p:cNvSpPr>
                      <a:spLocks/>
                    </p:cNvSpPr>
                    <p:nvPr/>
                  </p:nvSpPr>
                  <p:spPr bwMode="auto">
                    <a:xfrm>
                      <a:off x="1354" y="3130"/>
                      <a:ext cx="3111" cy="470"/>
                    </a:xfrm>
                    <a:custGeom>
                      <a:avLst/>
                      <a:gdLst>
                        <a:gd name="T0" fmla="*/ 2841 w 3111"/>
                        <a:gd name="T1" fmla="*/ 119 h 470"/>
                        <a:gd name="T2" fmla="*/ 504 w 3111"/>
                        <a:gd name="T3" fmla="*/ 134 h 470"/>
                        <a:gd name="T4" fmla="*/ 408 w 3111"/>
                        <a:gd name="T5" fmla="*/ 134 h 470"/>
                        <a:gd name="T6" fmla="*/ 347 w 3111"/>
                        <a:gd name="T7" fmla="*/ 110 h 470"/>
                        <a:gd name="T8" fmla="*/ 340 w 3111"/>
                        <a:gd name="T9" fmla="*/ 57 h 470"/>
                        <a:gd name="T10" fmla="*/ 355 w 3111"/>
                        <a:gd name="T11" fmla="*/ 0 h 470"/>
                        <a:gd name="T12" fmla="*/ 326 w 3111"/>
                        <a:gd name="T13" fmla="*/ 48 h 470"/>
                        <a:gd name="T14" fmla="*/ 292 w 3111"/>
                        <a:gd name="T15" fmla="*/ 81 h 470"/>
                        <a:gd name="T16" fmla="*/ 230 w 3111"/>
                        <a:gd name="T17" fmla="*/ 89 h 470"/>
                        <a:gd name="T18" fmla="*/ 182 w 3111"/>
                        <a:gd name="T19" fmla="*/ 67 h 470"/>
                        <a:gd name="T20" fmla="*/ 129 w 3111"/>
                        <a:gd name="T21" fmla="*/ 28 h 470"/>
                        <a:gd name="T22" fmla="*/ 137 w 3111"/>
                        <a:gd name="T23" fmla="*/ 77 h 470"/>
                        <a:gd name="T24" fmla="*/ 129 w 3111"/>
                        <a:gd name="T25" fmla="*/ 129 h 470"/>
                        <a:gd name="T26" fmla="*/ 80 w 3111"/>
                        <a:gd name="T27" fmla="*/ 161 h 470"/>
                        <a:gd name="T28" fmla="*/ 26 w 3111"/>
                        <a:gd name="T29" fmla="*/ 158 h 470"/>
                        <a:gd name="T30" fmla="*/ 0 w 3111"/>
                        <a:gd name="T31" fmla="*/ 148 h 470"/>
                        <a:gd name="T32" fmla="*/ 28 w 3111"/>
                        <a:gd name="T33" fmla="*/ 163 h 470"/>
                        <a:gd name="T34" fmla="*/ 57 w 3111"/>
                        <a:gd name="T35" fmla="*/ 201 h 470"/>
                        <a:gd name="T36" fmla="*/ 81 w 3111"/>
                        <a:gd name="T37" fmla="*/ 240 h 470"/>
                        <a:gd name="T38" fmla="*/ 62 w 3111"/>
                        <a:gd name="T39" fmla="*/ 288 h 470"/>
                        <a:gd name="T40" fmla="*/ 43 w 3111"/>
                        <a:gd name="T41" fmla="*/ 316 h 470"/>
                        <a:gd name="T42" fmla="*/ 9 w 3111"/>
                        <a:gd name="T43" fmla="*/ 331 h 470"/>
                        <a:gd name="T44" fmla="*/ 52 w 3111"/>
                        <a:gd name="T45" fmla="*/ 321 h 470"/>
                        <a:gd name="T46" fmla="*/ 110 w 3111"/>
                        <a:gd name="T47" fmla="*/ 329 h 470"/>
                        <a:gd name="T48" fmla="*/ 137 w 3111"/>
                        <a:gd name="T49" fmla="*/ 350 h 470"/>
                        <a:gd name="T50" fmla="*/ 167 w 3111"/>
                        <a:gd name="T51" fmla="*/ 377 h 470"/>
                        <a:gd name="T52" fmla="*/ 187 w 3111"/>
                        <a:gd name="T53" fmla="*/ 427 h 470"/>
                        <a:gd name="T54" fmla="*/ 187 w 3111"/>
                        <a:gd name="T55" fmla="*/ 470 h 470"/>
                        <a:gd name="T56" fmla="*/ 196 w 3111"/>
                        <a:gd name="T57" fmla="*/ 427 h 470"/>
                        <a:gd name="T58" fmla="*/ 249 w 3111"/>
                        <a:gd name="T59" fmla="*/ 384 h 470"/>
                        <a:gd name="T60" fmla="*/ 321 w 3111"/>
                        <a:gd name="T61" fmla="*/ 388 h 470"/>
                        <a:gd name="T62" fmla="*/ 364 w 3111"/>
                        <a:gd name="T63" fmla="*/ 417 h 470"/>
                        <a:gd name="T64" fmla="*/ 393 w 3111"/>
                        <a:gd name="T65" fmla="*/ 456 h 470"/>
                        <a:gd name="T66" fmla="*/ 369 w 3111"/>
                        <a:gd name="T67" fmla="*/ 398 h 470"/>
                        <a:gd name="T68" fmla="*/ 386 w 3111"/>
                        <a:gd name="T69" fmla="*/ 359 h 470"/>
                        <a:gd name="T70" fmla="*/ 417 w 3111"/>
                        <a:gd name="T71" fmla="*/ 331 h 470"/>
                        <a:gd name="T72" fmla="*/ 2865 w 3111"/>
                        <a:gd name="T73" fmla="*/ 321 h 470"/>
                        <a:gd name="T74" fmla="*/ 2894 w 3111"/>
                        <a:gd name="T75" fmla="*/ 364 h 470"/>
                        <a:gd name="T76" fmla="*/ 2956 w 3111"/>
                        <a:gd name="T77" fmla="*/ 412 h 470"/>
                        <a:gd name="T78" fmla="*/ 3014 w 3111"/>
                        <a:gd name="T79" fmla="*/ 413 h 470"/>
                        <a:gd name="T80" fmla="*/ 3068 w 3111"/>
                        <a:gd name="T81" fmla="*/ 374 h 470"/>
                        <a:gd name="T82" fmla="*/ 3096 w 3111"/>
                        <a:gd name="T83" fmla="*/ 316 h 470"/>
                        <a:gd name="T84" fmla="*/ 3110 w 3111"/>
                        <a:gd name="T85" fmla="*/ 224 h 470"/>
                        <a:gd name="T86" fmla="*/ 3105 w 3111"/>
                        <a:gd name="T87" fmla="*/ 153 h 470"/>
                        <a:gd name="T88" fmla="*/ 3076 w 3111"/>
                        <a:gd name="T89" fmla="*/ 76 h 470"/>
                        <a:gd name="T90" fmla="*/ 3033 w 3111"/>
                        <a:gd name="T91" fmla="*/ 24 h 470"/>
                        <a:gd name="T92" fmla="*/ 2971 w 3111"/>
                        <a:gd name="T93" fmla="*/ 14 h 470"/>
                        <a:gd name="T94" fmla="*/ 2908 w 3111"/>
                        <a:gd name="T95" fmla="*/ 38 h 470"/>
                        <a:gd name="T96" fmla="*/ 2876 w 3111"/>
                        <a:gd name="T97" fmla="*/ 92 h 470"/>
                        <a:gd name="T98" fmla="*/ 2841 w 3111"/>
                        <a:gd name="T99" fmla="*/ 119 h 4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1"/>
                        <a:gd name="T151" fmla="*/ 0 h 470"/>
                        <a:gd name="T152" fmla="*/ 3111 w 3111"/>
                        <a:gd name="T153" fmla="*/ 470 h 4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1" h="470">
                          <a:moveTo>
                            <a:pt x="2841" y="119"/>
                          </a:moveTo>
                          <a:lnTo>
                            <a:pt x="504" y="134"/>
                          </a:lnTo>
                          <a:lnTo>
                            <a:pt x="408" y="134"/>
                          </a:lnTo>
                          <a:lnTo>
                            <a:pt x="347" y="110"/>
                          </a:lnTo>
                          <a:lnTo>
                            <a:pt x="340" y="57"/>
                          </a:lnTo>
                          <a:lnTo>
                            <a:pt x="355" y="0"/>
                          </a:lnTo>
                          <a:lnTo>
                            <a:pt x="326" y="48"/>
                          </a:lnTo>
                          <a:cubicBezTo>
                            <a:pt x="326" y="48"/>
                            <a:pt x="308" y="74"/>
                            <a:pt x="292" y="81"/>
                          </a:cubicBezTo>
                          <a:cubicBezTo>
                            <a:pt x="276" y="88"/>
                            <a:pt x="248" y="91"/>
                            <a:pt x="230" y="89"/>
                          </a:cubicBezTo>
                          <a:cubicBezTo>
                            <a:pt x="212" y="87"/>
                            <a:pt x="199" y="77"/>
                            <a:pt x="182" y="67"/>
                          </a:cubicBezTo>
                          <a:cubicBezTo>
                            <a:pt x="165" y="57"/>
                            <a:pt x="138" y="26"/>
                            <a:pt x="129" y="28"/>
                          </a:cubicBezTo>
                          <a:cubicBezTo>
                            <a:pt x="129" y="28"/>
                            <a:pt x="137" y="60"/>
                            <a:pt x="137" y="77"/>
                          </a:cubicBezTo>
                          <a:cubicBezTo>
                            <a:pt x="137" y="94"/>
                            <a:pt x="138" y="115"/>
                            <a:pt x="129" y="129"/>
                          </a:cubicBezTo>
                          <a:cubicBezTo>
                            <a:pt x="120" y="143"/>
                            <a:pt x="96" y="157"/>
                            <a:pt x="80" y="161"/>
                          </a:cubicBezTo>
                          <a:cubicBezTo>
                            <a:pt x="64" y="165"/>
                            <a:pt x="39" y="160"/>
                            <a:pt x="26" y="158"/>
                          </a:cubicBezTo>
                          <a:lnTo>
                            <a:pt x="0" y="148"/>
                          </a:lnTo>
                          <a:lnTo>
                            <a:pt x="28" y="163"/>
                          </a:lnTo>
                          <a:cubicBezTo>
                            <a:pt x="28" y="163"/>
                            <a:pt x="48" y="188"/>
                            <a:pt x="57" y="201"/>
                          </a:cubicBezTo>
                          <a:cubicBezTo>
                            <a:pt x="66" y="214"/>
                            <a:pt x="80" y="226"/>
                            <a:pt x="81" y="240"/>
                          </a:cubicBezTo>
                          <a:cubicBezTo>
                            <a:pt x="82" y="254"/>
                            <a:pt x="68" y="275"/>
                            <a:pt x="62" y="288"/>
                          </a:cubicBezTo>
                          <a:cubicBezTo>
                            <a:pt x="56" y="301"/>
                            <a:pt x="52" y="309"/>
                            <a:pt x="43" y="316"/>
                          </a:cubicBezTo>
                          <a:lnTo>
                            <a:pt x="9" y="331"/>
                          </a:lnTo>
                          <a:lnTo>
                            <a:pt x="52" y="321"/>
                          </a:lnTo>
                          <a:cubicBezTo>
                            <a:pt x="52" y="321"/>
                            <a:pt x="96" y="324"/>
                            <a:pt x="110" y="329"/>
                          </a:cubicBezTo>
                          <a:cubicBezTo>
                            <a:pt x="124" y="334"/>
                            <a:pt x="128" y="342"/>
                            <a:pt x="137" y="350"/>
                          </a:cubicBezTo>
                          <a:cubicBezTo>
                            <a:pt x="146" y="358"/>
                            <a:pt x="159" y="364"/>
                            <a:pt x="167" y="377"/>
                          </a:cubicBezTo>
                          <a:cubicBezTo>
                            <a:pt x="175" y="390"/>
                            <a:pt x="184" y="412"/>
                            <a:pt x="187" y="427"/>
                          </a:cubicBezTo>
                          <a:lnTo>
                            <a:pt x="187" y="470"/>
                          </a:lnTo>
                          <a:lnTo>
                            <a:pt x="196" y="427"/>
                          </a:lnTo>
                          <a:cubicBezTo>
                            <a:pt x="206" y="413"/>
                            <a:pt x="228" y="390"/>
                            <a:pt x="249" y="384"/>
                          </a:cubicBezTo>
                          <a:cubicBezTo>
                            <a:pt x="270" y="378"/>
                            <a:pt x="302" y="383"/>
                            <a:pt x="321" y="388"/>
                          </a:cubicBezTo>
                          <a:cubicBezTo>
                            <a:pt x="340" y="393"/>
                            <a:pt x="352" y="406"/>
                            <a:pt x="364" y="417"/>
                          </a:cubicBezTo>
                          <a:lnTo>
                            <a:pt x="393" y="456"/>
                          </a:lnTo>
                          <a:lnTo>
                            <a:pt x="369" y="398"/>
                          </a:lnTo>
                          <a:lnTo>
                            <a:pt x="386" y="359"/>
                          </a:lnTo>
                          <a:lnTo>
                            <a:pt x="417" y="331"/>
                          </a:lnTo>
                          <a:lnTo>
                            <a:pt x="2865" y="321"/>
                          </a:lnTo>
                          <a:lnTo>
                            <a:pt x="2894" y="364"/>
                          </a:lnTo>
                          <a:cubicBezTo>
                            <a:pt x="2894" y="364"/>
                            <a:pt x="2956" y="412"/>
                            <a:pt x="2956" y="412"/>
                          </a:cubicBezTo>
                          <a:cubicBezTo>
                            <a:pt x="2956" y="412"/>
                            <a:pt x="3014" y="413"/>
                            <a:pt x="3014" y="413"/>
                          </a:cubicBezTo>
                          <a:cubicBezTo>
                            <a:pt x="3014" y="413"/>
                            <a:pt x="3068" y="374"/>
                            <a:pt x="3068" y="374"/>
                          </a:cubicBezTo>
                          <a:cubicBezTo>
                            <a:pt x="3068" y="374"/>
                            <a:pt x="3089" y="341"/>
                            <a:pt x="3096" y="316"/>
                          </a:cubicBezTo>
                          <a:cubicBezTo>
                            <a:pt x="3103" y="291"/>
                            <a:pt x="3109" y="251"/>
                            <a:pt x="3110" y="224"/>
                          </a:cubicBezTo>
                          <a:cubicBezTo>
                            <a:pt x="3111" y="197"/>
                            <a:pt x="3111" y="178"/>
                            <a:pt x="3105" y="153"/>
                          </a:cubicBezTo>
                          <a:cubicBezTo>
                            <a:pt x="3099" y="128"/>
                            <a:pt x="3088" y="97"/>
                            <a:pt x="3076" y="76"/>
                          </a:cubicBezTo>
                          <a:cubicBezTo>
                            <a:pt x="3064" y="55"/>
                            <a:pt x="3051" y="34"/>
                            <a:pt x="3033" y="24"/>
                          </a:cubicBezTo>
                          <a:cubicBezTo>
                            <a:pt x="3015" y="14"/>
                            <a:pt x="2992" y="12"/>
                            <a:pt x="2971" y="14"/>
                          </a:cubicBezTo>
                          <a:cubicBezTo>
                            <a:pt x="2950" y="16"/>
                            <a:pt x="2925" y="28"/>
                            <a:pt x="2908" y="38"/>
                          </a:cubicBezTo>
                          <a:cubicBezTo>
                            <a:pt x="2891" y="48"/>
                            <a:pt x="2887" y="79"/>
                            <a:pt x="2876" y="92"/>
                          </a:cubicBezTo>
                          <a:lnTo>
                            <a:pt x="2841" y="119"/>
                          </a:lnTo>
                          <a:close/>
                        </a:path>
                      </a:pathLst>
                    </a:custGeom>
                    <a:solidFill>
                      <a:srgbClr val="FFFF00"/>
                    </a:solidFill>
                    <a:ln w="19050">
                      <a:solidFill>
                        <a:schemeClr val="tx1"/>
                      </a:solidFill>
                      <a:round/>
                      <a:headEnd/>
                      <a:tailEnd/>
                    </a:ln>
                  </p:spPr>
                  <p:txBody>
                    <a:bodyPr/>
                    <a:lstStyle/>
                    <a:p>
                      <a:endParaRPr lang="es-ES"/>
                    </a:p>
                  </p:txBody>
                </p:sp>
                <p:sp>
                  <p:nvSpPr>
                    <p:cNvPr id="9263" name="Oval 67"/>
                    <p:cNvSpPr>
                      <a:spLocks noChangeArrowheads="1"/>
                    </p:cNvSpPr>
                    <p:nvPr/>
                  </p:nvSpPr>
                  <p:spPr bwMode="auto">
                    <a:xfrm>
                      <a:off x="4449" y="3203"/>
                      <a:ext cx="83" cy="77"/>
                    </a:xfrm>
                    <a:prstGeom prst="ellipse">
                      <a:avLst/>
                    </a:prstGeom>
                    <a:solidFill>
                      <a:srgbClr val="00CC00"/>
                    </a:solidFill>
                    <a:ln w="9525">
                      <a:solidFill>
                        <a:schemeClr val="tx1"/>
                      </a:solidFill>
                      <a:round/>
                      <a:headEnd/>
                      <a:tailEnd/>
                    </a:ln>
                  </p:spPr>
                  <p:txBody>
                    <a:bodyPr wrap="none" anchor="ctr"/>
                    <a:lstStyle/>
                    <a:p>
                      <a:endParaRPr lang="es-ES"/>
                    </a:p>
                  </p:txBody>
                </p:sp>
                <p:sp>
                  <p:nvSpPr>
                    <p:cNvPr id="9264" name="Oval 68" descr="Papel seda azul"/>
                    <p:cNvSpPr>
                      <a:spLocks noChangeArrowheads="1"/>
                    </p:cNvSpPr>
                    <p:nvPr/>
                  </p:nvSpPr>
                  <p:spPr bwMode="auto">
                    <a:xfrm rot="5400000">
                      <a:off x="1578" y="3297"/>
                      <a:ext cx="90" cy="160"/>
                    </a:xfrm>
                    <a:prstGeom prst="ellipse">
                      <a:avLst/>
                    </a:prstGeom>
                    <a:blipFill dpi="0" rotWithShape="1">
                      <a:blip r:embed="rId3"/>
                      <a:srcRect/>
                      <a:tile tx="0" ty="0" sx="100000" sy="100000" flip="none" algn="tl"/>
                    </a:blipFill>
                    <a:ln w="15875">
                      <a:solidFill>
                        <a:schemeClr val="tx1"/>
                      </a:solidFill>
                      <a:round/>
                      <a:headEnd/>
                      <a:tailEnd/>
                    </a:ln>
                  </p:spPr>
                  <p:txBody>
                    <a:bodyPr wrap="none" anchor="ctr"/>
                    <a:lstStyle/>
                    <a:p>
                      <a:endParaRPr lang="es-ES"/>
                    </a:p>
                  </p:txBody>
                </p:sp>
                <p:sp>
                  <p:nvSpPr>
                    <p:cNvPr id="9265" name="Oval 69"/>
                    <p:cNvSpPr>
                      <a:spLocks noChangeArrowheads="1"/>
                    </p:cNvSpPr>
                    <p:nvPr/>
                  </p:nvSpPr>
                  <p:spPr bwMode="auto">
                    <a:xfrm>
                      <a:off x="4273" y="3203"/>
                      <a:ext cx="83" cy="77"/>
                    </a:xfrm>
                    <a:prstGeom prst="ellipse">
                      <a:avLst/>
                    </a:prstGeom>
                    <a:solidFill>
                      <a:srgbClr val="00CC00"/>
                    </a:solidFill>
                    <a:ln w="9525">
                      <a:solidFill>
                        <a:schemeClr val="tx1"/>
                      </a:solidFill>
                      <a:round/>
                      <a:headEnd/>
                      <a:tailEnd/>
                    </a:ln>
                  </p:spPr>
                  <p:txBody>
                    <a:bodyPr wrap="none" anchor="ctr"/>
                    <a:lstStyle/>
                    <a:p>
                      <a:endParaRPr lang="es-ES"/>
                    </a:p>
                  </p:txBody>
                </p:sp>
                <p:sp>
                  <p:nvSpPr>
                    <p:cNvPr id="9266" name="Oval 70"/>
                    <p:cNvSpPr>
                      <a:spLocks noChangeArrowheads="1"/>
                    </p:cNvSpPr>
                    <p:nvPr/>
                  </p:nvSpPr>
                  <p:spPr bwMode="auto">
                    <a:xfrm>
                      <a:off x="4324" y="3377"/>
                      <a:ext cx="83" cy="77"/>
                    </a:xfrm>
                    <a:prstGeom prst="ellipse">
                      <a:avLst/>
                    </a:prstGeom>
                    <a:solidFill>
                      <a:srgbClr val="00CC00"/>
                    </a:solidFill>
                    <a:ln w="9525">
                      <a:solidFill>
                        <a:schemeClr val="tx1"/>
                      </a:solidFill>
                      <a:round/>
                      <a:headEnd/>
                      <a:tailEnd/>
                    </a:ln>
                  </p:spPr>
                  <p:txBody>
                    <a:bodyPr wrap="none" anchor="ctr"/>
                    <a:lstStyle/>
                    <a:p>
                      <a:endParaRPr lang="es-ES"/>
                    </a:p>
                  </p:txBody>
                </p:sp>
              </p:grpSp>
            </p:grpSp>
          </p:grpSp>
          <p:sp>
            <p:nvSpPr>
              <p:cNvPr id="9223" name="Freeform 71"/>
              <p:cNvSpPr>
                <a:spLocks/>
              </p:cNvSpPr>
              <p:nvPr/>
            </p:nvSpPr>
            <p:spPr bwMode="auto">
              <a:xfrm>
                <a:off x="2689" y="2948"/>
                <a:ext cx="654" cy="240"/>
              </a:xfrm>
              <a:custGeom>
                <a:avLst/>
                <a:gdLst>
                  <a:gd name="T0" fmla="*/ 0 w 654"/>
                  <a:gd name="T1" fmla="*/ 120 h 240"/>
                  <a:gd name="T2" fmla="*/ 440 w 654"/>
                  <a:gd name="T3" fmla="*/ 52 h 240"/>
                  <a:gd name="T4" fmla="*/ 443 w 654"/>
                  <a:gd name="T5" fmla="*/ 0 h 240"/>
                  <a:gd name="T6" fmla="*/ 654 w 654"/>
                  <a:gd name="T7" fmla="*/ 116 h 240"/>
                  <a:gd name="T8" fmla="*/ 444 w 654"/>
                  <a:gd name="T9" fmla="*/ 240 h 240"/>
                  <a:gd name="T10" fmla="*/ 444 w 654"/>
                  <a:gd name="T11" fmla="*/ 190 h 240"/>
                  <a:gd name="T12" fmla="*/ 0 w 654"/>
                  <a:gd name="T13" fmla="*/ 120 h 240"/>
                  <a:gd name="T14" fmla="*/ 0 60000 65536"/>
                  <a:gd name="T15" fmla="*/ 0 60000 65536"/>
                  <a:gd name="T16" fmla="*/ 0 60000 65536"/>
                  <a:gd name="T17" fmla="*/ 0 60000 65536"/>
                  <a:gd name="T18" fmla="*/ 0 60000 65536"/>
                  <a:gd name="T19" fmla="*/ 0 60000 65536"/>
                  <a:gd name="T20" fmla="*/ 0 60000 65536"/>
                  <a:gd name="T21" fmla="*/ 0 w 654"/>
                  <a:gd name="T22" fmla="*/ 0 h 240"/>
                  <a:gd name="T23" fmla="*/ 654 w 654"/>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4" h="240">
                    <a:moveTo>
                      <a:pt x="0" y="120"/>
                    </a:moveTo>
                    <a:lnTo>
                      <a:pt x="440" y="52"/>
                    </a:lnTo>
                    <a:lnTo>
                      <a:pt x="443" y="0"/>
                    </a:lnTo>
                    <a:lnTo>
                      <a:pt x="654" y="116"/>
                    </a:lnTo>
                    <a:lnTo>
                      <a:pt x="444" y="240"/>
                    </a:lnTo>
                    <a:lnTo>
                      <a:pt x="444" y="190"/>
                    </a:lnTo>
                    <a:lnTo>
                      <a:pt x="0" y="120"/>
                    </a:lnTo>
                    <a:close/>
                  </a:path>
                </a:pathLst>
              </a:custGeom>
              <a:solidFill>
                <a:srgbClr val="0000CC"/>
              </a:solidFill>
              <a:ln w="9525">
                <a:solidFill>
                  <a:schemeClr val="tx1"/>
                </a:solidFill>
                <a:round/>
                <a:headEnd/>
                <a:tailEnd/>
              </a:ln>
            </p:spPr>
            <p:txBody>
              <a:bodyPr/>
              <a:lstStyle/>
              <a:p>
                <a:endParaRPr lang="es-ES"/>
              </a:p>
            </p:txBody>
          </p:sp>
          <p:sp>
            <p:nvSpPr>
              <p:cNvPr id="9224" name="Freeform 72"/>
              <p:cNvSpPr>
                <a:spLocks/>
              </p:cNvSpPr>
              <p:nvPr/>
            </p:nvSpPr>
            <p:spPr bwMode="auto">
              <a:xfrm>
                <a:off x="2562" y="1335"/>
                <a:ext cx="654" cy="240"/>
              </a:xfrm>
              <a:custGeom>
                <a:avLst/>
                <a:gdLst>
                  <a:gd name="T0" fmla="*/ 0 w 654"/>
                  <a:gd name="T1" fmla="*/ 120 h 240"/>
                  <a:gd name="T2" fmla="*/ 440 w 654"/>
                  <a:gd name="T3" fmla="*/ 52 h 240"/>
                  <a:gd name="T4" fmla="*/ 443 w 654"/>
                  <a:gd name="T5" fmla="*/ 0 h 240"/>
                  <a:gd name="T6" fmla="*/ 654 w 654"/>
                  <a:gd name="T7" fmla="*/ 116 h 240"/>
                  <a:gd name="T8" fmla="*/ 444 w 654"/>
                  <a:gd name="T9" fmla="*/ 240 h 240"/>
                  <a:gd name="T10" fmla="*/ 444 w 654"/>
                  <a:gd name="T11" fmla="*/ 190 h 240"/>
                  <a:gd name="T12" fmla="*/ 0 w 654"/>
                  <a:gd name="T13" fmla="*/ 120 h 240"/>
                  <a:gd name="T14" fmla="*/ 0 60000 65536"/>
                  <a:gd name="T15" fmla="*/ 0 60000 65536"/>
                  <a:gd name="T16" fmla="*/ 0 60000 65536"/>
                  <a:gd name="T17" fmla="*/ 0 60000 65536"/>
                  <a:gd name="T18" fmla="*/ 0 60000 65536"/>
                  <a:gd name="T19" fmla="*/ 0 60000 65536"/>
                  <a:gd name="T20" fmla="*/ 0 60000 65536"/>
                  <a:gd name="T21" fmla="*/ 0 w 654"/>
                  <a:gd name="T22" fmla="*/ 0 h 240"/>
                  <a:gd name="T23" fmla="*/ 654 w 654"/>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4" h="240">
                    <a:moveTo>
                      <a:pt x="0" y="120"/>
                    </a:moveTo>
                    <a:lnTo>
                      <a:pt x="440" y="52"/>
                    </a:lnTo>
                    <a:lnTo>
                      <a:pt x="443" y="0"/>
                    </a:lnTo>
                    <a:lnTo>
                      <a:pt x="654" y="116"/>
                    </a:lnTo>
                    <a:lnTo>
                      <a:pt x="444" y="240"/>
                    </a:lnTo>
                    <a:lnTo>
                      <a:pt x="444" y="190"/>
                    </a:lnTo>
                    <a:lnTo>
                      <a:pt x="0" y="120"/>
                    </a:lnTo>
                    <a:close/>
                  </a:path>
                </a:pathLst>
              </a:custGeom>
              <a:solidFill>
                <a:srgbClr val="0000CC"/>
              </a:solidFill>
              <a:ln w="9525">
                <a:solidFill>
                  <a:schemeClr val="tx1"/>
                </a:solidFill>
                <a:round/>
                <a:headEnd/>
                <a:tailEnd/>
              </a:ln>
            </p:spPr>
            <p:txBody>
              <a:bodyPr/>
              <a:lstStyle/>
              <a:p>
                <a:endParaRPr lang="es-ES"/>
              </a:p>
            </p:txBody>
          </p:sp>
          <p:sp>
            <p:nvSpPr>
              <p:cNvPr id="9225" name="Freeform 73"/>
              <p:cNvSpPr>
                <a:spLocks/>
              </p:cNvSpPr>
              <p:nvPr/>
            </p:nvSpPr>
            <p:spPr bwMode="auto">
              <a:xfrm rot="-5400000">
                <a:off x="3918" y="2296"/>
                <a:ext cx="654" cy="240"/>
              </a:xfrm>
              <a:custGeom>
                <a:avLst/>
                <a:gdLst>
                  <a:gd name="T0" fmla="*/ 0 w 654"/>
                  <a:gd name="T1" fmla="*/ 120 h 240"/>
                  <a:gd name="T2" fmla="*/ 440 w 654"/>
                  <a:gd name="T3" fmla="*/ 52 h 240"/>
                  <a:gd name="T4" fmla="*/ 443 w 654"/>
                  <a:gd name="T5" fmla="*/ 0 h 240"/>
                  <a:gd name="T6" fmla="*/ 654 w 654"/>
                  <a:gd name="T7" fmla="*/ 116 h 240"/>
                  <a:gd name="T8" fmla="*/ 444 w 654"/>
                  <a:gd name="T9" fmla="*/ 240 h 240"/>
                  <a:gd name="T10" fmla="*/ 444 w 654"/>
                  <a:gd name="T11" fmla="*/ 190 h 240"/>
                  <a:gd name="T12" fmla="*/ 0 w 654"/>
                  <a:gd name="T13" fmla="*/ 120 h 240"/>
                  <a:gd name="T14" fmla="*/ 0 60000 65536"/>
                  <a:gd name="T15" fmla="*/ 0 60000 65536"/>
                  <a:gd name="T16" fmla="*/ 0 60000 65536"/>
                  <a:gd name="T17" fmla="*/ 0 60000 65536"/>
                  <a:gd name="T18" fmla="*/ 0 60000 65536"/>
                  <a:gd name="T19" fmla="*/ 0 60000 65536"/>
                  <a:gd name="T20" fmla="*/ 0 60000 65536"/>
                  <a:gd name="T21" fmla="*/ 0 w 654"/>
                  <a:gd name="T22" fmla="*/ 0 h 240"/>
                  <a:gd name="T23" fmla="*/ 654 w 654"/>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4" h="240">
                    <a:moveTo>
                      <a:pt x="0" y="120"/>
                    </a:moveTo>
                    <a:lnTo>
                      <a:pt x="440" y="52"/>
                    </a:lnTo>
                    <a:lnTo>
                      <a:pt x="443" y="0"/>
                    </a:lnTo>
                    <a:lnTo>
                      <a:pt x="654" y="116"/>
                    </a:lnTo>
                    <a:lnTo>
                      <a:pt x="444" y="240"/>
                    </a:lnTo>
                    <a:lnTo>
                      <a:pt x="444" y="190"/>
                    </a:lnTo>
                    <a:lnTo>
                      <a:pt x="0" y="120"/>
                    </a:lnTo>
                    <a:close/>
                  </a:path>
                </a:pathLst>
              </a:custGeom>
              <a:solidFill>
                <a:srgbClr val="0000CC"/>
              </a:solidFill>
              <a:ln w="9525">
                <a:solidFill>
                  <a:schemeClr val="tx1"/>
                </a:solidFill>
                <a:round/>
                <a:headEnd/>
                <a:tailEnd/>
              </a:ln>
            </p:spPr>
            <p:txBody>
              <a:bodyPr/>
              <a:lstStyle/>
              <a:p>
                <a:endParaRPr lang="es-ES"/>
              </a:p>
            </p:txBody>
          </p:sp>
          <p:sp>
            <p:nvSpPr>
              <p:cNvPr id="9226" name="Freeform 74"/>
              <p:cNvSpPr>
                <a:spLocks/>
              </p:cNvSpPr>
              <p:nvPr/>
            </p:nvSpPr>
            <p:spPr bwMode="auto">
              <a:xfrm rot="-5400000">
                <a:off x="1433" y="2317"/>
                <a:ext cx="654" cy="240"/>
              </a:xfrm>
              <a:custGeom>
                <a:avLst/>
                <a:gdLst>
                  <a:gd name="T0" fmla="*/ 0 w 654"/>
                  <a:gd name="T1" fmla="*/ 120 h 240"/>
                  <a:gd name="T2" fmla="*/ 440 w 654"/>
                  <a:gd name="T3" fmla="*/ 52 h 240"/>
                  <a:gd name="T4" fmla="*/ 443 w 654"/>
                  <a:gd name="T5" fmla="*/ 0 h 240"/>
                  <a:gd name="T6" fmla="*/ 654 w 654"/>
                  <a:gd name="T7" fmla="*/ 116 h 240"/>
                  <a:gd name="T8" fmla="*/ 444 w 654"/>
                  <a:gd name="T9" fmla="*/ 240 h 240"/>
                  <a:gd name="T10" fmla="*/ 444 w 654"/>
                  <a:gd name="T11" fmla="*/ 190 h 240"/>
                  <a:gd name="T12" fmla="*/ 0 w 654"/>
                  <a:gd name="T13" fmla="*/ 120 h 240"/>
                  <a:gd name="T14" fmla="*/ 0 60000 65536"/>
                  <a:gd name="T15" fmla="*/ 0 60000 65536"/>
                  <a:gd name="T16" fmla="*/ 0 60000 65536"/>
                  <a:gd name="T17" fmla="*/ 0 60000 65536"/>
                  <a:gd name="T18" fmla="*/ 0 60000 65536"/>
                  <a:gd name="T19" fmla="*/ 0 60000 65536"/>
                  <a:gd name="T20" fmla="*/ 0 60000 65536"/>
                  <a:gd name="T21" fmla="*/ 0 w 654"/>
                  <a:gd name="T22" fmla="*/ 0 h 240"/>
                  <a:gd name="T23" fmla="*/ 654 w 654"/>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4" h="240">
                    <a:moveTo>
                      <a:pt x="0" y="120"/>
                    </a:moveTo>
                    <a:lnTo>
                      <a:pt x="440" y="52"/>
                    </a:lnTo>
                    <a:lnTo>
                      <a:pt x="443" y="0"/>
                    </a:lnTo>
                    <a:lnTo>
                      <a:pt x="654" y="116"/>
                    </a:lnTo>
                    <a:lnTo>
                      <a:pt x="444" y="240"/>
                    </a:lnTo>
                    <a:lnTo>
                      <a:pt x="444" y="190"/>
                    </a:lnTo>
                    <a:lnTo>
                      <a:pt x="0" y="120"/>
                    </a:lnTo>
                    <a:close/>
                  </a:path>
                </a:pathLst>
              </a:custGeom>
              <a:solidFill>
                <a:srgbClr val="0000CC"/>
              </a:solidFill>
              <a:ln w="9525">
                <a:solidFill>
                  <a:schemeClr val="tx1"/>
                </a:solidFill>
                <a:round/>
                <a:headEnd/>
                <a:tailEnd/>
              </a:ln>
            </p:spPr>
            <p:txBody>
              <a:bodyPr/>
              <a:lstStyle/>
              <a:p>
                <a:endParaRPr lang="es-ES"/>
              </a:p>
            </p:txBody>
          </p:sp>
          <p:sp>
            <p:nvSpPr>
              <p:cNvPr id="9227" name="Line 75"/>
              <p:cNvSpPr>
                <a:spLocks noChangeShapeType="1"/>
              </p:cNvSpPr>
              <p:nvPr/>
            </p:nvSpPr>
            <p:spPr bwMode="auto">
              <a:xfrm>
                <a:off x="1509" y="1308"/>
                <a:ext cx="771" cy="0"/>
              </a:xfrm>
              <a:prstGeom prst="line">
                <a:avLst/>
              </a:prstGeom>
              <a:noFill/>
              <a:ln w="19050">
                <a:solidFill>
                  <a:schemeClr val="tx1"/>
                </a:solidFill>
                <a:round/>
                <a:headEnd/>
                <a:tailEnd type="stealth" w="med" len="med"/>
              </a:ln>
            </p:spPr>
            <p:txBody>
              <a:bodyPr/>
              <a:lstStyle/>
              <a:p>
                <a:endParaRPr lang="es-ES"/>
              </a:p>
            </p:txBody>
          </p:sp>
          <p:sp>
            <p:nvSpPr>
              <p:cNvPr id="9228" name="Line 76"/>
              <p:cNvSpPr>
                <a:spLocks noChangeShapeType="1"/>
              </p:cNvSpPr>
              <p:nvPr/>
            </p:nvSpPr>
            <p:spPr bwMode="auto">
              <a:xfrm>
                <a:off x="1535" y="1500"/>
                <a:ext cx="569" cy="0"/>
              </a:xfrm>
              <a:prstGeom prst="line">
                <a:avLst/>
              </a:prstGeom>
              <a:noFill/>
              <a:ln w="19050">
                <a:solidFill>
                  <a:schemeClr val="tx1"/>
                </a:solidFill>
                <a:round/>
                <a:headEnd/>
                <a:tailEnd type="stealth" w="med" len="med"/>
              </a:ln>
            </p:spPr>
            <p:txBody>
              <a:bodyPr/>
              <a:lstStyle/>
              <a:p>
                <a:endParaRPr lang="es-ES"/>
              </a:p>
            </p:txBody>
          </p:sp>
          <p:sp>
            <p:nvSpPr>
              <p:cNvPr id="9229" name="Line 77"/>
              <p:cNvSpPr>
                <a:spLocks noChangeShapeType="1"/>
              </p:cNvSpPr>
              <p:nvPr/>
            </p:nvSpPr>
            <p:spPr bwMode="auto">
              <a:xfrm>
                <a:off x="3666" y="1294"/>
                <a:ext cx="493" cy="0"/>
              </a:xfrm>
              <a:prstGeom prst="line">
                <a:avLst/>
              </a:prstGeom>
              <a:noFill/>
              <a:ln w="19050">
                <a:solidFill>
                  <a:schemeClr val="tx1"/>
                </a:solidFill>
                <a:round/>
                <a:headEnd/>
                <a:tailEnd type="stealth" w="med" len="med"/>
              </a:ln>
            </p:spPr>
            <p:txBody>
              <a:bodyPr/>
              <a:lstStyle/>
              <a:p>
                <a:endParaRPr lang="es-ES"/>
              </a:p>
            </p:txBody>
          </p:sp>
          <p:sp>
            <p:nvSpPr>
              <p:cNvPr id="9230" name="Line 78"/>
              <p:cNvSpPr>
                <a:spLocks noChangeShapeType="1"/>
              </p:cNvSpPr>
              <p:nvPr/>
            </p:nvSpPr>
            <p:spPr bwMode="auto">
              <a:xfrm>
                <a:off x="3674" y="1464"/>
                <a:ext cx="465" cy="0"/>
              </a:xfrm>
              <a:prstGeom prst="line">
                <a:avLst/>
              </a:prstGeom>
              <a:noFill/>
              <a:ln w="19050">
                <a:solidFill>
                  <a:schemeClr val="tx1"/>
                </a:solidFill>
                <a:round/>
                <a:headEnd/>
                <a:tailEnd type="stealth" w="med" len="med"/>
              </a:ln>
            </p:spPr>
            <p:txBody>
              <a:bodyPr/>
              <a:lstStyle/>
              <a:p>
                <a:endParaRPr lang="es-ES"/>
              </a:p>
            </p:txBody>
          </p:sp>
          <p:sp>
            <p:nvSpPr>
              <p:cNvPr id="9231" name="Line 79"/>
              <p:cNvSpPr>
                <a:spLocks noChangeShapeType="1"/>
              </p:cNvSpPr>
              <p:nvPr/>
            </p:nvSpPr>
            <p:spPr bwMode="auto">
              <a:xfrm>
                <a:off x="3687" y="1636"/>
                <a:ext cx="453" cy="0"/>
              </a:xfrm>
              <a:prstGeom prst="line">
                <a:avLst/>
              </a:prstGeom>
              <a:noFill/>
              <a:ln w="19050">
                <a:solidFill>
                  <a:schemeClr val="tx1"/>
                </a:solidFill>
                <a:round/>
                <a:headEnd/>
                <a:tailEnd type="stealth" w="med" len="med"/>
              </a:ln>
            </p:spPr>
            <p:txBody>
              <a:bodyPr/>
              <a:lstStyle/>
              <a:p>
                <a:endParaRPr lang="es-ES"/>
              </a:p>
            </p:txBody>
          </p:sp>
          <p:sp>
            <p:nvSpPr>
              <p:cNvPr id="9232" name="Text Box 80"/>
              <p:cNvSpPr txBox="1">
                <a:spLocks noChangeArrowheads="1"/>
              </p:cNvSpPr>
              <p:nvPr/>
            </p:nvSpPr>
            <p:spPr bwMode="auto">
              <a:xfrm>
                <a:off x="83" y="3884"/>
                <a:ext cx="813" cy="212"/>
              </a:xfrm>
              <a:prstGeom prst="rect">
                <a:avLst/>
              </a:prstGeom>
              <a:noFill/>
              <a:ln w="9525">
                <a:noFill/>
                <a:miter lim="800000"/>
                <a:headEnd/>
                <a:tailEnd/>
              </a:ln>
            </p:spPr>
            <p:txBody>
              <a:bodyPr wrap="none">
                <a:spAutoFit/>
              </a:bodyPr>
              <a:lstStyle/>
              <a:p>
                <a:pPr eaLnBrk="1" hangingPunct="1"/>
                <a:r>
                  <a:rPr lang="es-ES" sz="1600" b="1">
                    <a:solidFill>
                      <a:schemeClr val="tx1"/>
                    </a:solidFill>
                    <a:latin typeface="Arial" charset="0"/>
                  </a:rPr>
                  <a:t>Hipotálamo</a:t>
                </a:r>
              </a:p>
            </p:txBody>
          </p:sp>
          <p:sp>
            <p:nvSpPr>
              <p:cNvPr id="9233" name="Text Box 81"/>
              <p:cNvSpPr txBox="1">
                <a:spLocks noChangeArrowheads="1"/>
              </p:cNvSpPr>
              <p:nvPr/>
            </p:nvSpPr>
            <p:spPr bwMode="auto">
              <a:xfrm>
                <a:off x="808" y="3304"/>
                <a:ext cx="590" cy="352"/>
              </a:xfrm>
              <a:prstGeom prst="rect">
                <a:avLst/>
              </a:prstGeom>
              <a:noFill/>
              <a:ln w="9525">
                <a:noFill/>
                <a:miter lim="800000"/>
                <a:headEnd/>
                <a:tailEnd/>
              </a:ln>
            </p:spPr>
            <p:txBody>
              <a:bodyPr wrap="none">
                <a:spAutoFit/>
              </a:bodyPr>
              <a:lstStyle/>
              <a:p>
                <a:pPr algn="ctr" eaLnBrk="1" hangingPunct="1">
                  <a:lnSpc>
                    <a:spcPct val="85000"/>
                  </a:lnSpc>
                </a:pPr>
                <a:r>
                  <a:rPr lang="es-ES" sz="1200" b="1">
                    <a:solidFill>
                      <a:schemeClr val="tx1"/>
                    </a:solidFill>
                    <a:latin typeface="Arial" charset="0"/>
                  </a:rPr>
                  <a:t>SNA</a:t>
                </a:r>
              </a:p>
              <a:p>
                <a:pPr algn="ctr" eaLnBrk="1" hangingPunct="1">
                  <a:lnSpc>
                    <a:spcPct val="85000"/>
                  </a:lnSpc>
                </a:pPr>
                <a:r>
                  <a:rPr lang="es-ES" sz="1200" b="1">
                    <a:solidFill>
                      <a:schemeClr val="tx1"/>
                    </a:solidFill>
                    <a:latin typeface="Arial" charset="0"/>
                  </a:rPr>
                  <a:t>(sección</a:t>
                </a:r>
              </a:p>
              <a:p>
                <a:pPr algn="ctr" eaLnBrk="1" hangingPunct="1">
                  <a:lnSpc>
                    <a:spcPct val="85000"/>
                  </a:lnSpc>
                </a:pPr>
                <a:r>
                  <a:rPr lang="es-ES" sz="1200" b="1">
                    <a:solidFill>
                      <a:schemeClr val="tx1"/>
                    </a:solidFill>
                    <a:latin typeface="Arial" charset="0"/>
                  </a:rPr>
                  <a:t>simpática)</a:t>
                </a:r>
              </a:p>
            </p:txBody>
          </p:sp>
          <p:sp>
            <p:nvSpPr>
              <p:cNvPr id="9234" name="Line 82"/>
              <p:cNvSpPr>
                <a:spLocks noChangeShapeType="1"/>
              </p:cNvSpPr>
              <p:nvPr/>
            </p:nvSpPr>
            <p:spPr bwMode="auto">
              <a:xfrm flipV="1">
                <a:off x="476" y="3657"/>
                <a:ext cx="454" cy="272"/>
              </a:xfrm>
              <a:prstGeom prst="line">
                <a:avLst/>
              </a:prstGeom>
              <a:noFill/>
              <a:ln w="19050">
                <a:solidFill>
                  <a:schemeClr val="tx1"/>
                </a:solidFill>
                <a:round/>
                <a:headEnd/>
                <a:tailEnd/>
              </a:ln>
            </p:spPr>
            <p:txBody>
              <a:bodyPr/>
              <a:lstStyle/>
              <a:p>
                <a:endParaRPr lang="es-ES"/>
              </a:p>
            </p:txBody>
          </p:sp>
          <p:sp>
            <p:nvSpPr>
              <p:cNvPr id="9235" name="Text Box 83"/>
              <p:cNvSpPr txBox="1">
                <a:spLocks noChangeArrowheads="1"/>
              </p:cNvSpPr>
              <p:nvPr/>
            </p:nvSpPr>
            <p:spPr bwMode="auto">
              <a:xfrm>
                <a:off x="4921" y="3809"/>
                <a:ext cx="734" cy="320"/>
              </a:xfrm>
              <a:prstGeom prst="rect">
                <a:avLst/>
              </a:prstGeom>
              <a:noFill/>
              <a:ln w="9525">
                <a:noFill/>
                <a:miter lim="800000"/>
                <a:headEnd/>
                <a:tailEnd/>
              </a:ln>
            </p:spPr>
            <p:txBody>
              <a:bodyPr wrap="none">
                <a:spAutoFit/>
              </a:bodyPr>
              <a:lstStyle/>
              <a:p>
                <a:pPr algn="ctr" eaLnBrk="1" hangingPunct="1">
                  <a:lnSpc>
                    <a:spcPct val="85000"/>
                  </a:lnSpc>
                </a:pPr>
                <a:r>
                  <a:rPr lang="es-ES" sz="1600" b="1">
                    <a:solidFill>
                      <a:schemeClr val="tx1"/>
                    </a:solidFill>
                    <a:latin typeface="Arial" charset="0"/>
                  </a:rPr>
                  <a:t>Ganglio</a:t>
                </a:r>
              </a:p>
              <a:p>
                <a:pPr algn="ctr" eaLnBrk="1" hangingPunct="1">
                  <a:lnSpc>
                    <a:spcPct val="85000"/>
                  </a:lnSpc>
                </a:pPr>
                <a:r>
                  <a:rPr lang="es-ES" sz="1600" b="1">
                    <a:solidFill>
                      <a:schemeClr val="tx1"/>
                    </a:solidFill>
                    <a:latin typeface="Arial" charset="0"/>
                  </a:rPr>
                  <a:t>autónomo</a:t>
                </a:r>
              </a:p>
            </p:txBody>
          </p:sp>
          <p:sp>
            <p:nvSpPr>
              <p:cNvPr id="9236" name="Line 84"/>
              <p:cNvSpPr>
                <a:spLocks noChangeShapeType="1"/>
              </p:cNvSpPr>
              <p:nvPr/>
            </p:nvSpPr>
            <p:spPr bwMode="auto">
              <a:xfrm>
                <a:off x="4912" y="3548"/>
                <a:ext cx="363" cy="272"/>
              </a:xfrm>
              <a:prstGeom prst="line">
                <a:avLst/>
              </a:prstGeom>
              <a:noFill/>
              <a:ln w="19050">
                <a:solidFill>
                  <a:schemeClr val="tx1"/>
                </a:solidFill>
                <a:round/>
                <a:headEnd/>
                <a:tailEnd/>
              </a:ln>
            </p:spPr>
            <p:txBody>
              <a:bodyPr/>
              <a:lstStyle/>
              <a:p>
                <a:endParaRPr lang="es-ES"/>
              </a:p>
            </p:txBody>
          </p:sp>
          <p:sp>
            <p:nvSpPr>
              <p:cNvPr id="9237" name="Text Box 85"/>
              <p:cNvSpPr txBox="1">
                <a:spLocks noChangeArrowheads="1"/>
              </p:cNvSpPr>
              <p:nvPr/>
            </p:nvSpPr>
            <p:spPr bwMode="auto">
              <a:xfrm>
                <a:off x="68" y="1187"/>
                <a:ext cx="571" cy="320"/>
              </a:xfrm>
              <a:prstGeom prst="rect">
                <a:avLst/>
              </a:prstGeom>
              <a:noFill/>
              <a:ln w="9525">
                <a:noFill/>
                <a:miter lim="800000"/>
                <a:headEnd/>
                <a:tailEnd/>
              </a:ln>
            </p:spPr>
            <p:txBody>
              <a:bodyPr wrap="none">
                <a:spAutoFit/>
              </a:bodyPr>
              <a:lstStyle/>
              <a:p>
                <a:pPr algn="ctr" eaLnBrk="1" hangingPunct="1">
                  <a:lnSpc>
                    <a:spcPct val="85000"/>
                  </a:lnSpc>
                </a:pPr>
                <a:r>
                  <a:rPr lang="es-ES" sz="1600" b="1">
                    <a:solidFill>
                      <a:schemeClr val="tx1"/>
                    </a:solidFill>
                    <a:latin typeface="Arial" charset="0"/>
                  </a:rPr>
                  <a:t>Médula</a:t>
                </a:r>
              </a:p>
              <a:p>
                <a:pPr algn="ctr" eaLnBrk="1" hangingPunct="1">
                  <a:lnSpc>
                    <a:spcPct val="85000"/>
                  </a:lnSpc>
                </a:pPr>
                <a:r>
                  <a:rPr lang="es-ES" sz="1600" b="1">
                    <a:solidFill>
                      <a:schemeClr val="tx1"/>
                    </a:solidFill>
                    <a:latin typeface="Arial" charset="0"/>
                  </a:rPr>
                  <a:t>adrenal</a:t>
                </a:r>
              </a:p>
            </p:txBody>
          </p:sp>
          <p:sp>
            <p:nvSpPr>
              <p:cNvPr id="9238" name="Line 86"/>
              <p:cNvSpPr>
                <a:spLocks noChangeShapeType="1"/>
              </p:cNvSpPr>
              <p:nvPr/>
            </p:nvSpPr>
            <p:spPr bwMode="auto">
              <a:xfrm>
                <a:off x="340" y="1480"/>
                <a:ext cx="453" cy="181"/>
              </a:xfrm>
              <a:prstGeom prst="line">
                <a:avLst/>
              </a:prstGeom>
              <a:noFill/>
              <a:ln w="19050">
                <a:solidFill>
                  <a:schemeClr val="tx1"/>
                </a:solidFill>
                <a:round/>
                <a:headEnd/>
                <a:tailEnd/>
              </a:ln>
            </p:spPr>
            <p:txBody>
              <a:bodyPr/>
              <a:lstStyle/>
              <a:p>
                <a:endParaRPr lang="es-ES"/>
              </a:p>
            </p:txBody>
          </p:sp>
          <p:sp>
            <p:nvSpPr>
              <p:cNvPr id="9239" name="Text Box 87"/>
              <p:cNvSpPr txBox="1">
                <a:spLocks noChangeArrowheads="1"/>
              </p:cNvSpPr>
              <p:nvPr/>
            </p:nvSpPr>
            <p:spPr bwMode="auto">
              <a:xfrm>
                <a:off x="5072" y="917"/>
                <a:ext cx="500" cy="320"/>
              </a:xfrm>
              <a:prstGeom prst="rect">
                <a:avLst/>
              </a:prstGeom>
              <a:noFill/>
              <a:ln w="9525">
                <a:noFill/>
                <a:miter lim="800000"/>
                <a:headEnd/>
                <a:tailEnd/>
              </a:ln>
            </p:spPr>
            <p:txBody>
              <a:bodyPr wrap="none">
                <a:spAutoFit/>
              </a:bodyPr>
              <a:lstStyle/>
              <a:p>
                <a:pPr algn="ctr" eaLnBrk="1" hangingPunct="1">
                  <a:lnSpc>
                    <a:spcPct val="85000"/>
                  </a:lnSpc>
                </a:pPr>
                <a:r>
                  <a:rPr lang="es-ES" sz="1600" b="1">
                    <a:solidFill>
                      <a:schemeClr val="tx1"/>
                    </a:solidFill>
                    <a:latin typeface="Arial" charset="0"/>
                  </a:rPr>
                  <a:t>Célula</a:t>
                </a:r>
              </a:p>
              <a:p>
                <a:pPr algn="ctr" eaLnBrk="1" hangingPunct="1">
                  <a:lnSpc>
                    <a:spcPct val="85000"/>
                  </a:lnSpc>
                </a:pPr>
                <a:r>
                  <a:rPr lang="es-ES" sz="1600" b="1">
                    <a:solidFill>
                      <a:schemeClr val="tx1"/>
                    </a:solidFill>
                    <a:latin typeface="Arial" charset="0"/>
                  </a:rPr>
                  <a:t>diana</a:t>
                </a:r>
              </a:p>
            </p:txBody>
          </p:sp>
          <p:sp>
            <p:nvSpPr>
              <p:cNvPr id="9240" name="Line 88"/>
              <p:cNvSpPr>
                <a:spLocks noChangeShapeType="1"/>
              </p:cNvSpPr>
              <p:nvPr/>
            </p:nvSpPr>
            <p:spPr bwMode="auto">
              <a:xfrm flipH="1">
                <a:off x="4921" y="1207"/>
                <a:ext cx="318" cy="182"/>
              </a:xfrm>
              <a:prstGeom prst="line">
                <a:avLst/>
              </a:prstGeom>
              <a:noFill/>
              <a:ln w="19050">
                <a:solidFill>
                  <a:schemeClr val="tx1"/>
                </a:solidFill>
                <a:round/>
                <a:headEnd/>
                <a:tailEnd/>
              </a:ln>
            </p:spPr>
            <p:txBody>
              <a:bodyPr/>
              <a:lstStyle/>
              <a:p>
                <a:endParaRPr lang="es-ES"/>
              </a:p>
            </p:txBody>
          </p:sp>
          <p:sp>
            <p:nvSpPr>
              <p:cNvPr id="9241" name="Text Box 89"/>
              <p:cNvSpPr txBox="1">
                <a:spLocks noChangeArrowheads="1"/>
              </p:cNvSpPr>
              <p:nvPr/>
            </p:nvSpPr>
            <p:spPr bwMode="auto">
              <a:xfrm>
                <a:off x="333" y="2334"/>
                <a:ext cx="757" cy="352"/>
              </a:xfrm>
              <a:prstGeom prst="rect">
                <a:avLst/>
              </a:prstGeom>
              <a:noFill/>
              <a:ln w="9525">
                <a:noFill/>
                <a:miter lim="800000"/>
                <a:headEnd/>
                <a:tailEnd/>
              </a:ln>
            </p:spPr>
            <p:txBody>
              <a:bodyPr wrap="none">
                <a:spAutoFit/>
              </a:bodyPr>
              <a:lstStyle/>
              <a:p>
                <a:pPr algn="r" eaLnBrk="1" hangingPunct="1">
                  <a:lnSpc>
                    <a:spcPct val="85000"/>
                  </a:lnSpc>
                </a:pPr>
                <a:r>
                  <a:rPr lang="es-ES" sz="1200" b="1">
                    <a:solidFill>
                      <a:srgbClr val="0000FF"/>
                    </a:solidFill>
                    <a:latin typeface="Arial" charset="0"/>
                  </a:rPr>
                  <a:t>Fibra</a:t>
                </a:r>
              </a:p>
              <a:p>
                <a:pPr algn="r" eaLnBrk="1" hangingPunct="1">
                  <a:lnSpc>
                    <a:spcPct val="85000"/>
                  </a:lnSpc>
                </a:pPr>
                <a:r>
                  <a:rPr lang="es-ES" sz="1200" b="1">
                    <a:solidFill>
                      <a:srgbClr val="0000FF"/>
                    </a:solidFill>
                    <a:latin typeface="Arial" charset="0"/>
                  </a:rPr>
                  <a:t>simpática</a:t>
                </a:r>
              </a:p>
              <a:p>
                <a:pPr algn="r" eaLnBrk="1" hangingPunct="1">
                  <a:lnSpc>
                    <a:spcPct val="85000"/>
                  </a:lnSpc>
                </a:pPr>
                <a:r>
                  <a:rPr lang="es-ES" sz="1200" b="1">
                    <a:solidFill>
                      <a:srgbClr val="0000FF"/>
                    </a:solidFill>
                    <a:latin typeface="Arial" charset="0"/>
                  </a:rPr>
                  <a:t>preganglionar</a:t>
                </a:r>
              </a:p>
            </p:txBody>
          </p:sp>
          <p:sp>
            <p:nvSpPr>
              <p:cNvPr id="9242" name="Text Box 90"/>
              <p:cNvSpPr txBox="1">
                <a:spLocks noChangeArrowheads="1"/>
              </p:cNvSpPr>
              <p:nvPr/>
            </p:nvSpPr>
            <p:spPr bwMode="auto">
              <a:xfrm>
                <a:off x="2657" y="3467"/>
                <a:ext cx="757" cy="352"/>
              </a:xfrm>
              <a:prstGeom prst="rect">
                <a:avLst/>
              </a:prstGeom>
              <a:noFill/>
              <a:ln w="9525">
                <a:noFill/>
                <a:miter lim="800000"/>
                <a:headEnd/>
                <a:tailEnd/>
              </a:ln>
            </p:spPr>
            <p:txBody>
              <a:bodyPr wrap="none">
                <a:spAutoFit/>
              </a:bodyPr>
              <a:lstStyle/>
              <a:p>
                <a:pPr algn="ctr" eaLnBrk="1" hangingPunct="1">
                  <a:lnSpc>
                    <a:spcPct val="85000"/>
                  </a:lnSpc>
                </a:pPr>
                <a:r>
                  <a:rPr lang="es-ES" sz="1200" b="1">
                    <a:solidFill>
                      <a:srgbClr val="0000FF"/>
                    </a:solidFill>
                    <a:latin typeface="Arial" charset="0"/>
                  </a:rPr>
                  <a:t>Fibra</a:t>
                </a:r>
              </a:p>
              <a:p>
                <a:pPr algn="ctr" eaLnBrk="1" hangingPunct="1">
                  <a:lnSpc>
                    <a:spcPct val="85000"/>
                  </a:lnSpc>
                </a:pPr>
                <a:r>
                  <a:rPr lang="es-ES" sz="1200" b="1">
                    <a:solidFill>
                      <a:srgbClr val="0000FF"/>
                    </a:solidFill>
                    <a:latin typeface="Arial" charset="0"/>
                  </a:rPr>
                  <a:t>simpática</a:t>
                </a:r>
              </a:p>
              <a:p>
                <a:pPr algn="ctr" eaLnBrk="1" hangingPunct="1">
                  <a:lnSpc>
                    <a:spcPct val="85000"/>
                  </a:lnSpc>
                </a:pPr>
                <a:r>
                  <a:rPr lang="es-ES" sz="1200" b="1">
                    <a:solidFill>
                      <a:srgbClr val="0000FF"/>
                    </a:solidFill>
                    <a:latin typeface="Arial" charset="0"/>
                  </a:rPr>
                  <a:t>preganglionar</a:t>
                </a:r>
              </a:p>
            </p:txBody>
          </p:sp>
          <p:sp>
            <p:nvSpPr>
              <p:cNvPr id="9243" name="Text Box 91"/>
              <p:cNvSpPr txBox="1">
                <a:spLocks noChangeArrowheads="1"/>
              </p:cNvSpPr>
              <p:nvPr/>
            </p:nvSpPr>
            <p:spPr bwMode="auto">
              <a:xfrm>
                <a:off x="4699" y="2414"/>
                <a:ext cx="811" cy="352"/>
              </a:xfrm>
              <a:prstGeom prst="rect">
                <a:avLst/>
              </a:prstGeom>
              <a:noFill/>
              <a:ln w="9525">
                <a:noFill/>
                <a:miter lim="800000"/>
                <a:headEnd/>
                <a:tailEnd/>
              </a:ln>
            </p:spPr>
            <p:txBody>
              <a:bodyPr wrap="none">
                <a:spAutoFit/>
              </a:bodyPr>
              <a:lstStyle/>
              <a:p>
                <a:pPr eaLnBrk="1" hangingPunct="1">
                  <a:lnSpc>
                    <a:spcPct val="85000"/>
                  </a:lnSpc>
                </a:pPr>
                <a:r>
                  <a:rPr lang="es-ES" sz="1200" b="1">
                    <a:solidFill>
                      <a:srgbClr val="0000FF"/>
                    </a:solidFill>
                    <a:latin typeface="Arial" charset="0"/>
                  </a:rPr>
                  <a:t>Fibra</a:t>
                </a:r>
              </a:p>
              <a:p>
                <a:pPr eaLnBrk="1" hangingPunct="1">
                  <a:lnSpc>
                    <a:spcPct val="85000"/>
                  </a:lnSpc>
                </a:pPr>
                <a:r>
                  <a:rPr lang="es-ES" sz="1200" b="1">
                    <a:solidFill>
                      <a:srgbClr val="0000FF"/>
                    </a:solidFill>
                    <a:latin typeface="Arial" charset="0"/>
                  </a:rPr>
                  <a:t>simpática</a:t>
                </a:r>
              </a:p>
              <a:p>
                <a:pPr eaLnBrk="1" hangingPunct="1">
                  <a:lnSpc>
                    <a:spcPct val="85000"/>
                  </a:lnSpc>
                </a:pPr>
                <a:r>
                  <a:rPr lang="es-ES" sz="1200" b="1">
                    <a:solidFill>
                      <a:srgbClr val="0000FF"/>
                    </a:solidFill>
                    <a:latin typeface="Arial" charset="0"/>
                  </a:rPr>
                  <a:t>postganglionar</a:t>
                </a:r>
              </a:p>
            </p:txBody>
          </p:sp>
          <p:sp>
            <p:nvSpPr>
              <p:cNvPr id="9244" name="Text Box 92"/>
              <p:cNvSpPr txBox="1">
                <a:spLocks noChangeArrowheads="1"/>
              </p:cNvSpPr>
              <p:nvPr/>
            </p:nvSpPr>
            <p:spPr bwMode="auto">
              <a:xfrm>
                <a:off x="621" y="700"/>
                <a:ext cx="1066" cy="254"/>
              </a:xfrm>
              <a:prstGeom prst="rect">
                <a:avLst/>
              </a:prstGeom>
              <a:noFill/>
              <a:ln w="9525">
                <a:noFill/>
                <a:miter lim="800000"/>
                <a:headEnd/>
                <a:tailEnd/>
              </a:ln>
            </p:spPr>
            <p:txBody>
              <a:bodyPr wrap="none">
                <a:spAutoFit/>
              </a:bodyPr>
              <a:lstStyle/>
              <a:p>
                <a:pPr algn="ctr" eaLnBrk="1" hangingPunct="1">
                  <a:lnSpc>
                    <a:spcPct val="85000"/>
                  </a:lnSpc>
                </a:pPr>
                <a:r>
                  <a:rPr lang="es-ES" sz="1200" b="1">
                    <a:solidFill>
                      <a:srgbClr val="0000FF"/>
                    </a:solidFill>
                    <a:latin typeface="Arial" charset="0"/>
                  </a:rPr>
                  <a:t>Célula secretora</a:t>
                </a:r>
              </a:p>
              <a:p>
                <a:pPr algn="ctr" eaLnBrk="1" hangingPunct="1">
                  <a:lnSpc>
                    <a:spcPct val="85000"/>
                  </a:lnSpc>
                </a:pPr>
                <a:r>
                  <a:rPr lang="es-ES" sz="1200" b="1">
                    <a:solidFill>
                      <a:srgbClr val="0000FF"/>
                    </a:solidFill>
                    <a:latin typeface="Arial" charset="0"/>
                  </a:rPr>
                  <a:t>de la médula adrenal</a:t>
                </a:r>
              </a:p>
            </p:txBody>
          </p:sp>
          <p:sp>
            <p:nvSpPr>
              <p:cNvPr id="9245" name="Line 93"/>
              <p:cNvSpPr>
                <a:spLocks noChangeShapeType="1"/>
              </p:cNvSpPr>
              <p:nvPr/>
            </p:nvSpPr>
            <p:spPr bwMode="auto">
              <a:xfrm>
                <a:off x="1156" y="935"/>
                <a:ext cx="0" cy="499"/>
              </a:xfrm>
              <a:prstGeom prst="line">
                <a:avLst/>
              </a:prstGeom>
              <a:noFill/>
              <a:ln w="19050">
                <a:solidFill>
                  <a:schemeClr val="tx1"/>
                </a:solidFill>
                <a:round/>
                <a:headEnd/>
                <a:tailEnd/>
              </a:ln>
            </p:spPr>
            <p:txBody>
              <a:bodyPr/>
              <a:lstStyle/>
              <a:p>
                <a:endParaRPr lang="es-ES"/>
              </a:p>
            </p:txBody>
          </p:sp>
          <p:sp>
            <p:nvSpPr>
              <p:cNvPr id="9246" name="Text Box 94"/>
              <p:cNvSpPr txBox="1">
                <a:spLocks noChangeArrowheads="1"/>
              </p:cNvSpPr>
              <p:nvPr/>
            </p:nvSpPr>
            <p:spPr bwMode="auto">
              <a:xfrm>
                <a:off x="2389" y="2590"/>
                <a:ext cx="1044" cy="173"/>
              </a:xfrm>
              <a:prstGeom prst="rect">
                <a:avLst/>
              </a:prstGeom>
              <a:noFill/>
              <a:ln w="9525">
                <a:noFill/>
                <a:miter lim="800000"/>
                <a:headEnd/>
                <a:tailEnd/>
              </a:ln>
            </p:spPr>
            <p:txBody>
              <a:bodyPr wrap="none">
                <a:spAutoFit/>
              </a:bodyPr>
              <a:lstStyle/>
              <a:p>
                <a:pPr eaLnBrk="1" hangingPunct="1"/>
                <a:r>
                  <a:rPr lang="es-ES" sz="1200" b="1">
                    <a:solidFill>
                      <a:srgbClr val="0000FF"/>
                    </a:solidFill>
                    <a:latin typeface="Arial" charset="0"/>
                  </a:rPr>
                  <a:t>Corriente sanguínea</a:t>
                </a:r>
              </a:p>
            </p:txBody>
          </p:sp>
          <p:sp>
            <p:nvSpPr>
              <p:cNvPr id="9247" name="Line 95"/>
              <p:cNvSpPr>
                <a:spLocks noChangeShapeType="1"/>
              </p:cNvSpPr>
              <p:nvPr/>
            </p:nvSpPr>
            <p:spPr bwMode="auto">
              <a:xfrm>
                <a:off x="2880" y="2341"/>
                <a:ext cx="0" cy="273"/>
              </a:xfrm>
              <a:prstGeom prst="line">
                <a:avLst/>
              </a:prstGeom>
              <a:noFill/>
              <a:ln w="19050">
                <a:solidFill>
                  <a:schemeClr val="tx1"/>
                </a:solidFill>
                <a:round/>
                <a:headEnd/>
                <a:tailEnd/>
              </a:ln>
            </p:spPr>
            <p:txBody>
              <a:bodyPr/>
              <a:lstStyle/>
              <a:p>
                <a:endParaRPr lang="es-ES"/>
              </a:p>
            </p:txBody>
          </p:sp>
          <p:sp>
            <p:nvSpPr>
              <p:cNvPr id="9248" name="Text Box 96"/>
              <p:cNvSpPr txBox="1">
                <a:spLocks noChangeArrowheads="1"/>
              </p:cNvSpPr>
              <p:nvPr/>
            </p:nvSpPr>
            <p:spPr bwMode="auto">
              <a:xfrm>
                <a:off x="1474" y="1016"/>
                <a:ext cx="527" cy="173"/>
              </a:xfrm>
              <a:prstGeom prst="rect">
                <a:avLst/>
              </a:prstGeom>
              <a:noFill/>
              <a:ln w="9525">
                <a:noFill/>
                <a:miter lim="800000"/>
                <a:headEnd/>
                <a:tailEnd/>
              </a:ln>
            </p:spPr>
            <p:txBody>
              <a:bodyPr wrap="none">
                <a:spAutoFit/>
              </a:bodyPr>
              <a:lstStyle/>
              <a:p>
                <a:pPr eaLnBrk="1" hangingPunct="1"/>
                <a:r>
                  <a:rPr lang="es-ES" sz="1200" b="1">
                    <a:solidFill>
                      <a:srgbClr val="FF0000"/>
                    </a:solidFill>
                    <a:latin typeface="Arial" charset="0"/>
                  </a:rPr>
                  <a:t>hormona</a:t>
                </a:r>
              </a:p>
            </p:txBody>
          </p:sp>
          <p:sp>
            <p:nvSpPr>
              <p:cNvPr id="9249" name="Line 97"/>
              <p:cNvSpPr>
                <a:spLocks noChangeShapeType="1"/>
              </p:cNvSpPr>
              <p:nvPr/>
            </p:nvSpPr>
            <p:spPr bwMode="auto">
              <a:xfrm flipV="1">
                <a:off x="1492" y="1156"/>
                <a:ext cx="227" cy="136"/>
              </a:xfrm>
              <a:prstGeom prst="line">
                <a:avLst/>
              </a:prstGeom>
              <a:noFill/>
              <a:ln w="19050">
                <a:solidFill>
                  <a:schemeClr val="tx1"/>
                </a:solidFill>
                <a:round/>
                <a:headEnd/>
                <a:tailEnd/>
              </a:ln>
            </p:spPr>
            <p:txBody>
              <a:bodyPr/>
              <a:lstStyle/>
              <a:p>
                <a:endParaRPr lang="es-ES"/>
              </a:p>
            </p:txBody>
          </p:sp>
          <p:sp>
            <p:nvSpPr>
              <p:cNvPr id="9250" name="Text Box 98"/>
              <p:cNvSpPr txBox="1">
                <a:spLocks noChangeArrowheads="1"/>
              </p:cNvSpPr>
              <p:nvPr/>
            </p:nvSpPr>
            <p:spPr bwMode="auto">
              <a:xfrm>
                <a:off x="4862" y="2120"/>
                <a:ext cx="841" cy="173"/>
              </a:xfrm>
              <a:prstGeom prst="rect">
                <a:avLst/>
              </a:prstGeom>
              <a:noFill/>
              <a:ln w="9525">
                <a:noFill/>
                <a:miter lim="800000"/>
                <a:headEnd/>
                <a:tailEnd/>
              </a:ln>
            </p:spPr>
            <p:txBody>
              <a:bodyPr wrap="none">
                <a:spAutoFit/>
              </a:bodyPr>
              <a:lstStyle/>
              <a:p>
                <a:pPr eaLnBrk="1" hangingPunct="1"/>
                <a:r>
                  <a:rPr lang="es-ES" sz="1200" b="1">
                    <a:solidFill>
                      <a:srgbClr val="FF0000"/>
                    </a:solidFill>
                    <a:latin typeface="Arial" charset="0"/>
                  </a:rPr>
                  <a:t>neurotansmisor</a:t>
                </a:r>
              </a:p>
            </p:txBody>
          </p:sp>
          <p:sp>
            <p:nvSpPr>
              <p:cNvPr id="9251" name="Line 99"/>
              <p:cNvSpPr>
                <a:spLocks noChangeShapeType="1"/>
              </p:cNvSpPr>
              <p:nvPr/>
            </p:nvSpPr>
            <p:spPr bwMode="auto">
              <a:xfrm>
                <a:off x="4730" y="2217"/>
                <a:ext cx="182" cy="0"/>
              </a:xfrm>
              <a:prstGeom prst="line">
                <a:avLst/>
              </a:prstGeom>
              <a:noFill/>
              <a:ln w="19050">
                <a:solidFill>
                  <a:schemeClr val="tx1"/>
                </a:solidFill>
                <a:round/>
                <a:headEnd/>
                <a:tailEnd/>
              </a:ln>
            </p:spPr>
            <p:txBody>
              <a:bodyPr/>
              <a:lstStyle/>
              <a:p>
                <a:endParaRPr lang="es-ES"/>
              </a:p>
            </p:txBody>
          </p:sp>
        </p:grpSp>
        <p:sp>
          <p:nvSpPr>
            <p:cNvPr id="9221" name="Text Box 100"/>
            <p:cNvSpPr txBox="1">
              <a:spLocks noChangeArrowheads="1"/>
            </p:cNvSpPr>
            <p:nvPr/>
          </p:nvSpPr>
          <p:spPr bwMode="auto">
            <a:xfrm>
              <a:off x="1699" y="205"/>
              <a:ext cx="2428" cy="231"/>
            </a:xfrm>
            <a:prstGeom prst="rect">
              <a:avLst/>
            </a:prstGeom>
            <a:noFill/>
            <a:ln w="9525">
              <a:noFill/>
              <a:miter lim="800000"/>
              <a:headEnd/>
              <a:tailEnd/>
            </a:ln>
          </p:spPr>
          <p:txBody>
            <a:bodyPr wrap="none">
              <a:spAutoFit/>
            </a:bodyPr>
            <a:lstStyle/>
            <a:p>
              <a:pPr eaLnBrk="1" hangingPunct="1"/>
              <a:r>
                <a:rPr lang="es-ES" b="1" u="sng">
                  <a:solidFill>
                    <a:schemeClr val="tx1"/>
                  </a:solidFill>
                  <a:latin typeface="Arial" charset="0"/>
                </a:rPr>
                <a:t>SISTEMA SIMPÁTICO - ADRENAL</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034AA449-50F5-4D1F-A47A-5E2D8ADFABDA}" type="slidenum">
              <a:rPr lang="es-ES_tradnl" smtClean="0"/>
              <a:pPr>
                <a:defRPr/>
              </a:pPr>
              <a:t>39</a:t>
            </a:fld>
            <a:endParaRPr lang="es-ES_tradnl"/>
          </a:p>
        </p:txBody>
      </p:sp>
      <p:pic>
        <p:nvPicPr>
          <p:cNvPr id="1026" name="Picture 2" descr="C:\Documents and Settings\Carmen\Escritorio\BERNE LEVI 4E\M31951-048-f002.jpg"/>
          <p:cNvPicPr>
            <a:picLocks noChangeAspect="1" noChangeArrowheads="1"/>
          </p:cNvPicPr>
          <p:nvPr/>
        </p:nvPicPr>
        <p:blipFill>
          <a:blip r:embed="rId3"/>
          <a:srcRect/>
          <a:stretch>
            <a:fillRect/>
          </a:stretch>
        </p:blipFill>
        <p:spPr bwMode="auto">
          <a:xfrm>
            <a:off x="1295400" y="241300"/>
            <a:ext cx="6553200" cy="6375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Marcador de número de diapositiva"/>
          <p:cNvSpPr>
            <a:spLocks noGrp="1"/>
          </p:cNvSpPr>
          <p:nvPr>
            <p:ph type="sldNum" sz="quarter" idx="12"/>
          </p:nvPr>
        </p:nvSpPr>
        <p:spPr>
          <a:noFill/>
        </p:spPr>
        <p:txBody>
          <a:bodyPr/>
          <a:lstStyle/>
          <a:p>
            <a:fld id="{3498B9DB-BF28-4707-8F10-E53DA57804E1}" type="slidenum">
              <a:rPr lang="es-ES_tradnl" smtClean="0"/>
              <a:pPr/>
              <a:t>4</a:t>
            </a:fld>
            <a:endParaRPr lang="es-ES_tradnl" smtClean="0"/>
          </a:p>
        </p:txBody>
      </p:sp>
      <p:sp>
        <p:nvSpPr>
          <p:cNvPr id="10243"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grpSp>
        <p:nvGrpSpPr>
          <p:cNvPr id="10244" name="Group 3"/>
          <p:cNvGrpSpPr>
            <a:grpSpLocks/>
          </p:cNvGrpSpPr>
          <p:nvPr/>
        </p:nvGrpSpPr>
        <p:grpSpPr bwMode="auto">
          <a:xfrm>
            <a:off x="887413" y="444500"/>
            <a:ext cx="7416800" cy="5988050"/>
            <a:chOff x="559" y="280"/>
            <a:chExt cx="4672" cy="3772"/>
          </a:xfrm>
        </p:grpSpPr>
        <p:grpSp>
          <p:nvGrpSpPr>
            <p:cNvPr id="10245" name="Group 4"/>
            <p:cNvGrpSpPr>
              <a:grpSpLocks/>
            </p:cNvGrpSpPr>
            <p:nvPr/>
          </p:nvGrpSpPr>
          <p:grpSpPr bwMode="auto">
            <a:xfrm>
              <a:off x="559" y="905"/>
              <a:ext cx="4672" cy="3147"/>
              <a:chOff x="748" y="572"/>
              <a:chExt cx="4672" cy="3147"/>
            </a:xfrm>
          </p:grpSpPr>
          <p:sp>
            <p:nvSpPr>
              <p:cNvPr id="10249" name="Line 5"/>
              <p:cNvSpPr>
                <a:spLocks noChangeShapeType="1"/>
              </p:cNvSpPr>
              <p:nvPr/>
            </p:nvSpPr>
            <p:spPr bwMode="auto">
              <a:xfrm rot="16200000" flipH="1">
                <a:off x="3914" y="2864"/>
                <a:ext cx="0" cy="382"/>
              </a:xfrm>
              <a:prstGeom prst="line">
                <a:avLst/>
              </a:prstGeom>
              <a:noFill/>
              <a:ln w="38100">
                <a:solidFill>
                  <a:schemeClr val="tx1"/>
                </a:solidFill>
                <a:round/>
                <a:headEnd/>
                <a:tailEnd type="triangle" w="lg" len="sm"/>
              </a:ln>
            </p:spPr>
            <p:txBody>
              <a:bodyPr/>
              <a:lstStyle/>
              <a:p>
                <a:endParaRPr lang="es-ES"/>
              </a:p>
            </p:txBody>
          </p:sp>
          <p:sp>
            <p:nvSpPr>
              <p:cNvPr id="10250" name="Line 6"/>
              <p:cNvSpPr>
                <a:spLocks noChangeShapeType="1"/>
              </p:cNvSpPr>
              <p:nvPr/>
            </p:nvSpPr>
            <p:spPr bwMode="auto">
              <a:xfrm>
                <a:off x="4747" y="2586"/>
                <a:ext cx="0" cy="278"/>
              </a:xfrm>
              <a:prstGeom prst="line">
                <a:avLst/>
              </a:prstGeom>
              <a:noFill/>
              <a:ln w="38100">
                <a:solidFill>
                  <a:schemeClr val="tx1"/>
                </a:solidFill>
                <a:round/>
                <a:headEnd/>
                <a:tailEnd type="triangle" w="lg" len="sm"/>
              </a:ln>
            </p:spPr>
            <p:txBody>
              <a:bodyPr/>
              <a:lstStyle/>
              <a:p>
                <a:endParaRPr lang="es-ES"/>
              </a:p>
            </p:txBody>
          </p:sp>
          <p:sp>
            <p:nvSpPr>
              <p:cNvPr id="10251" name="Line 7"/>
              <p:cNvSpPr>
                <a:spLocks noChangeShapeType="1"/>
              </p:cNvSpPr>
              <p:nvPr/>
            </p:nvSpPr>
            <p:spPr bwMode="auto">
              <a:xfrm>
                <a:off x="4746" y="3142"/>
                <a:ext cx="0" cy="278"/>
              </a:xfrm>
              <a:prstGeom prst="line">
                <a:avLst/>
              </a:prstGeom>
              <a:noFill/>
              <a:ln w="38100">
                <a:solidFill>
                  <a:schemeClr val="tx1"/>
                </a:solidFill>
                <a:round/>
                <a:headEnd/>
                <a:tailEnd type="triangle" w="lg" len="sm"/>
              </a:ln>
            </p:spPr>
            <p:txBody>
              <a:bodyPr/>
              <a:lstStyle/>
              <a:p>
                <a:endParaRPr lang="es-ES"/>
              </a:p>
            </p:txBody>
          </p:sp>
          <p:sp>
            <p:nvSpPr>
              <p:cNvPr id="10252" name="Line 8"/>
              <p:cNvSpPr>
                <a:spLocks noChangeShapeType="1"/>
              </p:cNvSpPr>
              <p:nvPr/>
            </p:nvSpPr>
            <p:spPr bwMode="auto">
              <a:xfrm>
                <a:off x="3052" y="3142"/>
                <a:ext cx="0" cy="278"/>
              </a:xfrm>
              <a:prstGeom prst="line">
                <a:avLst/>
              </a:prstGeom>
              <a:noFill/>
              <a:ln w="38100">
                <a:solidFill>
                  <a:schemeClr val="tx1"/>
                </a:solidFill>
                <a:round/>
                <a:headEnd/>
                <a:tailEnd type="triangle" w="lg" len="sm"/>
              </a:ln>
            </p:spPr>
            <p:txBody>
              <a:bodyPr/>
              <a:lstStyle/>
              <a:p>
                <a:endParaRPr lang="es-ES"/>
              </a:p>
            </p:txBody>
          </p:sp>
          <p:sp>
            <p:nvSpPr>
              <p:cNvPr id="10253" name="Line 9"/>
              <p:cNvSpPr>
                <a:spLocks noChangeShapeType="1"/>
              </p:cNvSpPr>
              <p:nvPr/>
            </p:nvSpPr>
            <p:spPr bwMode="auto">
              <a:xfrm>
                <a:off x="1395" y="3148"/>
                <a:ext cx="0" cy="278"/>
              </a:xfrm>
              <a:prstGeom prst="line">
                <a:avLst/>
              </a:prstGeom>
              <a:noFill/>
              <a:ln w="38100">
                <a:solidFill>
                  <a:schemeClr val="tx1"/>
                </a:solidFill>
                <a:round/>
                <a:headEnd/>
                <a:tailEnd type="triangle" w="lg" len="sm"/>
              </a:ln>
            </p:spPr>
            <p:txBody>
              <a:bodyPr/>
              <a:lstStyle/>
              <a:p>
                <a:endParaRPr lang="es-ES"/>
              </a:p>
            </p:txBody>
          </p:sp>
          <p:sp>
            <p:nvSpPr>
              <p:cNvPr id="10254" name="Line 10"/>
              <p:cNvSpPr>
                <a:spLocks noChangeShapeType="1"/>
              </p:cNvSpPr>
              <p:nvPr/>
            </p:nvSpPr>
            <p:spPr bwMode="auto">
              <a:xfrm rot="20488161" flipH="1">
                <a:off x="1296" y="2179"/>
                <a:ext cx="1079" cy="517"/>
              </a:xfrm>
              <a:prstGeom prst="line">
                <a:avLst/>
              </a:prstGeom>
              <a:noFill/>
              <a:ln w="38100">
                <a:solidFill>
                  <a:schemeClr val="tx1"/>
                </a:solidFill>
                <a:round/>
                <a:headEnd/>
                <a:tailEnd type="triangle" w="lg" len="sm"/>
              </a:ln>
            </p:spPr>
            <p:txBody>
              <a:bodyPr/>
              <a:lstStyle/>
              <a:p>
                <a:endParaRPr lang="es-ES"/>
              </a:p>
            </p:txBody>
          </p:sp>
          <p:sp>
            <p:nvSpPr>
              <p:cNvPr id="10255" name="Line 11"/>
              <p:cNvSpPr>
                <a:spLocks noChangeShapeType="1"/>
              </p:cNvSpPr>
              <p:nvPr/>
            </p:nvSpPr>
            <p:spPr bwMode="auto">
              <a:xfrm rot="20341678" flipH="1">
                <a:off x="2958" y="2182"/>
                <a:ext cx="1043" cy="499"/>
              </a:xfrm>
              <a:prstGeom prst="line">
                <a:avLst/>
              </a:prstGeom>
              <a:noFill/>
              <a:ln w="38100">
                <a:solidFill>
                  <a:schemeClr val="tx1"/>
                </a:solidFill>
                <a:round/>
                <a:headEnd/>
                <a:tailEnd type="triangle" w="lg" len="sm"/>
              </a:ln>
            </p:spPr>
            <p:txBody>
              <a:bodyPr/>
              <a:lstStyle/>
              <a:p>
                <a:endParaRPr lang="es-ES"/>
              </a:p>
            </p:txBody>
          </p:sp>
          <p:sp>
            <p:nvSpPr>
              <p:cNvPr id="10256" name="Line 12"/>
              <p:cNvSpPr>
                <a:spLocks noChangeShapeType="1"/>
              </p:cNvSpPr>
              <p:nvPr/>
            </p:nvSpPr>
            <p:spPr bwMode="auto">
              <a:xfrm rot="1168174">
                <a:off x="2121" y="2190"/>
                <a:ext cx="1004" cy="510"/>
              </a:xfrm>
              <a:prstGeom prst="line">
                <a:avLst/>
              </a:prstGeom>
              <a:noFill/>
              <a:ln w="38100">
                <a:solidFill>
                  <a:schemeClr val="tx1"/>
                </a:solidFill>
                <a:round/>
                <a:headEnd/>
                <a:tailEnd type="triangle" w="lg" len="sm"/>
              </a:ln>
            </p:spPr>
            <p:txBody>
              <a:bodyPr/>
              <a:lstStyle/>
              <a:p>
                <a:endParaRPr lang="es-ES"/>
              </a:p>
            </p:txBody>
          </p:sp>
          <p:sp>
            <p:nvSpPr>
              <p:cNvPr id="10257" name="Line 13"/>
              <p:cNvSpPr>
                <a:spLocks noChangeShapeType="1"/>
              </p:cNvSpPr>
              <p:nvPr/>
            </p:nvSpPr>
            <p:spPr bwMode="auto">
              <a:xfrm rot="-283172">
                <a:off x="3782" y="1913"/>
                <a:ext cx="908" cy="444"/>
              </a:xfrm>
              <a:prstGeom prst="line">
                <a:avLst/>
              </a:prstGeom>
              <a:noFill/>
              <a:ln w="38100">
                <a:solidFill>
                  <a:schemeClr val="tx1"/>
                </a:solidFill>
                <a:round/>
                <a:headEnd/>
                <a:tailEnd type="triangle" w="lg" len="sm"/>
              </a:ln>
            </p:spPr>
            <p:txBody>
              <a:bodyPr/>
              <a:lstStyle/>
              <a:p>
                <a:endParaRPr lang="es-ES"/>
              </a:p>
            </p:txBody>
          </p:sp>
          <p:grpSp>
            <p:nvGrpSpPr>
              <p:cNvPr id="10258" name="Group 14"/>
              <p:cNvGrpSpPr>
                <a:grpSpLocks/>
              </p:cNvGrpSpPr>
              <p:nvPr/>
            </p:nvGrpSpPr>
            <p:grpSpPr bwMode="auto">
              <a:xfrm>
                <a:off x="4150" y="2341"/>
                <a:ext cx="1270" cy="326"/>
                <a:chOff x="4150" y="2341"/>
                <a:chExt cx="1270" cy="326"/>
              </a:xfrm>
            </p:grpSpPr>
            <p:sp>
              <p:nvSpPr>
                <p:cNvPr id="10298" name="Rectangle 15"/>
                <p:cNvSpPr>
                  <a:spLocks noChangeArrowheads="1"/>
                </p:cNvSpPr>
                <p:nvPr/>
              </p:nvSpPr>
              <p:spPr bwMode="auto">
                <a:xfrm>
                  <a:off x="4150" y="2368"/>
                  <a:ext cx="1270" cy="272"/>
                </a:xfrm>
                <a:prstGeom prst="rect">
                  <a:avLst/>
                </a:prstGeom>
                <a:solidFill>
                  <a:srgbClr val="6699FF"/>
                </a:solidFill>
                <a:ln w="15875">
                  <a:solidFill>
                    <a:schemeClr val="tx1"/>
                  </a:solidFill>
                  <a:miter lim="800000"/>
                  <a:headEnd/>
                  <a:tailEnd/>
                </a:ln>
              </p:spPr>
              <p:txBody>
                <a:bodyPr wrap="none" anchor="ctr"/>
                <a:lstStyle/>
                <a:p>
                  <a:endParaRPr lang="es-ES"/>
                </a:p>
              </p:txBody>
            </p:sp>
            <p:sp>
              <p:nvSpPr>
                <p:cNvPr id="10299" name="Text Box 16"/>
                <p:cNvSpPr txBox="1">
                  <a:spLocks noChangeArrowheads="1"/>
                </p:cNvSpPr>
                <p:nvPr/>
              </p:nvSpPr>
              <p:spPr bwMode="auto">
                <a:xfrm>
                  <a:off x="4249" y="2341"/>
                  <a:ext cx="1074" cy="326"/>
                </a:xfrm>
                <a:prstGeom prst="rect">
                  <a:avLst/>
                </a:prstGeom>
                <a:noFill/>
                <a:ln w="9525">
                  <a:noFill/>
                  <a:miter lim="800000"/>
                  <a:headEnd/>
                  <a:tailEnd/>
                </a:ln>
              </p:spPr>
              <p:txBody>
                <a:bodyPr wrap="none">
                  <a:spAutoFit/>
                </a:bodyPr>
                <a:lstStyle/>
                <a:p>
                  <a:pPr algn="ctr"/>
                  <a:r>
                    <a:rPr lang="es-ES" sz="1400" b="1">
                      <a:solidFill>
                        <a:schemeClr val="tx1"/>
                      </a:solidFill>
                      <a:latin typeface="Bodoni MT Black" pitchFamily="18" charset="0"/>
                    </a:rPr>
                    <a:t>DEHIDROEPI-</a:t>
                  </a:r>
                </a:p>
                <a:p>
                  <a:pPr algn="ctr"/>
                  <a:r>
                    <a:rPr lang="es-ES" sz="1400" b="1">
                      <a:solidFill>
                        <a:schemeClr val="tx1"/>
                      </a:solidFill>
                      <a:latin typeface="Bodoni MT Black" pitchFamily="18" charset="0"/>
                    </a:rPr>
                    <a:t>ANDROSTERONA</a:t>
                  </a:r>
                  <a:endParaRPr lang="es-ES"/>
                </a:p>
              </p:txBody>
            </p:sp>
          </p:grpSp>
          <p:grpSp>
            <p:nvGrpSpPr>
              <p:cNvPr id="10259" name="Group 17"/>
              <p:cNvGrpSpPr>
                <a:grpSpLocks/>
              </p:cNvGrpSpPr>
              <p:nvPr/>
            </p:nvGrpSpPr>
            <p:grpSpPr bwMode="auto">
              <a:xfrm>
                <a:off x="748" y="2868"/>
                <a:ext cx="4672" cy="326"/>
                <a:chOff x="748" y="2886"/>
                <a:chExt cx="4672" cy="326"/>
              </a:xfrm>
            </p:grpSpPr>
            <p:grpSp>
              <p:nvGrpSpPr>
                <p:cNvPr id="10289" name="Group 18"/>
                <p:cNvGrpSpPr>
                  <a:grpSpLocks/>
                </p:cNvGrpSpPr>
                <p:nvPr/>
              </p:nvGrpSpPr>
              <p:grpSpPr bwMode="auto">
                <a:xfrm>
                  <a:off x="748" y="2913"/>
                  <a:ext cx="1270" cy="272"/>
                  <a:chOff x="117" y="4059"/>
                  <a:chExt cx="1270" cy="272"/>
                </a:xfrm>
              </p:grpSpPr>
              <p:sp>
                <p:nvSpPr>
                  <p:cNvPr id="10296" name="Rectangle 19"/>
                  <p:cNvSpPr>
                    <a:spLocks noChangeArrowheads="1"/>
                  </p:cNvSpPr>
                  <p:nvPr/>
                </p:nvSpPr>
                <p:spPr bwMode="auto">
                  <a:xfrm>
                    <a:off x="117" y="4059"/>
                    <a:ext cx="1270" cy="272"/>
                  </a:xfrm>
                  <a:prstGeom prst="rect">
                    <a:avLst/>
                  </a:prstGeom>
                  <a:solidFill>
                    <a:srgbClr val="FFFF00"/>
                  </a:solidFill>
                  <a:ln w="15875">
                    <a:solidFill>
                      <a:schemeClr val="tx1"/>
                    </a:solidFill>
                    <a:miter lim="800000"/>
                    <a:headEnd/>
                    <a:tailEnd/>
                  </a:ln>
                </p:spPr>
                <p:txBody>
                  <a:bodyPr wrap="none" anchor="ctr"/>
                  <a:lstStyle/>
                  <a:p>
                    <a:endParaRPr lang="es-ES"/>
                  </a:p>
                </p:txBody>
              </p:sp>
              <p:sp>
                <p:nvSpPr>
                  <p:cNvPr id="10297" name="Text Box 20"/>
                  <p:cNvSpPr txBox="1">
                    <a:spLocks noChangeArrowheads="1"/>
                  </p:cNvSpPr>
                  <p:nvPr/>
                </p:nvSpPr>
                <p:spPr bwMode="auto">
                  <a:xfrm>
                    <a:off x="154" y="4099"/>
                    <a:ext cx="1180"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CORTICOSTERONA</a:t>
                    </a:r>
                    <a:endParaRPr lang="es-ES"/>
                  </a:p>
                </p:txBody>
              </p:sp>
            </p:grpSp>
            <p:grpSp>
              <p:nvGrpSpPr>
                <p:cNvPr id="10290" name="Group 21"/>
                <p:cNvGrpSpPr>
                  <a:grpSpLocks/>
                </p:cNvGrpSpPr>
                <p:nvPr/>
              </p:nvGrpSpPr>
              <p:grpSpPr bwMode="auto">
                <a:xfrm>
                  <a:off x="2449" y="2886"/>
                  <a:ext cx="1270" cy="326"/>
                  <a:chOff x="1543" y="4029"/>
                  <a:chExt cx="1270" cy="326"/>
                </a:xfrm>
              </p:grpSpPr>
              <p:sp>
                <p:nvSpPr>
                  <p:cNvPr id="10294" name="Rectangle 22"/>
                  <p:cNvSpPr>
                    <a:spLocks noChangeArrowheads="1"/>
                  </p:cNvSpPr>
                  <p:nvPr/>
                </p:nvSpPr>
                <p:spPr bwMode="auto">
                  <a:xfrm>
                    <a:off x="1543" y="4056"/>
                    <a:ext cx="1270" cy="272"/>
                  </a:xfrm>
                  <a:prstGeom prst="rect">
                    <a:avLst/>
                  </a:prstGeom>
                  <a:solidFill>
                    <a:srgbClr val="FFFF00"/>
                  </a:solidFill>
                  <a:ln w="15875">
                    <a:solidFill>
                      <a:schemeClr val="tx1"/>
                    </a:solidFill>
                    <a:miter lim="800000"/>
                    <a:headEnd/>
                    <a:tailEnd/>
                  </a:ln>
                </p:spPr>
                <p:txBody>
                  <a:bodyPr wrap="none" anchor="ctr"/>
                  <a:lstStyle/>
                  <a:p>
                    <a:endParaRPr lang="es-ES"/>
                  </a:p>
                </p:txBody>
              </p:sp>
              <p:sp>
                <p:nvSpPr>
                  <p:cNvPr id="10295" name="Text Box 23"/>
                  <p:cNvSpPr txBox="1">
                    <a:spLocks noChangeArrowheads="1"/>
                  </p:cNvSpPr>
                  <p:nvPr/>
                </p:nvSpPr>
                <p:spPr bwMode="auto">
                  <a:xfrm>
                    <a:off x="1644" y="4029"/>
                    <a:ext cx="1068" cy="326"/>
                  </a:xfrm>
                  <a:prstGeom prst="rect">
                    <a:avLst/>
                  </a:prstGeom>
                  <a:noFill/>
                  <a:ln w="9525">
                    <a:noFill/>
                    <a:miter lim="800000"/>
                    <a:headEnd/>
                    <a:tailEnd/>
                  </a:ln>
                </p:spPr>
                <p:txBody>
                  <a:bodyPr wrap="none">
                    <a:spAutoFit/>
                  </a:bodyPr>
                  <a:lstStyle/>
                  <a:p>
                    <a:pPr algn="ctr"/>
                    <a:r>
                      <a:rPr lang="es-ES" sz="1400" b="1">
                        <a:solidFill>
                          <a:schemeClr val="tx1"/>
                        </a:solidFill>
                        <a:latin typeface="Bodoni MT Black" pitchFamily="18" charset="0"/>
                      </a:rPr>
                      <a:t>17-OH-</a:t>
                    </a:r>
                  </a:p>
                  <a:p>
                    <a:pPr algn="ctr"/>
                    <a:r>
                      <a:rPr lang="es-ES" sz="1400" b="1">
                        <a:solidFill>
                          <a:schemeClr val="tx1"/>
                        </a:solidFill>
                        <a:latin typeface="Bodoni MT Black" pitchFamily="18" charset="0"/>
                      </a:rPr>
                      <a:t>PROGESTERONA</a:t>
                    </a:r>
                    <a:endParaRPr lang="es-ES"/>
                  </a:p>
                </p:txBody>
              </p:sp>
            </p:grpSp>
            <p:grpSp>
              <p:nvGrpSpPr>
                <p:cNvPr id="10291" name="Group 24"/>
                <p:cNvGrpSpPr>
                  <a:grpSpLocks/>
                </p:cNvGrpSpPr>
                <p:nvPr/>
              </p:nvGrpSpPr>
              <p:grpSpPr bwMode="auto">
                <a:xfrm>
                  <a:off x="4150" y="2913"/>
                  <a:ext cx="1270" cy="272"/>
                  <a:chOff x="4150" y="2913"/>
                  <a:chExt cx="1270" cy="272"/>
                </a:xfrm>
              </p:grpSpPr>
              <p:sp>
                <p:nvSpPr>
                  <p:cNvPr id="10292" name="Rectangle 25"/>
                  <p:cNvSpPr>
                    <a:spLocks noChangeArrowheads="1"/>
                  </p:cNvSpPr>
                  <p:nvPr/>
                </p:nvSpPr>
                <p:spPr bwMode="auto">
                  <a:xfrm>
                    <a:off x="4150" y="2913"/>
                    <a:ext cx="1270" cy="272"/>
                  </a:xfrm>
                  <a:prstGeom prst="rect">
                    <a:avLst/>
                  </a:prstGeom>
                  <a:solidFill>
                    <a:srgbClr val="66FF33"/>
                  </a:solidFill>
                  <a:ln w="15875">
                    <a:solidFill>
                      <a:schemeClr val="tx1"/>
                    </a:solidFill>
                    <a:miter lim="800000"/>
                    <a:headEnd/>
                    <a:tailEnd/>
                  </a:ln>
                </p:spPr>
                <p:txBody>
                  <a:bodyPr wrap="none" anchor="ctr"/>
                  <a:lstStyle/>
                  <a:p>
                    <a:endParaRPr lang="es-ES"/>
                  </a:p>
                </p:txBody>
              </p:sp>
              <p:sp>
                <p:nvSpPr>
                  <p:cNvPr id="10293" name="Text Box 26"/>
                  <p:cNvSpPr txBox="1">
                    <a:spLocks noChangeArrowheads="1"/>
                  </p:cNvSpPr>
                  <p:nvPr/>
                </p:nvSpPr>
                <p:spPr bwMode="auto">
                  <a:xfrm>
                    <a:off x="4269" y="2953"/>
                    <a:ext cx="1037"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TESTOSTERONA</a:t>
                    </a:r>
                    <a:endParaRPr lang="es-ES"/>
                  </a:p>
                </p:txBody>
              </p:sp>
            </p:grpSp>
          </p:grpSp>
          <p:grpSp>
            <p:nvGrpSpPr>
              <p:cNvPr id="10260" name="Group 27"/>
              <p:cNvGrpSpPr>
                <a:grpSpLocks/>
              </p:cNvGrpSpPr>
              <p:nvPr/>
            </p:nvGrpSpPr>
            <p:grpSpPr bwMode="auto">
              <a:xfrm>
                <a:off x="748" y="3447"/>
                <a:ext cx="4672" cy="272"/>
                <a:chOff x="748" y="3537"/>
                <a:chExt cx="4672" cy="272"/>
              </a:xfrm>
            </p:grpSpPr>
            <p:grpSp>
              <p:nvGrpSpPr>
                <p:cNvPr id="10280" name="Group 28"/>
                <p:cNvGrpSpPr>
                  <a:grpSpLocks/>
                </p:cNvGrpSpPr>
                <p:nvPr/>
              </p:nvGrpSpPr>
              <p:grpSpPr bwMode="auto">
                <a:xfrm>
                  <a:off x="748" y="3537"/>
                  <a:ext cx="1270" cy="272"/>
                  <a:chOff x="748" y="3537"/>
                  <a:chExt cx="1270" cy="272"/>
                </a:xfrm>
              </p:grpSpPr>
              <p:sp>
                <p:nvSpPr>
                  <p:cNvPr id="10287" name="Rectangle 29"/>
                  <p:cNvSpPr>
                    <a:spLocks noChangeArrowheads="1"/>
                  </p:cNvSpPr>
                  <p:nvPr/>
                </p:nvSpPr>
                <p:spPr bwMode="auto">
                  <a:xfrm>
                    <a:off x="748" y="3537"/>
                    <a:ext cx="1270" cy="272"/>
                  </a:xfrm>
                  <a:prstGeom prst="rect">
                    <a:avLst/>
                  </a:prstGeom>
                  <a:solidFill>
                    <a:srgbClr val="6699FF"/>
                  </a:solidFill>
                  <a:ln w="15875">
                    <a:solidFill>
                      <a:schemeClr val="tx1"/>
                    </a:solidFill>
                    <a:miter lim="800000"/>
                    <a:headEnd/>
                    <a:tailEnd/>
                  </a:ln>
                </p:spPr>
                <p:txBody>
                  <a:bodyPr wrap="none" anchor="ctr"/>
                  <a:lstStyle/>
                  <a:p>
                    <a:endParaRPr lang="es-ES"/>
                  </a:p>
                </p:txBody>
              </p:sp>
              <p:sp>
                <p:nvSpPr>
                  <p:cNvPr id="10288" name="Text Box 30"/>
                  <p:cNvSpPr txBox="1">
                    <a:spLocks noChangeArrowheads="1"/>
                  </p:cNvSpPr>
                  <p:nvPr/>
                </p:nvSpPr>
                <p:spPr bwMode="auto">
                  <a:xfrm>
                    <a:off x="892" y="3577"/>
                    <a:ext cx="981"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ALDOSTERONA</a:t>
                    </a:r>
                    <a:endParaRPr lang="es-ES"/>
                  </a:p>
                </p:txBody>
              </p:sp>
            </p:grpSp>
            <p:grpSp>
              <p:nvGrpSpPr>
                <p:cNvPr id="10281" name="Group 31"/>
                <p:cNvGrpSpPr>
                  <a:grpSpLocks/>
                </p:cNvGrpSpPr>
                <p:nvPr/>
              </p:nvGrpSpPr>
              <p:grpSpPr bwMode="auto">
                <a:xfrm>
                  <a:off x="2449" y="3537"/>
                  <a:ext cx="1270" cy="272"/>
                  <a:chOff x="2449" y="3537"/>
                  <a:chExt cx="1270" cy="272"/>
                </a:xfrm>
              </p:grpSpPr>
              <p:sp>
                <p:nvSpPr>
                  <p:cNvPr id="10285" name="Rectangle 32"/>
                  <p:cNvSpPr>
                    <a:spLocks noChangeArrowheads="1"/>
                  </p:cNvSpPr>
                  <p:nvPr/>
                </p:nvSpPr>
                <p:spPr bwMode="auto">
                  <a:xfrm>
                    <a:off x="2449" y="3537"/>
                    <a:ext cx="1270" cy="272"/>
                  </a:xfrm>
                  <a:prstGeom prst="rect">
                    <a:avLst/>
                  </a:prstGeom>
                  <a:solidFill>
                    <a:srgbClr val="6699FF"/>
                  </a:solidFill>
                  <a:ln w="15875">
                    <a:solidFill>
                      <a:schemeClr val="tx1"/>
                    </a:solidFill>
                    <a:miter lim="800000"/>
                    <a:headEnd/>
                    <a:tailEnd/>
                  </a:ln>
                </p:spPr>
                <p:txBody>
                  <a:bodyPr wrap="none" anchor="ctr"/>
                  <a:lstStyle/>
                  <a:p>
                    <a:endParaRPr lang="es-ES"/>
                  </a:p>
                </p:txBody>
              </p:sp>
              <p:sp>
                <p:nvSpPr>
                  <p:cNvPr id="10286" name="Text Box 33"/>
                  <p:cNvSpPr txBox="1">
                    <a:spLocks noChangeArrowheads="1"/>
                  </p:cNvSpPr>
                  <p:nvPr/>
                </p:nvSpPr>
                <p:spPr bwMode="auto">
                  <a:xfrm>
                    <a:off x="2730" y="3577"/>
                    <a:ext cx="695"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CORTISOL</a:t>
                    </a:r>
                    <a:endParaRPr lang="es-ES"/>
                  </a:p>
                </p:txBody>
              </p:sp>
            </p:grpSp>
            <p:grpSp>
              <p:nvGrpSpPr>
                <p:cNvPr id="10282" name="Group 34"/>
                <p:cNvGrpSpPr>
                  <a:grpSpLocks/>
                </p:cNvGrpSpPr>
                <p:nvPr/>
              </p:nvGrpSpPr>
              <p:grpSpPr bwMode="auto">
                <a:xfrm>
                  <a:off x="4150" y="3537"/>
                  <a:ext cx="1270" cy="272"/>
                  <a:chOff x="4150" y="3537"/>
                  <a:chExt cx="1270" cy="272"/>
                </a:xfrm>
              </p:grpSpPr>
              <p:sp>
                <p:nvSpPr>
                  <p:cNvPr id="10283" name="Rectangle 35"/>
                  <p:cNvSpPr>
                    <a:spLocks noChangeArrowheads="1"/>
                  </p:cNvSpPr>
                  <p:nvPr/>
                </p:nvSpPr>
                <p:spPr bwMode="auto">
                  <a:xfrm>
                    <a:off x="4150" y="3537"/>
                    <a:ext cx="1270" cy="272"/>
                  </a:xfrm>
                  <a:prstGeom prst="rect">
                    <a:avLst/>
                  </a:prstGeom>
                  <a:solidFill>
                    <a:srgbClr val="66FF33"/>
                  </a:solidFill>
                  <a:ln w="15875">
                    <a:solidFill>
                      <a:schemeClr val="tx1"/>
                    </a:solidFill>
                    <a:miter lim="800000"/>
                    <a:headEnd/>
                    <a:tailEnd/>
                  </a:ln>
                </p:spPr>
                <p:txBody>
                  <a:bodyPr wrap="none" anchor="ctr"/>
                  <a:lstStyle/>
                  <a:p>
                    <a:endParaRPr lang="es-ES"/>
                  </a:p>
                </p:txBody>
              </p:sp>
              <p:sp>
                <p:nvSpPr>
                  <p:cNvPr id="10284" name="Text Box 36"/>
                  <p:cNvSpPr txBox="1">
                    <a:spLocks noChangeArrowheads="1"/>
                  </p:cNvSpPr>
                  <p:nvPr/>
                </p:nvSpPr>
                <p:spPr bwMode="auto">
                  <a:xfrm>
                    <a:off x="4396" y="3577"/>
                    <a:ext cx="763"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ESTRADIOL</a:t>
                    </a:r>
                    <a:endParaRPr lang="es-ES"/>
                  </a:p>
                </p:txBody>
              </p:sp>
            </p:grpSp>
          </p:grpSp>
          <p:grpSp>
            <p:nvGrpSpPr>
              <p:cNvPr id="10261" name="Group 37"/>
              <p:cNvGrpSpPr>
                <a:grpSpLocks/>
              </p:cNvGrpSpPr>
              <p:nvPr/>
            </p:nvGrpSpPr>
            <p:grpSpPr bwMode="auto">
              <a:xfrm>
                <a:off x="1646" y="572"/>
                <a:ext cx="2876" cy="1529"/>
                <a:chOff x="1456" y="572"/>
                <a:chExt cx="2876" cy="1529"/>
              </a:xfrm>
            </p:grpSpPr>
            <p:grpSp>
              <p:nvGrpSpPr>
                <p:cNvPr id="10262" name="Group 38"/>
                <p:cNvGrpSpPr>
                  <a:grpSpLocks/>
                </p:cNvGrpSpPr>
                <p:nvPr/>
              </p:nvGrpSpPr>
              <p:grpSpPr bwMode="auto">
                <a:xfrm>
                  <a:off x="2167" y="1414"/>
                  <a:ext cx="1455" cy="271"/>
                  <a:chOff x="2164" y="1414"/>
                  <a:chExt cx="1455" cy="271"/>
                </a:xfrm>
              </p:grpSpPr>
              <p:sp>
                <p:nvSpPr>
                  <p:cNvPr id="10278" name="Line 39"/>
                  <p:cNvSpPr>
                    <a:spLocks noChangeShapeType="1"/>
                  </p:cNvSpPr>
                  <p:nvPr/>
                </p:nvSpPr>
                <p:spPr bwMode="auto">
                  <a:xfrm rot="1160380">
                    <a:off x="3070" y="1414"/>
                    <a:ext cx="549" cy="271"/>
                  </a:xfrm>
                  <a:prstGeom prst="line">
                    <a:avLst/>
                  </a:prstGeom>
                  <a:noFill/>
                  <a:ln w="38100">
                    <a:solidFill>
                      <a:schemeClr val="tx1"/>
                    </a:solidFill>
                    <a:round/>
                    <a:headEnd/>
                    <a:tailEnd type="triangle" w="lg" len="sm"/>
                  </a:ln>
                </p:spPr>
                <p:txBody>
                  <a:bodyPr/>
                  <a:lstStyle/>
                  <a:p>
                    <a:endParaRPr lang="es-ES"/>
                  </a:p>
                </p:txBody>
              </p:sp>
              <p:sp>
                <p:nvSpPr>
                  <p:cNvPr id="10279" name="Line 40"/>
                  <p:cNvSpPr>
                    <a:spLocks noChangeShapeType="1"/>
                  </p:cNvSpPr>
                  <p:nvPr/>
                </p:nvSpPr>
                <p:spPr bwMode="auto">
                  <a:xfrm rot="20439620" flipH="1">
                    <a:off x="2164" y="1414"/>
                    <a:ext cx="549" cy="271"/>
                  </a:xfrm>
                  <a:prstGeom prst="line">
                    <a:avLst/>
                  </a:prstGeom>
                  <a:noFill/>
                  <a:ln w="38100">
                    <a:solidFill>
                      <a:schemeClr val="tx1"/>
                    </a:solidFill>
                    <a:round/>
                    <a:headEnd/>
                    <a:tailEnd type="triangle" w="lg" len="sm"/>
                  </a:ln>
                </p:spPr>
                <p:txBody>
                  <a:bodyPr/>
                  <a:lstStyle/>
                  <a:p>
                    <a:endParaRPr lang="es-ES"/>
                  </a:p>
                </p:txBody>
              </p:sp>
            </p:grpSp>
            <p:grpSp>
              <p:nvGrpSpPr>
                <p:cNvPr id="10263" name="Group 41"/>
                <p:cNvGrpSpPr>
                  <a:grpSpLocks/>
                </p:cNvGrpSpPr>
                <p:nvPr/>
              </p:nvGrpSpPr>
              <p:grpSpPr bwMode="auto">
                <a:xfrm>
                  <a:off x="2258" y="572"/>
                  <a:ext cx="1271" cy="880"/>
                  <a:chOff x="2258" y="572"/>
                  <a:chExt cx="1271" cy="880"/>
                </a:xfrm>
              </p:grpSpPr>
              <p:sp>
                <p:nvSpPr>
                  <p:cNvPr id="10271" name="Line 42"/>
                  <p:cNvSpPr>
                    <a:spLocks noChangeShapeType="1"/>
                  </p:cNvSpPr>
                  <p:nvPr/>
                </p:nvSpPr>
                <p:spPr bwMode="auto">
                  <a:xfrm>
                    <a:off x="2893" y="794"/>
                    <a:ext cx="0" cy="363"/>
                  </a:xfrm>
                  <a:prstGeom prst="line">
                    <a:avLst/>
                  </a:prstGeom>
                  <a:noFill/>
                  <a:ln w="50800">
                    <a:solidFill>
                      <a:srgbClr val="FF3300"/>
                    </a:solidFill>
                    <a:round/>
                    <a:headEnd/>
                    <a:tailEnd type="triangle" w="lg" len="sm"/>
                  </a:ln>
                </p:spPr>
                <p:txBody>
                  <a:bodyPr/>
                  <a:lstStyle/>
                  <a:p>
                    <a:endParaRPr lang="es-ES"/>
                  </a:p>
                </p:txBody>
              </p:sp>
              <p:grpSp>
                <p:nvGrpSpPr>
                  <p:cNvPr id="10272" name="Group 43"/>
                  <p:cNvGrpSpPr>
                    <a:grpSpLocks/>
                  </p:cNvGrpSpPr>
                  <p:nvPr/>
                </p:nvGrpSpPr>
                <p:grpSpPr bwMode="auto">
                  <a:xfrm>
                    <a:off x="2258" y="572"/>
                    <a:ext cx="1270" cy="272"/>
                    <a:chOff x="2258" y="572"/>
                    <a:chExt cx="1270" cy="272"/>
                  </a:xfrm>
                </p:grpSpPr>
                <p:sp>
                  <p:nvSpPr>
                    <p:cNvPr id="10276" name="Rectangle 44"/>
                    <p:cNvSpPr>
                      <a:spLocks noChangeArrowheads="1"/>
                    </p:cNvSpPr>
                    <p:nvPr/>
                  </p:nvSpPr>
                  <p:spPr bwMode="auto">
                    <a:xfrm>
                      <a:off x="2258" y="572"/>
                      <a:ext cx="1270" cy="272"/>
                    </a:xfrm>
                    <a:prstGeom prst="rect">
                      <a:avLst/>
                    </a:prstGeom>
                    <a:solidFill>
                      <a:srgbClr val="C0C0C0"/>
                    </a:solidFill>
                    <a:ln w="15875">
                      <a:solidFill>
                        <a:schemeClr val="tx1"/>
                      </a:solidFill>
                      <a:miter lim="800000"/>
                      <a:headEnd/>
                      <a:tailEnd/>
                    </a:ln>
                  </p:spPr>
                  <p:txBody>
                    <a:bodyPr wrap="none" anchor="ctr"/>
                    <a:lstStyle/>
                    <a:p>
                      <a:endParaRPr lang="es-ES"/>
                    </a:p>
                  </p:txBody>
                </p:sp>
                <p:sp>
                  <p:nvSpPr>
                    <p:cNvPr id="10277" name="Text Box 45"/>
                    <p:cNvSpPr txBox="1">
                      <a:spLocks noChangeArrowheads="1"/>
                    </p:cNvSpPr>
                    <p:nvPr/>
                  </p:nvSpPr>
                  <p:spPr bwMode="auto">
                    <a:xfrm>
                      <a:off x="2448" y="612"/>
                      <a:ext cx="881"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COLESTEROL</a:t>
                      </a:r>
                      <a:endParaRPr lang="es-ES"/>
                    </a:p>
                  </p:txBody>
                </p:sp>
              </p:grpSp>
              <p:grpSp>
                <p:nvGrpSpPr>
                  <p:cNvPr id="10273" name="Group 46"/>
                  <p:cNvGrpSpPr>
                    <a:grpSpLocks/>
                  </p:cNvGrpSpPr>
                  <p:nvPr/>
                </p:nvGrpSpPr>
                <p:grpSpPr bwMode="auto">
                  <a:xfrm>
                    <a:off x="2259" y="1180"/>
                    <a:ext cx="1270" cy="272"/>
                    <a:chOff x="2259" y="1180"/>
                    <a:chExt cx="1270" cy="272"/>
                  </a:xfrm>
                </p:grpSpPr>
                <p:sp>
                  <p:nvSpPr>
                    <p:cNvPr id="10274" name="Rectangle 47"/>
                    <p:cNvSpPr>
                      <a:spLocks noChangeArrowheads="1"/>
                    </p:cNvSpPr>
                    <p:nvPr/>
                  </p:nvSpPr>
                  <p:spPr bwMode="auto">
                    <a:xfrm>
                      <a:off x="2259" y="1180"/>
                      <a:ext cx="1270" cy="272"/>
                    </a:xfrm>
                    <a:prstGeom prst="rect">
                      <a:avLst/>
                    </a:prstGeom>
                    <a:solidFill>
                      <a:srgbClr val="FF3300"/>
                    </a:solidFill>
                    <a:ln w="15875">
                      <a:solidFill>
                        <a:schemeClr val="tx1"/>
                      </a:solidFill>
                      <a:miter lim="800000"/>
                      <a:headEnd/>
                      <a:tailEnd/>
                    </a:ln>
                  </p:spPr>
                  <p:txBody>
                    <a:bodyPr wrap="none" anchor="ctr"/>
                    <a:lstStyle/>
                    <a:p>
                      <a:endParaRPr lang="es-ES"/>
                    </a:p>
                  </p:txBody>
                </p:sp>
                <p:sp>
                  <p:nvSpPr>
                    <p:cNvPr id="10275" name="Text Box 48"/>
                    <p:cNvSpPr txBox="1">
                      <a:spLocks noChangeArrowheads="1"/>
                    </p:cNvSpPr>
                    <p:nvPr/>
                  </p:nvSpPr>
                  <p:spPr bwMode="auto">
                    <a:xfrm>
                      <a:off x="2356" y="1220"/>
                      <a:ext cx="1074"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PREGNENOLONA</a:t>
                      </a:r>
                      <a:endParaRPr lang="es-ES"/>
                    </a:p>
                  </p:txBody>
                </p:sp>
              </p:grpSp>
            </p:grpSp>
            <p:grpSp>
              <p:nvGrpSpPr>
                <p:cNvPr id="10264" name="Group 49"/>
                <p:cNvGrpSpPr>
                  <a:grpSpLocks/>
                </p:cNvGrpSpPr>
                <p:nvPr/>
              </p:nvGrpSpPr>
              <p:grpSpPr bwMode="auto">
                <a:xfrm>
                  <a:off x="1456" y="1775"/>
                  <a:ext cx="2876" cy="326"/>
                  <a:chOff x="1456" y="1775"/>
                  <a:chExt cx="2876" cy="326"/>
                </a:xfrm>
              </p:grpSpPr>
              <p:grpSp>
                <p:nvGrpSpPr>
                  <p:cNvPr id="10265" name="Group 50"/>
                  <p:cNvGrpSpPr>
                    <a:grpSpLocks/>
                  </p:cNvGrpSpPr>
                  <p:nvPr/>
                </p:nvGrpSpPr>
                <p:grpSpPr bwMode="auto">
                  <a:xfrm>
                    <a:off x="1456" y="1802"/>
                    <a:ext cx="1270" cy="272"/>
                    <a:chOff x="1456" y="1802"/>
                    <a:chExt cx="1270" cy="272"/>
                  </a:xfrm>
                </p:grpSpPr>
                <p:sp>
                  <p:nvSpPr>
                    <p:cNvPr id="10269" name="Rectangle 51"/>
                    <p:cNvSpPr>
                      <a:spLocks noChangeArrowheads="1"/>
                    </p:cNvSpPr>
                    <p:nvPr/>
                  </p:nvSpPr>
                  <p:spPr bwMode="auto">
                    <a:xfrm>
                      <a:off x="1456" y="1802"/>
                      <a:ext cx="1270" cy="272"/>
                    </a:xfrm>
                    <a:prstGeom prst="rect">
                      <a:avLst/>
                    </a:prstGeom>
                    <a:solidFill>
                      <a:srgbClr val="66FF33"/>
                    </a:solidFill>
                    <a:ln w="15875">
                      <a:solidFill>
                        <a:schemeClr val="tx1"/>
                      </a:solidFill>
                      <a:miter lim="800000"/>
                      <a:headEnd/>
                      <a:tailEnd/>
                    </a:ln>
                  </p:spPr>
                  <p:txBody>
                    <a:bodyPr wrap="none" anchor="ctr"/>
                    <a:lstStyle/>
                    <a:p>
                      <a:endParaRPr lang="es-ES"/>
                    </a:p>
                  </p:txBody>
                </p:sp>
                <p:sp>
                  <p:nvSpPr>
                    <p:cNvPr id="10270" name="Text Box 52"/>
                    <p:cNvSpPr txBox="1">
                      <a:spLocks noChangeArrowheads="1"/>
                    </p:cNvSpPr>
                    <p:nvPr/>
                  </p:nvSpPr>
                  <p:spPr bwMode="auto">
                    <a:xfrm>
                      <a:off x="1563" y="1842"/>
                      <a:ext cx="1068" cy="192"/>
                    </a:xfrm>
                    <a:prstGeom prst="rect">
                      <a:avLst/>
                    </a:prstGeom>
                    <a:noFill/>
                    <a:ln w="9525">
                      <a:noFill/>
                      <a:miter lim="800000"/>
                      <a:headEnd/>
                      <a:tailEnd/>
                    </a:ln>
                  </p:spPr>
                  <p:txBody>
                    <a:bodyPr wrap="none">
                      <a:spAutoFit/>
                    </a:bodyPr>
                    <a:lstStyle/>
                    <a:p>
                      <a:r>
                        <a:rPr lang="es-ES" sz="1400" b="1">
                          <a:solidFill>
                            <a:schemeClr val="tx1"/>
                          </a:solidFill>
                          <a:latin typeface="Bodoni MT Black" pitchFamily="18" charset="0"/>
                        </a:rPr>
                        <a:t>PROGESTERONA</a:t>
                      </a:r>
                      <a:endParaRPr lang="es-ES"/>
                    </a:p>
                  </p:txBody>
                </p:sp>
              </p:grpSp>
              <p:grpSp>
                <p:nvGrpSpPr>
                  <p:cNvPr id="10266" name="Group 53"/>
                  <p:cNvGrpSpPr>
                    <a:grpSpLocks/>
                  </p:cNvGrpSpPr>
                  <p:nvPr/>
                </p:nvGrpSpPr>
                <p:grpSpPr bwMode="auto">
                  <a:xfrm>
                    <a:off x="3062" y="1775"/>
                    <a:ext cx="1270" cy="326"/>
                    <a:chOff x="3062" y="1775"/>
                    <a:chExt cx="1270" cy="326"/>
                  </a:xfrm>
                </p:grpSpPr>
                <p:sp>
                  <p:nvSpPr>
                    <p:cNvPr id="10267" name="Rectangle 54"/>
                    <p:cNvSpPr>
                      <a:spLocks noChangeArrowheads="1"/>
                    </p:cNvSpPr>
                    <p:nvPr/>
                  </p:nvSpPr>
                  <p:spPr bwMode="auto">
                    <a:xfrm>
                      <a:off x="3062" y="1802"/>
                      <a:ext cx="1270" cy="272"/>
                    </a:xfrm>
                    <a:prstGeom prst="rect">
                      <a:avLst/>
                    </a:prstGeom>
                    <a:solidFill>
                      <a:srgbClr val="FFCC00"/>
                    </a:solidFill>
                    <a:ln w="15875">
                      <a:solidFill>
                        <a:schemeClr val="tx1"/>
                      </a:solidFill>
                      <a:miter lim="800000"/>
                      <a:headEnd/>
                      <a:tailEnd/>
                    </a:ln>
                  </p:spPr>
                  <p:txBody>
                    <a:bodyPr wrap="none" anchor="ctr"/>
                    <a:lstStyle/>
                    <a:p>
                      <a:endParaRPr lang="es-ES"/>
                    </a:p>
                  </p:txBody>
                </p:sp>
                <p:sp>
                  <p:nvSpPr>
                    <p:cNvPr id="10268" name="Text Box 55"/>
                    <p:cNvSpPr txBox="1">
                      <a:spLocks noChangeArrowheads="1"/>
                    </p:cNvSpPr>
                    <p:nvPr/>
                  </p:nvSpPr>
                  <p:spPr bwMode="auto">
                    <a:xfrm>
                      <a:off x="3161" y="1775"/>
                      <a:ext cx="1074" cy="326"/>
                    </a:xfrm>
                    <a:prstGeom prst="rect">
                      <a:avLst/>
                    </a:prstGeom>
                    <a:noFill/>
                    <a:ln w="9525">
                      <a:noFill/>
                      <a:miter lim="800000"/>
                      <a:headEnd/>
                      <a:tailEnd/>
                    </a:ln>
                  </p:spPr>
                  <p:txBody>
                    <a:bodyPr wrap="none">
                      <a:spAutoFit/>
                    </a:bodyPr>
                    <a:lstStyle/>
                    <a:p>
                      <a:pPr algn="ctr"/>
                      <a:r>
                        <a:rPr lang="es-ES" sz="1400" b="1">
                          <a:solidFill>
                            <a:schemeClr val="tx1"/>
                          </a:solidFill>
                          <a:latin typeface="Bodoni MT Black" pitchFamily="18" charset="0"/>
                        </a:rPr>
                        <a:t>17-OH-</a:t>
                      </a:r>
                    </a:p>
                    <a:p>
                      <a:pPr algn="ctr"/>
                      <a:r>
                        <a:rPr lang="es-ES" sz="1400" b="1">
                          <a:solidFill>
                            <a:schemeClr val="tx1"/>
                          </a:solidFill>
                          <a:latin typeface="Bodoni MT Black" pitchFamily="18" charset="0"/>
                        </a:rPr>
                        <a:t>PREGNENOLONA</a:t>
                      </a:r>
                      <a:endParaRPr lang="es-ES"/>
                    </a:p>
                  </p:txBody>
                </p:sp>
              </p:grpSp>
            </p:grpSp>
          </p:grpSp>
        </p:grpSp>
        <p:grpSp>
          <p:nvGrpSpPr>
            <p:cNvPr id="10246" name="Group 56"/>
            <p:cNvGrpSpPr>
              <a:grpSpLocks/>
            </p:cNvGrpSpPr>
            <p:nvPr/>
          </p:nvGrpSpPr>
          <p:grpSpPr bwMode="auto">
            <a:xfrm>
              <a:off x="1534" y="280"/>
              <a:ext cx="2722" cy="363"/>
              <a:chOff x="1565" y="280"/>
              <a:chExt cx="2722" cy="363"/>
            </a:xfrm>
          </p:grpSpPr>
          <p:sp>
            <p:nvSpPr>
              <p:cNvPr id="10247" name="AutoShape 57"/>
              <p:cNvSpPr>
                <a:spLocks noChangeArrowheads="1"/>
              </p:cNvSpPr>
              <p:nvPr/>
            </p:nvSpPr>
            <p:spPr bwMode="auto">
              <a:xfrm>
                <a:off x="1565" y="280"/>
                <a:ext cx="2722" cy="363"/>
              </a:xfrm>
              <a:prstGeom prst="roundRect">
                <a:avLst>
                  <a:gd name="adj" fmla="val 16667"/>
                </a:avLst>
              </a:prstGeom>
              <a:solidFill>
                <a:srgbClr val="CCECFF"/>
              </a:solidFill>
              <a:ln w="9525">
                <a:solidFill>
                  <a:schemeClr val="tx1"/>
                </a:solidFill>
                <a:round/>
                <a:headEnd/>
                <a:tailEnd/>
              </a:ln>
            </p:spPr>
            <p:txBody>
              <a:bodyPr wrap="none" anchor="ctr"/>
              <a:lstStyle/>
              <a:p>
                <a:endParaRPr lang="es-ES"/>
              </a:p>
            </p:txBody>
          </p:sp>
          <p:sp>
            <p:nvSpPr>
              <p:cNvPr id="10248" name="Text Box 58"/>
              <p:cNvSpPr txBox="1">
                <a:spLocks noChangeArrowheads="1"/>
              </p:cNvSpPr>
              <p:nvPr/>
            </p:nvSpPr>
            <p:spPr bwMode="auto">
              <a:xfrm>
                <a:off x="1626" y="318"/>
                <a:ext cx="2602" cy="288"/>
              </a:xfrm>
              <a:prstGeom prst="rect">
                <a:avLst/>
              </a:prstGeom>
              <a:noFill/>
              <a:ln w="9525">
                <a:noFill/>
                <a:miter lim="800000"/>
                <a:headEnd/>
                <a:tailEnd/>
              </a:ln>
            </p:spPr>
            <p:txBody>
              <a:bodyPr wrap="none">
                <a:spAutoFit/>
              </a:bodyPr>
              <a:lstStyle/>
              <a:p>
                <a:r>
                  <a:rPr lang="es-ES" sz="2400" b="1">
                    <a:solidFill>
                      <a:schemeClr val="tx1"/>
                    </a:solidFill>
                    <a:latin typeface="Arial" charset="0"/>
                  </a:rPr>
                  <a:t>SINTESIS DE ESTEROIDES</a:t>
                </a:r>
                <a:endParaRPr lang="es-ES"/>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Marcador de número de diapositiva"/>
          <p:cNvSpPr>
            <a:spLocks noGrp="1"/>
          </p:cNvSpPr>
          <p:nvPr>
            <p:ph type="sldNum" sz="quarter" idx="12"/>
          </p:nvPr>
        </p:nvSpPr>
        <p:spPr>
          <a:noFill/>
        </p:spPr>
        <p:txBody>
          <a:bodyPr/>
          <a:lstStyle/>
          <a:p>
            <a:fld id="{79236135-94E6-42C1-A88A-9003AE941E1E}" type="slidenum">
              <a:rPr lang="es-ES_tradnl"/>
              <a:pPr/>
              <a:t>40</a:t>
            </a:fld>
            <a:endParaRPr lang="es-ES_tradnl"/>
          </a:p>
        </p:txBody>
      </p:sp>
      <p:sp>
        <p:nvSpPr>
          <p:cNvPr id="10243" name="Rectangle 2"/>
          <p:cNvSpPr>
            <a:spLocks noGrp="1" noChangeArrowheads="1"/>
          </p:cNvSpPr>
          <p:nvPr>
            <p:ph type="title"/>
          </p:nvPr>
        </p:nvSpPr>
        <p:spPr>
          <a:xfrm>
            <a:off x="304800" y="563563"/>
            <a:ext cx="7772400" cy="427037"/>
          </a:xfrm>
        </p:spPr>
        <p:txBody>
          <a:bodyPr/>
          <a:lstStyle/>
          <a:p>
            <a:r>
              <a:rPr lang="es-ES" sz="2800" smtClean="0"/>
              <a:t>LIBERACIÓN DE CATECOLAMINAS</a:t>
            </a:r>
          </a:p>
        </p:txBody>
      </p:sp>
      <p:sp>
        <p:nvSpPr>
          <p:cNvPr id="10244" name="Rectangle 3"/>
          <p:cNvSpPr>
            <a:spLocks noGrp="1" noChangeArrowheads="1"/>
          </p:cNvSpPr>
          <p:nvPr>
            <p:ph type="body" idx="1"/>
          </p:nvPr>
        </p:nvSpPr>
        <p:spPr>
          <a:xfrm>
            <a:off x="1214414" y="2000240"/>
            <a:ext cx="6740549" cy="3438541"/>
          </a:xfrm>
        </p:spPr>
        <p:txBody>
          <a:bodyPr/>
          <a:lstStyle/>
          <a:p>
            <a:r>
              <a:rPr lang="es-ES" sz="2000" dirty="0" smtClean="0"/>
              <a:t>Situaciones estresantes pueden estimular la glándula para que libere sus hormonas (ejercicio, hipoglucemia, miedo,…)</a:t>
            </a:r>
          </a:p>
          <a:p>
            <a:pPr>
              <a:buFont typeface="Arial" pitchFamily="34" charset="0"/>
              <a:buChar char="•"/>
            </a:pPr>
            <a:r>
              <a:rPr lang="es-ES" sz="2000" dirty="0" smtClean="0"/>
              <a:t>Reflejo simpático (</a:t>
            </a:r>
            <a:r>
              <a:rPr lang="es-ES" sz="2000" dirty="0" err="1" smtClean="0"/>
              <a:t>acetil</a:t>
            </a:r>
            <a:r>
              <a:rPr lang="es-ES" sz="2000" dirty="0" smtClean="0"/>
              <a:t>-colina)</a:t>
            </a:r>
          </a:p>
          <a:p>
            <a:pPr>
              <a:buFont typeface="Arial" pitchFamily="34" charset="0"/>
              <a:buChar char="•"/>
            </a:pPr>
            <a:r>
              <a:rPr lang="es-ES" sz="2000" dirty="0" smtClean="0"/>
              <a:t>ACTH</a:t>
            </a:r>
          </a:p>
          <a:p>
            <a:pPr>
              <a:buFont typeface="Arial" pitchFamily="34" charset="0"/>
              <a:buChar char="•"/>
            </a:pPr>
            <a:r>
              <a:rPr lang="es-ES" sz="2000" dirty="0" err="1" smtClean="0"/>
              <a:t>Cortisol</a:t>
            </a:r>
            <a:endParaRPr lang="es-ES" sz="2000" dirty="0" smtClean="0"/>
          </a:p>
          <a:p>
            <a:endParaRPr lang="es-ES" sz="20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Marcador de número de diapositiva"/>
          <p:cNvSpPr>
            <a:spLocks noGrp="1"/>
          </p:cNvSpPr>
          <p:nvPr>
            <p:ph type="sldNum" sz="quarter" idx="12"/>
          </p:nvPr>
        </p:nvSpPr>
        <p:spPr>
          <a:noFill/>
        </p:spPr>
        <p:txBody>
          <a:bodyPr/>
          <a:lstStyle/>
          <a:p>
            <a:fld id="{450D6F6E-5C1D-4465-BD1A-73D8262F7F15}" type="slidenum">
              <a:rPr lang="es-ES_tradnl"/>
              <a:pPr/>
              <a:t>41</a:t>
            </a:fld>
            <a:endParaRPr lang="es-ES_tradnl"/>
          </a:p>
        </p:txBody>
      </p:sp>
      <p:grpSp>
        <p:nvGrpSpPr>
          <p:cNvPr id="2" name="Group 2"/>
          <p:cNvGrpSpPr>
            <a:grpSpLocks/>
          </p:cNvGrpSpPr>
          <p:nvPr/>
        </p:nvGrpSpPr>
        <p:grpSpPr bwMode="auto">
          <a:xfrm>
            <a:off x="458788" y="438150"/>
            <a:ext cx="8053387" cy="6257925"/>
            <a:chOff x="289" y="276"/>
            <a:chExt cx="5073" cy="3942"/>
          </a:xfrm>
        </p:grpSpPr>
        <p:grpSp>
          <p:nvGrpSpPr>
            <p:cNvPr id="3" name="Group 3"/>
            <p:cNvGrpSpPr>
              <a:grpSpLocks/>
            </p:cNvGrpSpPr>
            <p:nvPr/>
          </p:nvGrpSpPr>
          <p:grpSpPr bwMode="auto">
            <a:xfrm>
              <a:off x="289" y="583"/>
              <a:ext cx="5073" cy="3635"/>
              <a:chOff x="177" y="199"/>
              <a:chExt cx="5073" cy="3635"/>
            </a:xfrm>
          </p:grpSpPr>
          <p:sp>
            <p:nvSpPr>
              <p:cNvPr id="11270" name="Rectangle 4"/>
              <p:cNvSpPr>
                <a:spLocks noChangeArrowheads="1"/>
              </p:cNvSpPr>
              <p:nvPr/>
            </p:nvSpPr>
            <p:spPr bwMode="auto">
              <a:xfrm>
                <a:off x="2688" y="1269"/>
                <a:ext cx="1724" cy="453"/>
              </a:xfrm>
              <a:prstGeom prst="rect">
                <a:avLst/>
              </a:prstGeom>
              <a:solidFill>
                <a:srgbClr val="99CCFF"/>
              </a:solidFill>
              <a:ln w="9525">
                <a:solidFill>
                  <a:schemeClr val="tx1"/>
                </a:solidFill>
                <a:miter lim="800000"/>
                <a:headEnd/>
                <a:tailEnd/>
              </a:ln>
            </p:spPr>
            <p:txBody>
              <a:bodyPr wrap="none" anchor="ctr"/>
              <a:lstStyle/>
              <a:p>
                <a:endParaRPr lang="es-ES"/>
              </a:p>
            </p:txBody>
          </p:sp>
          <p:pic>
            <p:nvPicPr>
              <p:cNvPr id="11271" name="Picture 5" descr="zz"/>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3" y="482"/>
                <a:ext cx="4356" cy="3352"/>
              </a:xfrm>
              <a:prstGeom prst="rect">
                <a:avLst/>
              </a:prstGeom>
              <a:noFill/>
              <a:ln w="9525">
                <a:noFill/>
                <a:miter lim="800000"/>
                <a:headEnd/>
                <a:tailEnd/>
              </a:ln>
            </p:spPr>
          </p:pic>
          <p:sp>
            <p:nvSpPr>
              <p:cNvPr id="11272" name="Text Box 6"/>
              <p:cNvSpPr txBox="1">
                <a:spLocks noChangeArrowheads="1"/>
              </p:cNvSpPr>
              <p:nvPr/>
            </p:nvSpPr>
            <p:spPr bwMode="auto">
              <a:xfrm>
                <a:off x="3249" y="1319"/>
                <a:ext cx="602" cy="326"/>
              </a:xfrm>
              <a:prstGeom prst="rect">
                <a:avLst/>
              </a:prstGeom>
              <a:noFill/>
              <a:ln w="9525">
                <a:noFill/>
                <a:miter lim="800000"/>
                <a:headEnd/>
                <a:tailEnd/>
              </a:ln>
            </p:spPr>
            <p:txBody>
              <a:bodyPr wrap="none">
                <a:spAutoFit/>
              </a:bodyPr>
              <a:lstStyle/>
              <a:p>
                <a:pPr algn="ctr" eaLnBrk="1" hangingPunct="1"/>
                <a:r>
                  <a:rPr lang="es-ES" sz="1400" b="1">
                    <a:solidFill>
                      <a:schemeClr val="tx1"/>
                    </a:solidFill>
                    <a:latin typeface="Arial" charset="0"/>
                  </a:rPr>
                  <a:t>MEDULA</a:t>
                </a:r>
              </a:p>
              <a:p>
                <a:pPr algn="ctr" eaLnBrk="1" hangingPunct="1"/>
                <a:r>
                  <a:rPr lang="es-ES" sz="1400" b="1">
                    <a:solidFill>
                      <a:schemeClr val="tx1"/>
                    </a:solidFill>
                    <a:latin typeface="Arial" charset="0"/>
                  </a:rPr>
                  <a:t>ESPINAL</a:t>
                </a:r>
                <a:endParaRPr lang="es-ES_tradnl" sz="1400" b="1">
                  <a:solidFill>
                    <a:schemeClr val="tx1"/>
                  </a:solidFill>
                  <a:latin typeface="Arial" charset="0"/>
                </a:endParaRPr>
              </a:p>
            </p:txBody>
          </p:sp>
          <p:grpSp>
            <p:nvGrpSpPr>
              <p:cNvPr id="4" name="Group 7"/>
              <p:cNvGrpSpPr>
                <a:grpSpLocks/>
              </p:cNvGrpSpPr>
              <p:nvPr/>
            </p:nvGrpSpPr>
            <p:grpSpPr bwMode="auto">
              <a:xfrm>
                <a:off x="3152" y="618"/>
                <a:ext cx="862" cy="317"/>
                <a:chOff x="2381" y="346"/>
                <a:chExt cx="862" cy="317"/>
              </a:xfrm>
            </p:grpSpPr>
            <p:sp>
              <p:nvSpPr>
                <p:cNvPr id="11316" name="Rectangle 8"/>
                <p:cNvSpPr>
                  <a:spLocks noChangeArrowheads="1"/>
                </p:cNvSpPr>
                <p:nvPr/>
              </p:nvSpPr>
              <p:spPr bwMode="auto">
                <a:xfrm>
                  <a:off x="2381" y="346"/>
                  <a:ext cx="862" cy="317"/>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1317" name="Text Box 9"/>
                <p:cNvSpPr txBox="1">
                  <a:spLocks noChangeArrowheads="1"/>
                </p:cNvSpPr>
                <p:nvPr/>
              </p:nvSpPr>
              <p:spPr bwMode="auto">
                <a:xfrm>
                  <a:off x="2473" y="398"/>
                  <a:ext cx="677" cy="192"/>
                </a:xfrm>
                <a:prstGeom prst="rect">
                  <a:avLst/>
                </a:prstGeom>
                <a:noFill/>
                <a:ln w="9525">
                  <a:noFill/>
                  <a:miter lim="800000"/>
                  <a:headEnd/>
                  <a:tailEnd/>
                </a:ln>
              </p:spPr>
              <p:txBody>
                <a:bodyPr wrap="none">
                  <a:spAutoFit/>
                </a:bodyPr>
                <a:lstStyle/>
                <a:p>
                  <a:pPr eaLnBrk="1" hangingPunct="1"/>
                  <a:r>
                    <a:rPr lang="es-ES" sz="1400" b="1">
                      <a:solidFill>
                        <a:schemeClr val="tx1"/>
                      </a:solidFill>
                      <a:latin typeface="Arial" charset="0"/>
                    </a:rPr>
                    <a:t>CEREBRO</a:t>
                  </a:r>
                  <a:endParaRPr lang="es-ES_tradnl" sz="1400" b="1">
                    <a:solidFill>
                      <a:schemeClr val="tx1"/>
                    </a:solidFill>
                    <a:latin typeface="Arial" charset="0"/>
                  </a:endParaRPr>
                </a:p>
              </p:txBody>
            </p:sp>
          </p:grpSp>
          <p:sp>
            <p:nvSpPr>
              <p:cNvPr id="11274" name="Text Box 10"/>
              <p:cNvSpPr txBox="1">
                <a:spLocks noChangeArrowheads="1"/>
              </p:cNvSpPr>
              <p:nvPr/>
            </p:nvSpPr>
            <p:spPr bwMode="auto">
              <a:xfrm>
                <a:off x="3288" y="199"/>
                <a:ext cx="565" cy="192"/>
              </a:xfrm>
              <a:prstGeom prst="rect">
                <a:avLst/>
              </a:prstGeom>
              <a:noFill/>
              <a:ln w="9525">
                <a:noFill/>
                <a:miter lim="800000"/>
                <a:headEnd/>
                <a:tailEnd/>
              </a:ln>
            </p:spPr>
            <p:txBody>
              <a:bodyPr wrap="none">
                <a:spAutoFit/>
              </a:bodyPr>
              <a:lstStyle/>
              <a:p>
                <a:pPr eaLnBrk="1" hangingPunct="1"/>
                <a:r>
                  <a:rPr lang="es-ES" sz="1400" b="1">
                    <a:solidFill>
                      <a:srgbClr val="0000FF"/>
                    </a:solidFill>
                    <a:latin typeface="Arial" charset="0"/>
                  </a:rPr>
                  <a:t>ESTRES</a:t>
                </a:r>
                <a:endParaRPr lang="es-ES_tradnl" sz="1400" b="1">
                  <a:solidFill>
                    <a:srgbClr val="0000FF"/>
                  </a:solidFill>
                  <a:latin typeface="Arial" charset="0"/>
                </a:endParaRPr>
              </a:p>
            </p:txBody>
          </p:sp>
          <p:sp>
            <p:nvSpPr>
              <p:cNvPr id="11275" name="Line 11"/>
              <p:cNvSpPr>
                <a:spLocks noChangeShapeType="1"/>
              </p:cNvSpPr>
              <p:nvPr/>
            </p:nvSpPr>
            <p:spPr bwMode="auto">
              <a:xfrm>
                <a:off x="3547" y="378"/>
                <a:ext cx="0" cy="226"/>
              </a:xfrm>
              <a:prstGeom prst="line">
                <a:avLst/>
              </a:prstGeom>
              <a:noFill/>
              <a:ln w="25400">
                <a:solidFill>
                  <a:schemeClr val="tx1"/>
                </a:solidFill>
                <a:round/>
                <a:headEnd/>
                <a:tailEnd type="stealth" w="lg" len="lg"/>
              </a:ln>
            </p:spPr>
            <p:txBody>
              <a:bodyPr/>
              <a:lstStyle/>
              <a:p>
                <a:endParaRPr lang="es-ES"/>
              </a:p>
            </p:txBody>
          </p:sp>
          <p:sp>
            <p:nvSpPr>
              <p:cNvPr id="11276" name="Line 12"/>
              <p:cNvSpPr>
                <a:spLocks noChangeShapeType="1"/>
              </p:cNvSpPr>
              <p:nvPr/>
            </p:nvSpPr>
            <p:spPr bwMode="auto">
              <a:xfrm flipH="1">
                <a:off x="3107" y="935"/>
                <a:ext cx="453" cy="318"/>
              </a:xfrm>
              <a:prstGeom prst="line">
                <a:avLst/>
              </a:prstGeom>
              <a:noFill/>
              <a:ln w="25400">
                <a:solidFill>
                  <a:schemeClr val="tx1"/>
                </a:solidFill>
                <a:round/>
                <a:headEnd/>
                <a:tailEnd type="stealth" w="lg" len="lg"/>
              </a:ln>
            </p:spPr>
            <p:txBody>
              <a:bodyPr/>
              <a:lstStyle/>
              <a:p>
                <a:endParaRPr lang="es-ES"/>
              </a:p>
            </p:txBody>
          </p:sp>
          <p:sp>
            <p:nvSpPr>
              <p:cNvPr id="11277" name="Line 13"/>
              <p:cNvSpPr>
                <a:spLocks noChangeShapeType="1"/>
              </p:cNvSpPr>
              <p:nvPr/>
            </p:nvSpPr>
            <p:spPr bwMode="auto">
              <a:xfrm>
                <a:off x="3561" y="943"/>
                <a:ext cx="453" cy="318"/>
              </a:xfrm>
              <a:prstGeom prst="line">
                <a:avLst/>
              </a:prstGeom>
              <a:noFill/>
              <a:ln w="25400">
                <a:solidFill>
                  <a:schemeClr val="tx1"/>
                </a:solidFill>
                <a:round/>
                <a:headEnd/>
                <a:tailEnd type="stealth" w="lg" len="lg"/>
              </a:ln>
            </p:spPr>
            <p:txBody>
              <a:bodyPr/>
              <a:lstStyle/>
              <a:p>
                <a:endParaRPr lang="es-ES"/>
              </a:p>
            </p:txBody>
          </p:sp>
          <p:sp>
            <p:nvSpPr>
              <p:cNvPr id="11278" name="Rectangle 14"/>
              <p:cNvSpPr>
                <a:spLocks noChangeArrowheads="1"/>
              </p:cNvSpPr>
              <p:nvPr/>
            </p:nvSpPr>
            <p:spPr bwMode="auto">
              <a:xfrm>
                <a:off x="4426" y="3424"/>
                <a:ext cx="509" cy="272"/>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1279" name="Rectangle 15"/>
              <p:cNvSpPr>
                <a:spLocks noChangeArrowheads="1"/>
              </p:cNvSpPr>
              <p:nvPr/>
            </p:nvSpPr>
            <p:spPr bwMode="auto">
              <a:xfrm>
                <a:off x="3872" y="3425"/>
                <a:ext cx="509" cy="272"/>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1280" name="Rectangle 16"/>
              <p:cNvSpPr>
                <a:spLocks noChangeArrowheads="1"/>
              </p:cNvSpPr>
              <p:nvPr/>
            </p:nvSpPr>
            <p:spPr bwMode="auto">
              <a:xfrm>
                <a:off x="3318" y="3424"/>
                <a:ext cx="509" cy="272"/>
              </a:xfrm>
              <a:prstGeom prst="rect">
                <a:avLst/>
              </a:prstGeom>
              <a:solidFill>
                <a:schemeClr val="accent1"/>
              </a:solidFill>
              <a:ln w="9525">
                <a:solidFill>
                  <a:schemeClr val="tx1"/>
                </a:solidFill>
                <a:miter lim="800000"/>
                <a:headEnd/>
                <a:tailEnd/>
              </a:ln>
            </p:spPr>
            <p:txBody>
              <a:bodyPr wrap="none" anchor="ctr"/>
              <a:lstStyle/>
              <a:p>
                <a:endParaRPr lang="es-ES"/>
              </a:p>
            </p:txBody>
          </p:sp>
          <p:grpSp>
            <p:nvGrpSpPr>
              <p:cNvPr id="5" name="Group 17"/>
              <p:cNvGrpSpPr>
                <a:grpSpLocks/>
              </p:cNvGrpSpPr>
              <p:nvPr/>
            </p:nvGrpSpPr>
            <p:grpSpPr bwMode="auto">
              <a:xfrm>
                <a:off x="2739" y="3443"/>
                <a:ext cx="509" cy="272"/>
                <a:chOff x="340" y="3975"/>
                <a:chExt cx="509" cy="272"/>
              </a:xfrm>
            </p:grpSpPr>
            <p:sp>
              <p:nvSpPr>
                <p:cNvPr id="11314" name="Rectangle 18"/>
                <p:cNvSpPr>
                  <a:spLocks noChangeArrowheads="1"/>
                </p:cNvSpPr>
                <p:nvPr/>
              </p:nvSpPr>
              <p:spPr bwMode="auto">
                <a:xfrm>
                  <a:off x="340" y="3975"/>
                  <a:ext cx="509" cy="272"/>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1315" name="Text Box 19"/>
                <p:cNvSpPr txBox="1">
                  <a:spLocks noChangeArrowheads="1"/>
                </p:cNvSpPr>
                <p:nvPr/>
              </p:nvSpPr>
              <p:spPr bwMode="auto">
                <a:xfrm>
                  <a:off x="353" y="4004"/>
                  <a:ext cx="476"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ORGANO</a:t>
                  </a:r>
                </a:p>
                <a:p>
                  <a:pPr algn="ctr" eaLnBrk="1" hangingPunct="1">
                    <a:lnSpc>
                      <a:spcPct val="80000"/>
                    </a:lnSpc>
                  </a:pPr>
                  <a:r>
                    <a:rPr lang="es-ES" sz="1000" b="1">
                      <a:solidFill>
                        <a:schemeClr val="tx1"/>
                      </a:solidFill>
                      <a:latin typeface="Arial" charset="0"/>
                    </a:rPr>
                    <a:t>DIANA</a:t>
                  </a:r>
                  <a:endParaRPr lang="es-ES_tradnl" sz="1000" b="1">
                    <a:solidFill>
                      <a:schemeClr val="tx1"/>
                    </a:solidFill>
                    <a:latin typeface="Arial" charset="0"/>
                  </a:endParaRPr>
                </a:p>
              </p:txBody>
            </p:sp>
          </p:grpSp>
          <p:sp>
            <p:nvSpPr>
              <p:cNvPr id="11282" name="Text Box 20"/>
              <p:cNvSpPr txBox="1">
                <a:spLocks noChangeArrowheads="1"/>
              </p:cNvSpPr>
              <p:nvPr/>
            </p:nvSpPr>
            <p:spPr bwMode="auto">
              <a:xfrm>
                <a:off x="3317" y="3489"/>
                <a:ext cx="521" cy="154"/>
              </a:xfrm>
              <a:prstGeom prst="rect">
                <a:avLst/>
              </a:prstGeom>
              <a:noFill/>
              <a:ln w="9525">
                <a:noFill/>
                <a:miter lim="800000"/>
                <a:headEnd/>
                <a:tailEnd/>
              </a:ln>
            </p:spPr>
            <p:txBody>
              <a:bodyPr wrap="none">
                <a:spAutoFit/>
              </a:bodyPr>
              <a:lstStyle/>
              <a:p>
                <a:pPr eaLnBrk="1" hangingPunct="1"/>
                <a:r>
                  <a:rPr lang="es-ES" sz="1000" b="1">
                    <a:solidFill>
                      <a:schemeClr val="tx1"/>
                    </a:solidFill>
                    <a:latin typeface="Arial" charset="0"/>
                  </a:rPr>
                  <a:t>CORAZON</a:t>
                </a:r>
                <a:endParaRPr lang="es-ES_tradnl" sz="1000" b="1">
                  <a:solidFill>
                    <a:schemeClr val="tx1"/>
                  </a:solidFill>
                  <a:latin typeface="Arial" charset="0"/>
                </a:endParaRPr>
              </a:p>
            </p:txBody>
          </p:sp>
          <p:sp>
            <p:nvSpPr>
              <p:cNvPr id="11283" name="Text Box 21"/>
              <p:cNvSpPr txBox="1">
                <a:spLocks noChangeArrowheads="1"/>
              </p:cNvSpPr>
              <p:nvPr/>
            </p:nvSpPr>
            <p:spPr bwMode="auto">
              <a:xfrm>
                <a:off x="3909" y="3489"/>
                <a:ext cx="436" cy="154"/>
              </a:xfrm>
              <a:prstGeom prst="rect">
                <a:avLst/>
              </a:prstGeom>
              <a:noFill/>
              <a:ln w="9525">
                <a:noFill/>
                <a:miter lim="800000"/>
                <a:headEnd/>
                <a:tailEnd/>
              </a:ln>
            </p:spPr>
            <p:txBody>
              <a:bodyPr wrap="none">
                <a:spAutoFit/>
              </a:bodyPr>
              <a:lstStyle/>
              <a:p>
                <a:pPr eaLnBrk="1" hangingPunct="1"/>
                <a:r>
                  <a:rPr lang="es-ES" sz="1000" b="1">
                    <a:solidFill>
                      <a:schemeClr val="tx1"/>
                    </a:solidFill>
                    <a:latin typeface="Arial" charset="0"/>
                  </a:rPr>
                  <a:t>HIGADO</a:t>
                </a:r>
                <a:endParaRPr lang="es-ES_tradnl" sz="1000" b="1">
                  <a:solidFill>
                    <a:schemeClr val="tx1"/>
                  </a:solidFill>
                  <a:latin typeface="Arial" charset="0"/>
                </a:endParaRPr>
              </a:p>
            </p:txBody>
          </p:sp>
          <p:sp>
            <p:nvSpPr>
              <p:cNvPr id="11284" name="Text Box 22"/>
              <p:cNvSpPr txBox="1">
                <a:spLocks noChangeArrowheads="1"/>
              </p:cNvSpPr>
              <p:nvPr/>
            </p:nvSpPr>
            <p:spPr bwMode="auto">
              <a:xfrm>
                <a:off x="4416" y="3471"/>
                <a:ext cx="529"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OTROS</a:t>
                </a:r>
              </a:p>
              <a:p>
                <a:pPr algn="ctr" eaLnBrk="1" hangingPunct="1">
                  <a:lnSpc>
                    <a:spcPct val="80000"/>
                  </a:lnSpc>
                </a:pPr>
                <a:r>
                  <a:rPr lang="es-ES" sz="1000" b="1">
                    <a:solidFill>
                      <a:schemeClr val="tx1"/>
                    </a:solidFill>
                    <a:latin typeface="Arial" charset="0"/>
                  </a:rPr>
                  <a:t>ORGANOS</a:t>
                </a:r>
                <a:endParaRPr lang="es-ES_tradnl" sz="1000" b="1">
                  <a:solidFill>
                    <a:schemeClr val="tx1"/>
                  </a:solidFill>
                  <a:latin typeface="Arial" charset="0"/>
                </a:endParaRPr>
              </a:p>
            </p:txBody>
          </p:sp>
          <p:sp>
            <p:nvSpPr>
              <p:cNvPr id="11285" name="Text Box 23"/>
              <p:cNvSpPr txBox="1">
                <a:spLocks noChangeArrowheads="1"/>
              </p:cNvSpPr>
              <p:nvPr/>
            </p:nvSpPr>
            <p:spPr bwMode="auto">
              <a:xfrm>
                <a:off x="3055" y="2913"/>
                <a:ext cx="824" cy="154"/>
              </a:xfrm>
              <a:prstGeom prst="rect">
                <a:avLst/>
              </a:prstGeom>
              <a:noFill/>
              <a:ln w="9525">
                <a:noFill/>
                <a:miter lim="800000"/>
                <a:headEnd/>
                <a:tailEnd/>
              </a:ln>
            </p:spPr>
            <p:txBody>
              <a:bodyPr wrap="none">
                <a:spAutoFit/>
              </a:bodyPr>
              <a:lstStyle/>
              <a:p>
                <a:pPr eaLnBrk="1" hangingPunct="1"/>
                <a:r>
                  <a:rPr lang="es-ES" sz="1000" b="1">
                    <a:solidFill>
                      <a:srgbClr val="0000FF"/>
                    </a:solidFill>
                    <a:latin typeface="Arial" charset="0"/>
                  </a:rPr>
                  <a:t>NORADRENALINA</a:t>
                </a:r>
                <a:endParaRPr lang="es-ES_tradnl" sz="1000" b="1">
                  <a:solidFill>
                    <a:srgbClr val="0000FF"/>
                  </a:solidFill>
                  <a:latin typeface="Arial" charset="0"/>
                </a:endParaRPr>
              </a:p>
            </p:txBody>
          </p:sp>
          <p:sp>
            <p:nvSpPr>
              <p:cNvPr id="11286" name="Text Box 24"/>
              <p:cNvSpPr txBox="1">
                <a:spLocks noChangeArrowheads="1"/>
              </p:cNvSpPr>
              <p:nvPr/>
            </p:nvSpPr>
            <p:spPr bwMode="auto">
              <a:xfrm>
                <a:off x="3227" y="1904"/>
                <a:ext cx="712" cy="154"/>
              </a:xfrm>
              <a:prstGeom prst="rect">
                <a:avLst/>
              </a:prstGeom>
              <a:noFill/>
              <a:ln w="9525">
                <a:noFill/>
                <a:miter lim="800000"/>
                <a:headEnd/>
                <a:tailEnd/>
              </a:ln>
            </p:spPr>
            <p:txBody>
              <a:bodyPr wrap="none">
                <a:spAutoFit/>
              </a:bodyPr>
              <a:lstStyle/>
              <a:p>
                <a:pPr eaLnBrk="1" hangingPunct="1"/>
                <a:r>
                  <a:rPr lang="es-ES" sz="1000" b="1">
                    <a:solidFill>
                      <a:srgbClr val="0000FF"/>
                    </a:solidFill>
                    <a:latin typeface="Arial" charset="0"/>
                  </a:rPr>
                  <a:t>ACETILCOLINA</a:t>
                </a:r>
                <a:endParaRPr lang="es-ES_tradnl" sz="1000" b="1">
                  <a:solidFill>
                    <a:srgbClr val="0000FF"/>
                  </a:solidFill>
                  <a:latin typeface="Arial" charset="0"/>
                </a:endParaRPr>
              </a:p>
            </p:txBody>
          </p:sp>
          <p:sp>
            <p:nvSpPr>
              <p:cNvPr id="11287" name="Text Box 25"/>
              <p:cNvSpPr txBox="1">
                <a:spLocks noChangeArrowheads="1"/>
              </p:cNvSpPr>
              <p:nvPr/>
            </p:nvSpPr>
            <p:spPr bwMode="auto">
              <a:xfrm>
                <a:off x="4604" y="3020"/>
                <a:ext cx="646" cy="154"/>
              </a:xfrm>
              <a:prstGeom prst="rect">
                <a:avLst/>
              </a:prstGeom>
              <a:noFill/>
              <a:ln w="9525">
                <a:noFill/>
                <a:miter lim="800000"/>
                <a:headEnd/>
                <a:tailEnd/>
              </a:ln>
            </p:spPr>
            <p:txBody>
              <a:bodyPr wrap="none">
                <a:spAutoFit/>
              </a:bodyPr>
              <a:lstStyle/>
              <a:p>
                <a:pPr eaLnBrk="1" hangingPunct="1"/>
                <a:r>
                  <a:rPr lang="es-ES" sz="1000" b="1">
                    <a:solidFill>
                      <a:srgbClr val="0000FF"/>
                    </a:solidFill>
                    <a:latin typeface="Arial" charset="0"/>
                  </a:rPr>
                  <a:t>ADRENALINA</a:t>
                </a:r>
                <a:endParaRPr lang="es-ES_tradnl" sz="1000" b="1">
                  <a:solidFill>
                    <a:srgbClr val="0000FF"/>
                  </a:solidFill>
                  <a:latin typeface="Arial" charset="0"/>
                </a:endParaRPr>
              </a:p>
            </p:txBody>
          </p:sp>
          <p:sp>
            <p:nvSpPr>
              <p:cNvPr id="11288" name="Line 26"/>
              <p:cNvSpPr>
                <a:spLocks noChangeShapeType="1"/>
              </p:cNvSpPr>
              <p:nvPr/>
            </p:nvSpPr>
            <p:spPr bwMode="auto">
              <a:xfrm flipV="1">
                <a:off x="3152" y="2024"/>
                <a:ext cx="318" cy="227"/>
              </a:xfrm>
              <a:prstGeom prst="line">
                <a:avLst/>
              </a:prstGeom>
              <a:noFill/>
              <a:ln w="25400">
                <a:solidFill>
                  <a:schemeClr val="tx1"/>
                </a:solidFill>
                <a:round/>
                <a:headEnd/>
                <a:tailEnd/>
              </a:ln>
            </p:spPr>
            <p:txBody>
              <a:bodyPr/>
              <a:lstStyle/>
              <a:p>
                <a:endParaRPr lang="es-ES"/>
              </a:p>
            </p:txBody>
          </p:sp>
          <p:sp>
            <p:nvSpPr>
              <p:cNvPr id="11289" name="Line 27"/>
              <p:cNvSpPr>
                <a:spLocks noChangeShapeType="1"/>
              </p:cNvSpPr>
              <p:nvPr/>
            </p:nvSpPr>
            <p:spPr bwMode="auto">
              <a:xfrm flipH="1" flipV="1">
                <a:off x="3651" y="2029"/>
                <a:ext cx="318" cy="227"/>
              </a:xfrm>
              <a:prstGeom prst="line">
                <a:avLst/>
              </a:prstGeom>
              <a:noFill/>
              <a:ln w="25400">
                <a:solidFill>
                  <a:schemeClr val="tx1"/>
                </a:solidFill>
                <a:round/>
                <a:headEnd/>
                <a:tailEnd/>
              </a:ln>
            </p:spPr>
            <p:txBody>
              <a:bodyPr/>
              <a:lstStyle/>
              <a:p>
                <a:endParaRPr lang="es-ES"/>
              </a:p>
            </p:txBody>
          </p:sp>
          <p:sp>
            <p:nvSpPr>
              <p:cNvPr id="11290" name="Line 28"/>
              <p:cNvSpPr>
                <a:spLocks noChangeShapeType="1"/>
              </p:cNvSpPr>
              <p:nvPr/>
            </p:nvSpPr>
            <p:spPr bwMode="auto">
              <a:xfrm flipH="1">
                <a:off x="3107" y="3037"/>
                <a:ext cx="273" cy="302"/>
              </a:xfrm>
              <a:prstGeom prst="line">
                <a:avLst/>
              </a:prstGeom>
              <a:noFill/>
              <a:ln w="25400">
                <a:solidFill>
                  <a:schemeClr val="tx1"/>
                </a:solidFill>
                <a:round/>
                <a:headEnd/>
                <a:tailEnd/>
              </a:ln>
            </p:spPr>
            <p:txBody>
              <a:bodyPr/>
              <a:lstStyle/>
              <a:p>
                <a:endParaRPr lang="es-ES"/>
              </a:p>
            </p:txBody>
          </p:sp>
          <p:sp>
            <p:nvSpPr>
              <p:cNvPr id="11291" name="Line 29"/>
              <p:cNvSpPr>
                <a:spLocks noChangeShapeType="1"/>
              </p:cNvSpPr>
              <p:nvPr/>
            </p:nvSpPr>
            <p:spPr bwMode="auto">
              <a:xfrm>
                <a:off x="3496" y="3040"/>
                <a:ext cx="272" cy="181"/>
              </a:xfrm>
              <a:prstGeom prst="line">
                <a:avLst/>
              </a:prstGeom>
              <a:noFill/>
              <a:ln w="25400">
                <a:solidFill>
                  <a:schemeClr val="tx1"/>
                </a:solidFill>
                <a:round/>
                <a:headEnd/>
                <a:tailEnd/>
              </a:ln>
            </p:spPr>
            <p:txBody>
              <a:bodyPr/>
              <a:lstStyle/>
              <a:p>
                <a:endParaRPr lang="es-ES"/>
              </a:p>
            </p:txBody>
          </p:sp>
          <p:sp>
            <p:nvSpPr>
              <p:cNvPr id="11292" name="Line 30"/>
              <p:cNvSpPr>
                <a:spLocks noChangeShapeType="1"/>
              </p:cNvSpPr>
              <p:nvPr/>
            </p:nvSpPr>
            <p:spPr bwMode="auto">
              <a:xfrm flipV="1">
                <a:off x="4507" y="3125"/>
                <a:ext cx="136" cy="90"/>
              </a:xfrm>
              <a:prstGeom prst="line">
                <a:avLst/>
              </a:prstGeom>
              <a:noFill/>
              <a:ln w="25400">
                <a:solidFill>
                  <a:schemeClr val="tx1"/>
                </a:solidFill>
                <a:round/>
                <a:headEnd/>
                <a:tailEnd/>
              </a:ln>
            </p:spPr>
            <p:txBody>
              <a:bodyPr/>
              <a:lstStyle/>
              <a:p>
                <a:endParaRPr lang="es-ES"/>
              </a:p>
            </p:txBody>
          </p:sp>
          <p:sp>
            <p:nvSpPr>
              <p:cNvPr id="11293" name="Text Box 31"/>
              <p:cNvSpPr txBox="1">
                <a:spLocks noChangeArrowheads="1"/>
              </p:cNvSpPr>
              <p:nvPr/>
            </p:nvSpPr>
            <p:spPr bwMode="auto">
              <a:xfrm>
                <a:off x="2996" y="2613"/>
                <a:ext cx="556"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NEURONA</a:t>
                </a:r>
              </a:p>
              <a:p>
                <a:pPr algn="ctr" eaLnBrk="1" hangingPunct="1">
                  <a:lnSpc>
                    <a:spcPct val="80000"/>
                  </a:lnSpc>
                </a:pPr>
                <a:r>
                  <a:rPr lang="es-ES" sz="1000" b="1">
                    <a:solidFill>
                      <a:schemeClr val="tx1"/>
                    </a:solidFill>
                    <a:latin typeface="Arial" charset="0"/>
                  </a:rPr>
                  <a:t>SIMPATICA</a:t>
                </a:r>
                <a:endParaRPr lang="es-ES_tradnl" sz="1000" b="1">
                  <a:solidFill>
                    <a:schemeClr val="tx1"/>
                  </a:solidFill>
                  <a:latin typeface="Arial" charset="0"/>
                </a:endParaRPr>
              </a:p>
            </p:txBody>
          </p:sp>
          <p:sp>
            <p:nvSpPr>
              <p:cNvPr id="11294" name="Text Box 32"/>
              <p:cNvSpPr txBox="1">
                <a:spLocks noChangeArrowheads="1"/>
              </p:cNvSpPr>
              <p:nvPr/>
            </p:nvSpPr>
            <p:spPr bwMode="auto">
              <a:xfrm>
                <a:off x="4117" y="2647"/>
                <a:ext cx="596"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CORRIENTE</a:t>
                </a:r>
              </a:p>
              <a:p>
                <a:pPr algn="ctr" eaLnBrk="1" hangingPunct="1">
                  <a:lnSpc>
                    <a:spcPct val="80000"/>
                  </a:lnSpc>
                </a:pPr>
                <a:r>
                  <a:rPr lang="es-ES" sz="1000" b="1">
                    <a:solidFill>
                      <a:schemeClr val="tx1"/>
                    </a:solidFill>
                    <a:latin typeface="Arial" charset="0"/>
                  </a:rPr>
                  <a:t>SANGUINEA</a:t>
                </a:r>
                <a:endParaRPr lang="es-ES_tradnl" sz="1000" b="1">
                  <a:solidFill>
                    <a:schemeClr val="tx1"/>
                  </a:solidFill>
                  <a:latin typeface="Arial" charset="0"/>
                </a:endParaRPr>
              </a:p>
            </p:txBody>
          </p:sp>
          <p:sp>
            <p:nvSpPr>
              <p:cNvPr id="11295" name="Text Box 33"/>
              <p:cNvSpPr txBox="1">
                <a:spLocks noChangeArrowheads="1"/>
              </p:cNvSpPr>
              <p:nvPr/>
            </p:nvSpPr>
            <p:spPr bwMode="auto">
              <a:xfrm>
                <a:off x="4477" y="2362"/>
                <a:ext cx="548"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CELULA</a:t>
                </a:r>
              </a:p>
              <a:p>
                <a:pPr algn="ctr" eaLnBrk="1" hangingPunct="1">
                  <a:lnSpc>
                    <a:spcPct val="80000"/>
                  </a:lnSpc>
                </a:pPr>
                <a:r>
                  <a:rPr lang="es-ES" sz="1000" b="1">
                    <a:solidFill>
                      <a:schemeClr val="tx1"/>
                    </a:solidFill>
                    <a:latin typeface="Arial" charset="0"/>
                  </a:rPr>
                  <a:t>CROMAFIN</a:t>
                </a:r>
                <a:endParaRPr lang="es-ES_tradnl" sz="1000" b="1">
                  <a:solidFill>
                    <a:schemeClr val="tx1"/>
                  </a:solidFill>
                  <a:latin typeface="Arial" charset="0"/>
                </a:endParaRPr>
              </a:p>
            </p:txBody>
          </p:sp>
          <p:sp>
            <p:nvSpPr>
              <p:cNvPr id="11296" name="Line 34"/>
              <p:cNvSpPr>
                <a:spLocks noChangeShapeType="1"/>
              </p:cNvSpPr>
              <p:nvPr/>
            </p:nvSpPr>
            <p:spPr bwMode="auto">
              <a:xfrm>
                <a:off x="4241" y="2432"/>
                <a:ext cx="317" cy="0"/>
              </a:xfrm>
              <a:prstGeom prst="line">
                <a:avLst/>
              </a:prstGeom>
              <a:noFill/>
              <a:ln w="25400">
                <a:solidFill>
                  <a:schemeClr val="tx1"/>
                </a:solidFill>
                <a:round/>
                <a:headEnd/>
                <a:tailEnd/>
              </a:ln>
            </p:spPr>
            <p:txBody>
              <a:bodyPr/>
              <a:lstStyle/>
              <a:p>
                <a:endParaRPr lang="es-ES"/>
              </a:p>
            </p:txBody>
          </p:sp>
          <p:sp>
            <p:nvSpPr>
              <p:cNvPr id="11297" name="Text Box 35"/>
              <p:cNvSpPr txBox="1">
                <a:spLocks noChangeArrowheads="1"/>
              </p:cNvSpPr>
              <p:nvPr/>
            </p:nvSpPr>
            <p:spPr bwMode="auto">
              <a:xfrm>
                <a:off x="4565" y="2094"/>
                <a:ext cx="566"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GLANDULA</a:t>
                </a:r>
              </a:p>
              <a:p>
                <a:pPr algn="ctr" eaLnBrk="1" hangingPunct="1">
                  <a:lnSpc>
                    <a:spcPct val="80000"/>
                  </a:lnSpc>
                </a:pPr>
                <a:r>
                  <a:rPr lang="es-ES" sz="1000" b="1">
                    <a:solidFill>
                      <a:schemeClr val="tx1"/>
                    </a:solidFill>
                    <a:latin typeface="Arial" charset="0"/>
                  </a:rPr>
                  <a:t>ADRENAL</a:t>
                </a:r>
                <a:endParaRPr lang="es-ES_tradnl" sz="1000" b="1">
                  <a:solidFill>
                    <a:schemeClr val="tx1"/>
                  </a:solidFill>
                  <a:latin typeface="Arial" charset="0"/>
                </a:endParaRPr>
              </a:p>
            </p:txBody>
          </p:sp>
          <p:sp>
            <p:nvSpPr>
              <p:cNvPr id="11298" name="Line 36"/>
              <p:cNvSpPr>
                <a:spLocks noChangeShapeType="1"/>
              </p:cNvSpPr>
              <p:nvPr/>
            </p:nvSpPr>
            <p:spPr bwMode="auto">
              <a:xfrm>
                <a:off x="4286" y="2205"/>
                <a:ext cx="318" cy="0"/>
              </a:xfrm>
              <a:prstGeom prst="line">
                <a:avLst/>
              </a:prstGeom>
              <a:noFill/>
              <a:ln w="25400">
                <a:solidFill>
                  <a:schemeClr val="tx1"/>
                </a:solidFill>
                <a:round/>
                <a:headEnd/>
                <a:tailEnd/>
              </a:ln>
            </p:spPr>
            <p:txBody>
              <a:bodyPr/>
              <a:lstStyle/>
              <a:p>
                <a:endParaRPr lang="es-ES"/>
              </a:p>
            </p:txBody>
          </p:sp>
          <p:sp>
            <p:nvSpPr>
              <p:cNvPr id="11299" name="Text Box 37"/>
              <p:cNvSpPr txBox="1">
                <a:spLocks noChangeArrowheads="1"/>
              </p:cNvSpPr>
              <p:nvPr/>
            </p:nvSpPr>
            <p:spPr bwMode="auto">
              <a:xfrm>
                <a:off x="4074" y="1818"/>
                <a:ext cx="640"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NERVIO</a:t>
                </a:r>
              </a:p>
              <a:p>
                <a:pPr algn="ctr" eaLnBrk="1" hangingPunct="1">
                  <a:lnSpc>
                    <a:spcPct val="80000"/>
                  </a:lnSpc>
                </a:pPr>
                <a:r>
                  <a:rPr lang="es-ES" sz="1000" b="1">
                    <a:solidFill>
                      <a:schemeClr val="tx1"/>
                    </a:solidFill>
                    <a:latin typeface="Arial" charset="0"/>
                  </a:rPr>
                  <a:t>ESPLACNICO</a:t>
                </a:r>
                <a:endParaRPr lang="es-ES_tradnl" sz="1000" b="1">
                  <a:solidFill>
                    <a:schemeClr val="tx1"/>
                  </a:solidFill>
                  <a:latin typeface="Arial" charset="0"/>
                </a:endParaRPr>
              </a:p>
            </p:txBody>
          </p:sp>
          <p:sp>
            <p:nvSpPr>
              <p:cNvPr id="11300" name="Text Box 38"/>
              <p:cNvSpPr txBox="1">
                <a:spLocks noChangeArrowheads="1"/>
              </p:cNvSpPr>
              <p:nvPr/>
            </p:nvSpPr>
            <p:spPr bwMode="auto">
              <a:xfrm>
                <a:off x="222" y="2330"/>
                <a:ext cx="566"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GLANDULA</a:t>
                </a:r>
              </a:p>
              <a:p>
                <a:pPr algn="ctr" eaLnBrk="1" hangingPunct="1">
                  <a:lnSpc>
                    <a:spcPct val="80000"/>
                  </a:lnSpc>
                </a:pPr>
                <a:r>
                  <a:rPr lang="es-ES" sz="1000" b="1">
                    <a:solidFill>
                      <a:schemeClr val="tx1"/>
                    </a:solidFill>
                    <a:latin typeface="Arial" charset="0"/>
                  </a:rPr>
                  <a:t>ADRENAL</a:t>
                </a:r>
                <a:endParaRPr lang="es-ES_tradnl" sz="1000" b="1">
                  <a:solidFill>
                    <a:schemeClr val="tx1"/>
                  </a:solidFill>
                  <a:latin typeface="Arial" charset="0"/>
                </a:endParaRPr>
              </a:p>
            </p:txBody>
          </p:sp>
          <p:sp>
            <p:nvSpPr>
              <p:cNvPr id="11301" name="Text Box 39"/>
              <p:cNvSpPr txBox="1">
                <a:spLocks noChangeArrowheads="1"/>
              </p:cNvSpPr>
              <p:nvPr/>
            </p:nvSpPr>
            <p:spPr bwMode="auto">
              <a:xfrm>
                <a:off x="279" y="2761"/>
                <a:ext cx="374" cy="154"/>
              </a:xfrm>
              <a:prstGeom prst="rect">
                <a:avLst/>
              </a:prstGeom>
              <a:noFill/>
              <a:ln w="9525">
                <a:noFill/>
                <a:miter lim="800000"/>
                <a:headEnd/>
                <a:tailEnd/>
              </a:ln>
            </p:spPr>
            <p:txBody>
              <a:bodyPr wrap="none">
                <a:spAutoFit/>
              </a:bodyPr>
              <a:lstStyle/>
              <a:p>
                <a:pPr eaLnBrk="1" hangingPunct="1"/>
                <a:r>
                  <a:rPr lang="es-ES" sz="1000" b="1">
                    <a:solidFill>
                      <a:schemeClr val="tx1"/>
                    </a:solidFill>
                    <a:latin typeface="Arial" charset="0"/>
                  </a:rPr>
                  <a:t>RIÑON</a:t>
                </a:r>
                <a:endParaRPr lang="es-ES_tradnl" sz="1000" b="1">
                  <a:solidFill>
                    <a:schemeClr val="tx1"/>
                  </a:solidFill>
                  <a:latin typeface="Arial" charset="0"/>
                </a:endParaRPr>
              </a:p>
            </p:txBody>
          </p:sp>
          <p:sp>
            <p:nvSpPr>
              <p:cNvPr id="11302" name="Text Box 40"/>
              <p:cNvSpPr txBox="1">
                <a:spLocks noChangeArrowheads="1"/>
              </p:cNvSpPr>
              <p:nvPr/>
            </p:nvSpPr>
            <p:spPr bwMode="auto">
              <a:xfrm>
                <a:off x="331" y="2121"/>
                <a:ext cx="436" cy="154"/>
              </a:xfrm>
              <a:prstGeom prst="rect">
                <a:avLst/>
              </a:prstGeom>
              <a:noFill/>
              <a:ln w="9525">
                <a:noFill/>
                <a:miter lim="800000"/>
                <a:headEnd/>
                <a:tailEnd/>
              </a:ln>
            </p:spPr>
            <p:txBody>
              <a:bodyPr wrap="none">
                <a:spAutoFit/>
              </a:bodyPr>
              <a:lstStyle/>
              <a:p>
                <a:pPr eaLnBrk="1" hangingPunct="1"/>
                <a:r>
                  <a:rPr lang="es-ES" sz="1000" b="1">
                    <a:solidFill>
                      <a:schemeClr val="tx1"/>
                    </a:solidFill>
                    <a:latin typeface="Arial" charset="0"/>
                  </a:rPr>
                  <a:t>HIGADO</a:t>
                </a:r>
                <a:endParaRPr lang="es-ES_tradnl" sz="1000" b="1">
                  <a:solidFill>
                    <a:schemeClr val="tx1"/>
                  </a:solidFill>
                  <a:latin typeface="Arial" charset="0"/>
                </a:endParaRPr>
              </a:p>
            </p:txBody>
          </p:sp>
          <p:sp>
            <p:nvSpPr>
              <p:cNvPr id="11303" name="Text Box 41"/>
              <p:cNvSpPr txBox="1">
                <a:spLocks noChangeArrowheads="1"/>
              </p:cNvSpPr>
              <p:nvPr/>
            </p:nvSpPr>
            <p:spPr bwMode="auto">
              <a:xfrm>
                <a:off x="177" y="1602"/>
                <a:ext cx="521" cy="154"/>
              </a:xfrm>
              <a:prstGeom prst="rect">
                <a:avLst/>
              </a:prstGeom>
              <a:noFill/>
              <a:ln w="9525">
                <a:noFill/>
                <a:miter lim="800000"/>
                <a:headEnd/>
                <a:tailEnd/>
              </a:ln>
            </p:spPr>
            <p:txBody>
              <a:bodyPr wrap="none">
                <a:spAutoFit/>
              </a:bodyPr>
              <a:lstStyle/>
              <a:p>
                <a:pPr eaLnBrk="1" hangingPunct="1"/>
                <a:r>
                  <a:rPr lang="es-ES" sz="1000" b="1">
                    <a:solidFill>
                      <a:schemeClr val="tx1"/>
                    </a:solidFill>
                    <a:latin typeface="Arial" charset="0"/>
                  </a:rPr>
                  <a:t>CORAZON</a:t>
                </a:r>
                <a:endParaRPr lang="es-ES_tradnl" sz="1000" b="1">
                  <a:solidFill>
                    <a:schemeClr val="tx1"/>
                  </a:solidFill>
                  <a:latin typeface="Arial" charset="0"/>
                </a:endParaRPr>
              </a:p>
            </p:txBody>
          </p:sp>
          <p:sp>
            <p:nvSpPr>
              <p:cNvPr id="11304" name="Text Box 42"/>
              <p:cNvSpPr txBox="1">
                <a:spLocks noChangeArrowheads="1"/>
              </p:cNvSpPr>
              <p:nvPr/>
            </p:nvSpPr>
            <p:spPr bwMode="auto">
              <a:xfrm>
                <a:off x="2144" y="2130"/>
                <a:ext cx="640"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NERVIO</a:t>
                </a:r>
              </a:p>
              <a:p>
                <a:pPr algn="ctr" eaLnBrk="1" hangingPunct="1">
                  <a:lnSpc>
                    <a:spcPct val="80000"/>
                  </a:lnSpc>
                </a:pPr>
                <a:r>
                  <a:rPr lang="es-ES" sz="1000" b="1">
                    <a:solidFill>
                      <a:schemeClr val="tx1"/>
                    </a:solidFill>
                    <a:latin typeface="Arial" charset="0"/>
                  </a:rPr>
                  <a:t>ESPLACNICO</a:t>
                </a:r>
                <a:endParaRPr lang="es-ES_tradnl" sz="1000" b="1">
                  <a:solidFill>
                    <a:schemeClr val="tx1"/>
                  </a:solidFill>
                  <a:latin typeface="Arial" charset="0"/>
                </a:endParaRPr>
              </a:p>
            </p:txBody>
          </p:sp>
          <p:sp>
            <p:nvSpPr>
              <p:cNvPr id="11305" name="Text Box 43"/>
              <p:cNvSpPr txBox="1">
                <a:spLocks noChangeArrowheads="1"/>
              </p:cNvSpPr>
              <p:nvPr/>
            </p:nvSpPr>
            <p:spPr bwMode="auto">
              <a:xfrm>
                <a:off x="604" y="1298"/>
                <a:ext cx="462" cy="212"/>
              </a:xfrm>
              <a:prstGeom prst="rect">
                <a:avLst/>
              </a:prstGeom>
              <a:noFill/>
              <a:ln w="9525">
                <a:noFill/>
                <a:miter lim="800000"/>
                <a:headEnd/>
                <a:tailEnd/>
              </a:ln>
            </p:spPr>
            <p:txBody>
              <a:bodyPr wrap="none">
                <a:spAutoFit/>
              </a:bodyPr>
              <a:lstStyle/>
              <a:p>
                <a:pPr algn="ctr" eaLnBrk="1" hangingPunct="1">
                  <a:lnSpc>
                    <a:spcPct val="80000"/>
                  </a:lnSpc>
                </a:pPr>
                <a:r>
                  <a:rPr lang="es-ES" sz="1000" b="1">
                    <a:solidFill>
                      <a:schemeClr val="tx1"/>
                    </a:solidFill>
                    <a:latin typeface="Arial" charset="0"/>
                  </a:rPr>
                  <a:t>MEDULA</a:t>
                </a:r>
              </a:p>
              <a:p>
                <a:pPr algn="ctr" eaLnBrk="1" hangingPunct="1">
                  <a:lnSpc>
                    <a:spcPct val="80000"/>
                  </a:lnSpc>
                </a:pPr>
                <a:r>
                  <a:rPr lang="es-ES" sz="1000" b="1">
                    <a:solidFill>
                      <a:schemeClr val="tx1"/>
                    </a:solidFill>
                    <a:latin typeface="Arial" charset="0"/>
                  </a:rPr>
                  <a:t>ESPINAL</a:t>
                </a:r>
                <a:endParaRPr lang="es-ES_tradnl" sz="1000" b="1">
                  <a:solidFill>
                    <a:schemeClr val="tx1"/>
                  </a:solidFill>
                  <a:latin typeface="Arial" charset="0"/>
                </a:endParaRPr>
              </a:p>
            </p:txBody>
          </p:sp>
          <p:sp>
            <p:nvSpPr>
              <p:cNvPr id="11306" name="Text Box 44"/>
              <p:cNvSpPr txBox="1">
                <a:spLocks noChangeArrowheads="1"/>
              </p:cNvSpPr>
              <p:nvPr/>
            </p:nvSpPr>
            <p:spPr bwMode="auto">
              <a:xfrm>
                <a:off x="575" y="885"/>
                <a:ext cx="516" cy="154"/>
              </a:xfrm>
              <a:prstGeom prst="rect">
                <a:avLst/>
              </a:prstGeom>
              <a:noFill/>
              <a:ln w="9525">
                <a:noFill/>
                <a:miter lim="800000"/>
                <a:headEnd/>
                <a:tailEnd/>
              </a:ln>
            </p:spPr>
            <p:txBody>
              <a:bodyPr wrap="none">
                <a:spAutoFit/>
              </a:bodyPr>
              <a:lstStyle/>
              <a:p>
                <a:pPr eaLnBrk="1" hangingPunct="1"/>
                <a:r>
                  <a:rPr lang="es-ES" sz="1000" b="1">
                    <a:solidFill>
                      <a:schemeClr val="tx1"/>
                    </a:solidFill>
                    <a:latin typeface="Arial" charset="0"/>
                  </a:rPr>
                  <a:t>CEREBRO</a:t>
                </a:r>
                <a:endParaRPr lang="es-ES_tradnl" sz="1000" b="1">
                  <a:solidFill>
                    <a:schemeClr val="tx1"/>
                  </a:solidFill>
                  <a:latin typeface="Arial" charset="0"/>
                </a:endParaRPr>
              </a:p>
            </p:txBody>
          </p:sp>
          <p:sp>
            <p:nvSpPr>
              <p:cNvPr id="11307" name="Line 45"/>
              <p:cNvSpPr>
                <a:spLocks noChangeShapeType="1"/>
              </p:cNvSpPr>
              <p:nvPr/>
            </p:nvSpPr>
            <p:spPr bwMode="auto">
              <a:xfrm>
                <a:off x="1066" y="967"/>
                <a:ext cx="363" cy="0"/>
              </a:xfrm>
              <a:prstGeom prst="line">
                <a:avLst/>
              </a:prstGeom>
              <a:noFill/>
              <a:ln w="25400">
                <a:solidFill>
                  <a:schemeClr val="tx1"/>
                </a:solidFill>
                <a:round/>
                <a:headEnd/>
                <a:tailEnd/>
              </a:ln>
            </p:spPr>
            <p:txBody>
              <a:bodyPr/>
              <a:lstStyle/>
              <a:p>
                <a:endParaRPr lang="es-ES"/>
              </a:p>
            </p:txBody>
          </p:sp>
          <p:sp>
            <p:nvSpPr>
              <p:cNvPr id="11308" name="Line 46"/>
              <p:cNvSpPr>
                <a:spLocks noChangeShapeType="1"/>
              </p:cNvSpPr>
              <p:nvPr/>
            </p:nvSpPr>
            <p:spPr bwMode="auto">
              <a:xfrm>
                <a:off x="655" y="1685"/>
                <a:ext cx="724" cy="226"/>
              </a:xfrm>
              <a:prstGeom prst="line">
                <a:avLst/>
              </a:prstGeom>
              <a:noFill/>
              <a:ln w="25400">
                <a:solidFill>
                  <a:schemeClr val="tx1"/>
                </a:solidFill>
                <a:round/>
                <a:headEnd/>
                <a:tailEnd/>
              </a:ln>
            </p:spPr>
            <p:txBody>
              <a:bodyPr/>
              <a:lstStyle/>
              <a:p>
                <a:endParaRPr lang="es-ES"/>
              </a:p>
            </p:txBody>
          </p:sp>
          <p:sp>
            <p:nvSpPr>
              <p:cNvPr id="11309" name="Line 47"/>
              <p:cNvSpPr>
                <a:spLocks noChangeShapeType="1"/>
              </p:cNvSpPr>
              <p:nvPr/>
            </p:nvSpPr>
            <p:spPr bwMode="auto">
              <a:xfrm>
                <a:off x="1042" y="1397"/>
                <a:ext cx="408" cy="0"/>
              </a:xfrm>
              <a:prstGeom prst="line">
                <a:avLst/>
              </a:prstGeom>
              <a:noFill/>
              <a:ln w="25400">
                <a:solidFill>
                  <a:schemeClr val="tx1"/>
                </a:solidFill>
                <a:round/>
                <a:headEnd/>
                <a:tailEnd/>
              </a:ln>
            </p:spPr>
            <p:txBody>
              <a:bodyPr/>
              <a:lstStyle/>
              <a:p>
                <a:endParaRPr lang="es-ES"/>
              </a:p>
            </p:txBody>
          </p:sp>
          <p:sp>
            <p:nvSpPr>
              <p:cNvPr id="11310" name="Line 48"/>
              <p:cNvSpPr>
                <a:spLocks noChangeShapeType="1"/>
              </p:cNvSpPr>
              <p:nvPr/>
            </p:nvSpPr>
            <p:spPr bwMode="auto">
              <a:xfrm>
                <a:off x="748" y="2205"/>
                <a:ext cx="544" cy="0"/>
              </a:xfrm>
              <a:prstGeom prst="line">
                <a:avLst/>
              </a:prstGeom>
              <a:noFill/>
              <a:ln w="25400">
                <a:solidFill>
                  <a:schemeClr val="tx1"/>
                </a:solidFill>
                <a:round/>
                <a:headEnd/>
                <a:tailEnd/>
              </a:ln>
            </p:spPr>
            <p:txBody>
              <a:bodyPr/>
              <a:lstStyle/>
              <a:p>
                <a:endParaRPr lang="es-ES"/>
              </a:p>
            </p:txBody>
          </p:sp>
          <p:sp>
            <p:nvSpPr>
              <p:cNvPr id="11311" name="Line 49"/>
              <p:cNvSpPr>
                <a:spLocks noChangeShapeType="1"/>
              </p:cNvSpPr>
              <p:nvPr/>
            </p:nvSpPr>
            <p:spPr bwMode="auto">
              <a:xfrm flipV="1">
                <a:off x="724" y="2395"/>
                <a:ext cx="635" cy="45"/>
              </a:xfrm>
              <a:prstGeom prst="line">
                <a:avLst/>
              </a:prstGeom>
              <a:noFill/>
              <a:ln w="25400">
                <a:solidFill>
                  <a:schemeClr val="tx1"/>
                </a:solidFill>
                <a:round/>
                <a:headEnd/>
                <a:tailEnd/>
              </a:ln>
            </p:spPr>
            <p:txBody>
              <a:bodyPr/>
              <a:lstStyle/>
              <a:p>
                <a:endParaRPr lang="es-ES"/>
              </a:p>
            </p:txBody>
          </p:sp>
          <p:sp>
            <p:nvSpPr>
              <p:cNvPr id="11312" name="Line 50"/>
              <p:cNvSpPr>
                <a:spLocks noChangeShapeType="1"/>
              </p:cNvSpPr>
              <p:nvPr/>
            </p:nvSpPr>
            <p:spPr bwMode="auto">
              <a:xfrm flipV="1">
                <a:off x="617" y="2523"/>
                <a:ext cx="681" cy="317"/>
              </a:xfrm>
              <a:prstGeom prst="line">
                <a:avLst/>
              </a:prstGeom>
              <a:noFill/>
              <a:ln w="25400">
                <a:solidFill>
                  <a:schemeClr val="tx1"/>
                </a:solidFill>
                <a:round/>
                <a:headEnd/>
                <a:tailEnd/>
              </a:ln>
            </p:spPr>
            <p:txBody>
              <a:bodyPr/>
              <a:lstStyle/>
              <a:p>
                <a:endParaRPr lang="es-ES"/>
              </a:p>
            </p:txBody>
          </p:sp>
          <p:sp>
            <p:nvSpPr>
              <p:cNvPr id="11313" name="Line 51"/>
              <p:cNvSpPr>
                <a:spLocks noChangeShapeType="1"/>
              </p:cNvSpPr>
              <p:nvPr/>
            </p:nvSpPr>
            <p:spPr bwMode="auto">
              <a:xfrm>
                <a:off x="1514" y="2205"/>
                <a:ext cx="771" cy="0"/>
              </a:xfrm>
              <a:prstGeom prst="line">
                <a:avLst/>
              </a:prstGeom>
              <a:noFill/>
              <a:ln w="25400">
                <a:solidFill>
                  <a:schemeClr val="tx1"/>
                </a:solidFill>
                <a:round/>
                <a:headEnd/>
                <a:tailEnd/>
              </a:ln>
            </p:spPr>
            <p:txBody>
              <a:bodyPr/>
              <a:lstStyle/>
              <a:p>
                <a:endParaRPr lang="es-ES"/>
              </a:p>
            </p:txBody>
          </p:sp>
        </p:grpSp>
        <p:sp>
          <p:nvSpPr>
            <p:cNvPr id="11269" name="Text Box 52"/>
            <p:cNvSpPr txBox="1">
              <a:spLocks noChangeArrowheads="1"/>
            </p:cNvSpPr>
            <p:nvPr/>
          </p:nvSpPr>
          <p:spPr bwMode="auto">
            <a:xfrm>
              <a:off x="1103" y="276"/>
              <a:ext cx="3092" cy="288"/>
            </a:xfrm>
            <a:prstGeom prst="rect">
              <a:avLst/>
            </a:prstGeom>
            <a:noFill/>
            <a:ln w="9525">
              <a:noFill/>
              <a:miter lim="800000"/>
              <a:headEnd/>
              <a:tailEnd/>
            </a:ln>
          </p:spPr>
          <p:txBody>
            <a:bodyPr wrap="none">
              <a:spAutoFit/>
            </a:bodyPr>
            <a:lstStyle/>
            <a:p>
              <a:pPr eaLnBrk="1" hangingPunct="1"/>
              <a:r>
                <a:rPr lang="es-ES" sz="2400" b="1">
                  <a:solidFill>
                    <a:schemeClr val="tx1"/>
                  </a:solidFill>
                  <a:latin typeface="Arial" charset="0"/>
                </a:rPr>
                <a:t>SISTEMA SIMPÁTICO-ADRENAL</a:t>
              </a:r>
              <a:endParaRPr lang="es-ES_tradnl" sz="2400" b="1">
                <a:solidFill>
                  <a:schemeClr val="tx1"/>
                </a:solidFill>
                <a:latin typeface="Arial"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Marcador de número de diapositiva"/>
          <p:cNvSpPr>
            <a:spLocks noGrp="1"/>
          </p:cNvSpPr>
          <p:nvPr>
            <p:ph type="sldNum" sz="quarter" idx="12"/>
          </p:nvPr>
        </p:nvSpPr>
        <p:spPr>
          <a:noFill/>
        </p:spPr>
        <p:txBody>
          <a:bodyPr/>
          <a:lstStyle/>
          <a:p>
            <a:fld id="{2C466115-2D3C-4294-BE8C-7612195CE51F}" type="slidenum">
              <a:rPr lang="es-ES_tradnl"/>
              <a:pPr/>
              <a:t>42</a:t>
            </a:fld>
            <a:endParaRPr lang="es-ES_tradnl"/>
          </a:p>
        </p:txBody>
      </p:sp>
      <p:sp>
        <p:nvSpPr>
          <p:cNvPr id="12291" name="Rectangle 2"/>
          <p:cNvSpPr>
            <a:spLocks noGrp="1" noChangeArrowheads="1"/>
          </p:cNvSpPr>
          <p:nvPr>
            <p:ph type="body" idx="1"/>
          </p:nvPr>
        </p:nvSpPr>
        <p:spPr/>
        <p:txBody>
          <a:bodyPr/>
          <a:lstStyle/>
          <a:p>
            <a:pPr>
              <a:lnSpc>
                <a:spcPct val="140000"/>
              </a:lnSpc>
            </a:pPr>
            <a:r>
              <a:rPr lang="es-ES" sz="2000" smtClean="0"/>
              <a:t>La </a:t>
            </a:r>
            <a:r>
              <a:rPr lang="es-ES" sz="2000" smtClean="0">
                <a:solidFill>
                  <a:srgbClr val="800040"/>
                </a:solidFill>
              </a:rPr>
              <a:t>respuesta inmediata al estrés</a:t>
            </a:r>
            <a:r>
              <a:rPr lang="es-ES" sz="2000" smtClean="0"/>
              <a:t> está mediada por el SNA:</a:t>
            </a:r>
          </a:p>
          <a:p>
            <a:pPr>
              <a:lnSpc>
                <a:spcPct val="140000"/>
              </a:lnSpc>
              <a:buFontTx/>
              <a:buChar char="-"/>
            </a:pPr>
            <a:r>
              <a:rPr lang="es-ES" sz="2000" smtClean="0"/>
              <a:t>Descarga simpática</a:t>
            </a:r>
          </a:p>
          <a:p>
            <a:pPr>
              <a:lnSpc>
                <a:spcPct val="140000"/>
              </a:lnSpc>
              <a:buFontTx/>
              <a:buChar char="-"/>
            </a:pPr>
            <a:r>
              <a:rPr lang="es-ES" sz="2000" smtClean="0"/>
              <a:t>Inhibición parasimpática</a:t>
            </a:r>
          </a:p>
          <a:p>
            <a:pPr>
              <a:lnSpc>
                <a:spcPct val="140000"/>
              </a:lnSpc>
            </a:pPr>
            <a:r>
              <a:rPr lang="es-ES" sz="2000" smtClean="0">
                <a:solidFill>
                  <a:srgbClr val="800040"/>
                </a:solidFill>
              </a:rPr>
              <a:t>Estímulo persiste</a:t>
            </a:r>
            <a:r>
              <a:rPr lang="es-ES" sz="2000" smtClean="0"/>
              <a:t>: Eje hipofiso-suprarrenal: secreción de glucocorticoides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número de diapositiva"/>
          <p:cNvSpPr>
            <a:spLocks noGrp="1"/>
          </p:cNvSpPr>
          <p:nvPr>
            <p:ph type="sldNum" sz="quarter" idx="12"/>
          </p:nvPr>
        </p:nvSpPr>
        <p:spPr>
          <a:noFill/>
        </p:spPr>
        <p:txBody>
          <a:bodyPr/>
          <a:lstStyle/>
          <a:p>
            <a:fld id="{3732F9FF-BA61-48BE-AAA1-0026FAA6297F}" type="slidenum">
              <a:rPr lang="es-ES_tradnl"/>
              <a:pPr/>
              <a:t>43</a:t>
            </a:fld>
            <a:endParaRPr lang="es-ES_tradnl"/>
          </a:p>
        </p:txBody>
      </p:sp>
      <p:sp>
        <p:nvSpPr>
          <p:cNvPr id="17411" name="Rectangle 2"/>
          <p:cNvSpPr>
            <a:spLocks noGrp="1" noChangeArrowheads="1"/>
          </p:cNvSpPr>
          <p:nvPr>
            <p:ph type="title"/>
          </p:nvPr>
        </p:nvSpPr>
        <p:spPr>
          <a:xfrm>
            <a:off x="304800" y="563563"/>
            <a:ext cx="7772400" cy="427037"/>
          </a:xfrm>
        </p:spPr>
        <p:txBody>
          <a:bodyPr/>
          <a:lstStyle/>
          <a:p>
            <a:r>
              <a:rPr lang="es-ES" sz="2800" smtClean="0"/>
              <a:t>RECEPTORES PARA CATECOLAMINAS</a:t>
            </a:r>
          </a:p>
        </p:txBody>
      </p:sp>
      <p:sp>
        <p:nvSpPr>
          <p:cNvPr id="17412" name="Rectangle 3"/>
          <p:cNvSpPr>
            <a:spLocks noGrp="1" noChangeArrowheads="1"/>
          </p:cNvSpPr>
          <p:nvPr>
            <p:ph type="body" idx="1"/>
          </p:nvPr>
        </p:nvSpPr>
        <p:spPr>
          <a:xfrm>
            <a:off x="323850" y="2133600"/>
            <a:ext cx="8062913" cy="4111625"/>
          </a:xfrm>
        </p:spPr>
        <p:txBody>
          <a:bodyPr/>
          <a:lstStyle/>
          <a:p>
            <a:pPr indent="463550">
              <a:lnSpc>
                <a:spcPct val="140000"/>
              </a:lnSpc>
            </a:pPr>
            <a:r>
              <a:rPr lang="es-ES" sz="2000" dirty="0" smtClean="0"/>
              <a:t>La mayoría de las </a:t>
            </a:r>
            <a:r>
              <a:rPr lang="es-ES" sz="2000" dirty="0" err="1" smtClean="0"/>
              <a:t>cél</a:t>
            </a:r>
            <a:r>
              <a:rPr lang="es-ES" sz="2000" dirty="0" smtClean="0"/>
              <a:t> los poseen (</a:t>
            </a:r>
            <a:r>
              <a:rPr lang="es-ES" sz="2000" dirty="0" err="1" smtClean="0"/>
              <a:t>cél</a:t>
            </a:r>
            <a:r>
              <a:rPr lang="es-ES" sz="2000" dirty="0" smtClean="0"/>
              <a:t> diana).</a:t>
            </a:r>
          </a:p>
          <a:p>
            <a:pPr indent="463550">
              <a:lnSpc>
                <a:spcPct val="140000"/>
              </a:lnSpc>
            </a:pPr>
            <a:r>
              <a:rPr lang="es-ES" sz="2000" dirty="0" smtClean="0"/>
              <a:t>Existen </a:t>
            </a:r>
            <a:r>
              <a:rPr lang="es-ES" sz="2000" dirty="0" smtClean="0">
                <a:solidFill>
                  <a:srgbClr val="800040"/>
                </a:solidFill>
              </a:rPr>
              <a:t>5</a:t>
            </a:r>
            <a:r>
              <a:rPr lang="es-ES" sz="2000" dirty="0" smtClean="0">
                <a:solidFill>
                  <a:srgbClr val="800040"/>
                </a:solidFill>
              </a:rPr>
              <a:t> </a:t>
            </a:r>
            <a:r>
              <a:rPr lang="es-ES" sz="2000" dirty="0" smtClean="0">
                <a:solidFill>
                  <a:srgbClr val="800040"/>
                </a:solidFill>
              </a:rPr>
              <a:t>formas</a:t>
            </a:r>
            <a:r>
              <a:rPr lang="es-ES" sz="2000" dirty="0" smtClean="0"/>
              <a:t> (proteínas </a:t>
            </a:r>
            <a:r>
              <a:rPr lang="es-ES" sz="2000" dirty="0" err="1" smtClean="0"/>
              <a:t>transmembrana</a:t>
            </a:r>
            <a:r>
              <a:rPr lang="es-ES" sz="2000" dirty="0" smtClean="0"/>
              <a:t>):</a:t>
            </a:r>
          </a:p>
          <a:p>
            <a:pPr indent="463550" algn="ctr">
              <a:lnSpc>
                <a:spcPct val="140000"/>
              </a:lnSpc>
            </a:pPr>
            <a:r>
              <a:rPr lang="el-GR" sz="2000" dirty="0" smtClean="0">
                <a:solidFill>
                  <a:srgbClr val="800040"/>
                </a:solidFill>
              </a:rPr>
              <a:t>α</a:t>
            </a:r>
            <a:r>
              <a:rPr lang="es-ES" sz="2000" dirty="0" smtClean="0">
                <a:solidFill>
                  <a:srgbClr val="800040"/>
                </a:solidFill>
              </a:rPr>
              <a:t>1, </a:t>
            </a:r>
            <a:r>
              <a:rPr lang="el-GR" sz="2000" dirty="0" smtClean="0">
                <a:solidFill>
                  <a:srgbClr val="800040"/>
                </a:solidFill>
              </a:rPr>
              <a:t>α</a:t>
            </a:r>
            <a:r>
              <a:rPr lang="es-ES" sz="2000" dirty="0" smtClean="0">
                <a:solidFill>
                  <a:srgbClr val="800040"/>
                </a:solidFill>
              </a:rPr>
              <a:t>2, </a:t>
            </a:r>
            <a:r>
              <a:rPr lang="el-GR" sz="2000" dirty="0" smtClean="0">
                <a:solidFill>
                  <a:srgbClr val="800040"/>
                </a:solidFill>
              </a:rPr>
              <a:t>β</a:t>
            </a:r>
            <a:r>
              <a:rPr lang="es-ES" sz="2000" dirty="0" smtClean="0">
                <a:solidFill>
                  <a:srgbClr val="800040"/>
                </a:solidFill>
              </a:rPr>
              <a:t>1, </a:t>
            </a:r>
            <a:r>
              <a:rPr lang="el-GR" sz="2000" dirty="0" smtClean="0">
                <a:solidFill>
                  <a:srgbClr val="800040"/>
                </a:solidFill>
              </a:rPr>
              <a:t>β</a:t>
            </a:r>
            <a:r>
              <a:rPr lang="es-ES" sz="2000" dirty="0" smtClean="0">
                <a:solidFill>
                  <a:srgbClr val="800040"/>
                </a:solidFill>
              </a:rPr>
              <a:t>2, </a:t>
            </a:r>
            <a:r>
              <a:rPr lang="el-GR" sz="2000" dirty="0" smtClean="0">
                <a:solidFill>
                  <a:srgbClr val="800040"/>
                </a:solidFill>
              </a:rPr>
              <a:t>β</a:t>
            </a:r>
            <a:r>
              <a:rPr lang="es-ES" sz="2000" dirty="0" smtClean="0">
                <a:solidFill>
                  <a:srgbClr val="800040"/>
                </a:solidFill>
              </a:rPr>
              <a:t>3</a:t>
            </a:r>
            <a:endParaRPr lang="el-GR" sz="2000" dirty="0" smtClean="0">
              <a:solidFill>
                <a:srgbClr val="800040"/>
              </a:solidFill>
            </a:endParaRPr>
          </a:p>
          <a:p>
            <a:pPr indent="463550">
              <a:lnSpc>
                <a:spcPct val="140000"/>
              </a:lnSpc>
            </a:pPr>
            <a:r>
              <a:rPr lang="es-ES" sz="2000" dirty="0" smtClean="0"/>
              <a:t>Todos pueden unirse a </a:t>
            </a:r>
            <a:r>
              <a:rPr lang="es-ES" sz="2000" dirty="0" err="1" smtClean="0"/>
              <a:t>A</a:t>
            </a:r>
            <a:r>
              <a:rPr lang="es-ES" sz="2000" dirty="0" smtClean="0"/>
              <a:t> y NA en grado variable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Marcador de número de diapositiva"/>
          <p:cNvSpPr>
            <a:spLocks noGrp="1"/>
          </p:cNvSpPr>
          <p:nvPr>
            <p:ph type="sldNum" sz="quarter" idx="12"/>
          </p:nvPr>
        </p:nvSpPr>
        <p:spPr>
          <a:noFill/>
        </p:spPr>
        <p:txBody>
          <a:bodyPr/>
          <a:lstStyle/>
          <a:p>
            <a:fld id="{5B9D6099-C860-422E-80BF-D9FA5578A49A}" type="slidenum">
              <a:rPr lang="es-ES_tradnl"/>
              <a:pPr/>
              <a:t>44</a:t>
            </a:fld>
            <a:endParaRPr lang="es-ES_tradnl"/>
          </a:p>
        </p:txBody>
      </p:sp>
      <p:grpSp>
        <p:nvGrpSpPr>
          <p:cNvPr id="2" name="Group 2"/>
          <p:cNvGrpSpPr>
            <a:grpSpLocks/>
          </p:cNvGrpSpPr>
          <p:nvPr/>
        </p:nvGrpSpPr>
        <p:grpSpPr bwMode="auto">
          <a:xfrm>
            <a:off x="179388" y="279400"/>
            <a:ext cx="8896350" cy="6459538"/>
            <a:chOff x="113" y="176"/>
            <a:chExt cx="5604" cy="4069"/>
          </a:xfrm>
        </p:grpSpPr>
        <p:grpSp>
          <p:nvGrpSpPr>
            <p:cNvPr id="3" name="Group 3"/>
            <p:cNvGrpSpPr>
              <a:grpSpLocks/>
            </p:cNvGrpSpPr>
            <p:nvPr/>
          </p:nvGrpSpPr>
          <p:grpSpPr bwMode="auto">
            <a:xfrm>
              <a:off x="113" y="566"/>
              <a:ext cx="5604" cy="3679"/>
              <a:chOff x="113" y="566"/>
              <a:chExt cx="5604" cy="3679"/>
            </a:xfrm>
          </p:grpSpPr>
          <p:sp>
            <p:nvSpPr>
              <p:cNvPr id="18438" name="Rectangle 4" descr="50%"/>
              <p:cNvSpPr>
                <a:spLocks noChangeArrowheads="1"/>
              </p:cNvSpPr>
              <p:nvPr/>
            </p:nvSpPr>
            <p:spPr bwMode="auto">
              <a:xfrm>
                <a:off x="5012" y="735"/>
                <a:ext cx="692" cy="3110"/>
              </a:xfrm>
              <a:prstGeom prst="rect">
                <a:avLst/>
              </a:prstGeom>
              <a:pattFill prst="pct50">
                <a:fgClr>
                  <a:srgbClr val="EAEAEA"/>
                </a:fgClr>
                <a:bgClr>
                  <a:schemeClr val="bg1"/>
                </a:bgClr>
              </a:pattFill>
              <a:ln w="9525">
                <a:noFill/>
                <a:miter lim="800000"/>
                <a:headEnd/>
                <a:tailEnd/>
              </a:ln>
            </p:spPr>
            <p:txBody>
              <a:bodyPr wrap="none" anchor="ctr"/>
              <a:lstStyle/>
              <a:p>
                <a:endParaRPr lang="es-ES"/>
              </a:p>
            </p:txBody>
          </p:sp>
          <p:sp>
            <p:nvSpPr>
              <p:cNvPr id="18439" name="Rectangle 5" descr="50%"/>
              <p:cNvSpPr>
                <a:spLocks noChangeArrowheads="1"/>
              </p:cNvSpPr>
              <p:nvPr/>
            </p:nvSpPr>
            <p:spPr bwMode="auto">
              <a:xfrm>
                <a:off x="984" y="735"/>
                <a:ext cx="1048" cy="3110"/>
              </a:xfrm>
              <a:prstGeom prst="rect">
                <a:avLst/>
              </a:prstGeom>
              <a:pattFill prst="pct50">
                <a:fgClr>
                  <a:srgbClr val="CCECFF"/>
                </a:fgClr>
                <a:bgClr>
                  <a:schemeClr val="bg1"/>
                </a:bgClr>
              </a:pattFill>
              <a:ln w="9525">
                <a:noFill/>
                <a:miter lim="800000"/>
                <a:headEnd/>
                <a:tailEnd/>
              </a:ln>
            </p:spPr>
            <p:txBody>
              <a:bodyPr wrap="none" anchor="ctr"/>
              <a:lstStyle/>
              <a:p>
                <a:endParaRPr lang="es-ES"/>
              </a:p>
            </p:txBody>
          </p:sp>
          <p:sp>
            <p:nvSpPr>
              <p:cNvPr id="18440" name="Rectangle 6" descr="50%"/>
              <p:cNvSpPr>
                <a:spLocks noChangeArrowheads="1"/>
              </p:cNvSpPr>
              <p:nvPr/>
            </p:nvSpPr>
            <p:spPr bwMode="auto">
              <a:xfrm>
                <a:off x="3243" y="735"/>
                <a:ext cx="1781" cy="3126"/>
              </a:xfrm>
              <a:prstGeom prst="rect">
                <a:avLst/>
              </a:prstGeom>
              <a:pattFill prst="pct50">
                <a:fgClr>
                  <a:srgbClr val="CCFFCC"/>
                </a:fgClr>
                <a:bgClr>
                  <a:schemeClr val="bg1"/>
                </a:bgClr>
              </a:pattFill>
              <a:ln w="9525">
                <a:noFill/>
                <a:miter lim="800000"/>
                <a:headEnd/>
                <a:tailEnd/>
              </a:ln>
            </p:spPr>
            <p:txBody>
              <a:bodyPr wrap="none" anchor="ctr"/>
              <a:lstStyle/>
              <a:p>
                <a:endParaRPr lang="es-ES"/>
              </a:p>
            </p:txBody>
          </p:sp>
          <p:sp>
            <p:nvSpPr>
              <p:cNvPr id="18441" name="Rectangle 7" descr="50%"/>
              <p:cNvSpPr>
                <a:spLocks noChangeArrowheads="1"/>
              </p:cNvSpPr>
              <p:nvPr/>
            </p:nvSpPr>
            <p:spPr bwMode="auto">
              <a:xfrm>
                <a:off x="2034" y="735"/>
                <a:ext cx="1214" cy="3118"/>
              </a:xfrm>
              <a:prstGeom prst="rect">
                <a:avLst/>
              </a:prstGeom>
              <a:pattFill prst="pct50">
                <a:fgClr>
                  <a:srgbClr val="FFFFCC"/>
                </a:fgClr>
                <a:bgClr>
                  <a:schemeClr val="bg1"/>
                </a:bgClr>
              </a:pattFill>
              <a:ln w="9525">
                <a:noFill/>
                <a:miter lim="800000"/>
                <a:headEnd/>
                <a:tailEnd/>
              </a:ln>
            </p:spPr>
            <p:txBody>
              <a:bodyPr wrap="none" anchor="ctr"/>
              <a:lstStyle/>
              <a:p>
                <a:endParaRPr lang="es-ES"/>
              </a:p>
            </p:txBody>
          </p:sp>
          <p:sp>
            <p:nvSpPr>
              <p:cNvPr id="18442" name="Rectangle 8" descr="50%"/>
              <p:cNvSpPr>
                <a:spLocks noChangeArrowheads="1"/>
              </p:cNvSpPr>
              <p:nvPr/>
            </p:nvSpPr>
            <p:spPr bwMode="auto">
              <a:xfrm>
                <a:off x="113" y="735"/>
                <a:ext cx="871" cy="3126"/>
              </a:xfrm>
              <a:prstGeom prst="rect">
                <a:avLst/>
              </a:prstGeom>
              <a:pattFill prst="pct50">
                <a:fgClr>
                  <a:srgbClr val="FFCC99"/>
                </a:fgClr>
                <a:bgClr>
                  <a:schemeClr val="bg1"/>
                </a:bgClr>
              </a:pattFill>
              <a:ln w="9525">
                <a:noFill/>
                <a:miter lim="800000"/>
                <a:headEnd/>
                <a:tailEnd/>
              </a:ln>
            </p:spPr>
            <p:txBody>
              <a:bodyPr wrap="none" anchor="ctr"/>
              <a:lstStyle/>
              <a:p>
                <a:endParaRPr lang="es-ES"/>
              </a:p>
            </p:txBody>
          </p:sp>
          <p:sp>
            <p:nvSpPr>
              <p:cNvPr id="18443" name="Text Box 9"/>
              <p:cNvSpPr txBox="1">
                <a:spLocks noChangeArrowheads="1"/>
              </p:cNvSpPr>
              <p:nvPr/>
            </p:nvSpPr>
            <p:spPr bwMode="auto">
              <a:xfrm>
                <a:off x="218" y="1276"/>
                <a:ext cx="237" cy="288"/>
              </a:xfrm>
              <a:prstGeom prst="rect">
                <a:avLst/>
              </a:prstGeom>
              <a:noFill/>
              <a:ln w="9525">
                <a:noFill/>
                <a:miter lim="800000"/>
                <a:headEnd/>
                <a:tailEnd/>
              </a:ln>
            </p:spPr>
            <p:txBody>
              <a:bodyPr wrap="none">
                <a:spAutoFit/>
              </a:bodyPr>
              <a:lstStyle/>
              <a:p>
                <a:pPr eaLnBrk="1" hangingPunct="1"/>
                <a:r>
                  <a:rPr lang="es-ES" sz="2400" b="1">
                    <a:solidFill>
                      <a:srgbClr val="0000FF"/>
                    </a:solidFill>
                    <a:latin typeface="Symbol" pitchFamily="18" charset="2"/>
                  </a:rPr>
                  <a:t>a</a:t>
                </a:r>
              </a:p>
            </p:txBody>
          </p:sp>
          <p:sp>
            <p:nvSpPr>
              <p:cNvPr id="18444" name="Text Box 10"/>
              <p:cNvSpPr txBox="1">
                <a:spLocks noChangeArrowheads="1"/>
              </p:cNvSpPr>
              <p:nvPr/>
            </p:nvSpPr>
            <p:spPr bwMode="auto">
              <a:xfrm>
                <a:off x="226" y="2915"/>
                <a:ext cx="221" cy="288"/>
              </a:xfrm>
              <a:prstGeom prst="rect">
                <a:avLst/>
              </a:prstGeom>
              <a:noFill/>
              <a:ln w="9525">
                <a:noFill/>
                <a:miter lim="800000"/>
                <a:headEnd/>
                <a:tailEnd/>
              </a:ln>
            </p:spPr>
            <p:txBody>
              <a:bodyPr wrap="none">
                <a:spAutoFit/>
              </a:bodyPr>
              <a:lstStyle/>
              <a:p>
                <a:pPr eaLnBrk="1" hangingPunct="1"/>
                <a:r>
                  <a:rPr lang="es-ES" sz="2400" b="1">
                    <a:solidFill>
                      <a:srgbClr val="0000FF"/>
                    </a:solidFill>
                    <a:latin typeface="Symbol" pitchFamily="18" charset="2"/>
                  </a:rPr>
                  <a:t>b</a:t>
                </a:r>
              </a:p>
            </p:txBody>
          </p:sp>
          <p:sp>
            <p:nvSpPr>
              <p:cNvPr id="18445" name="Text Box 11"/>
              <p:cNvSpPr txBox="1">
                <a:spLocks noChangeArrowheads="1"/>
              </p:cNvSpPr>
              <p:nvPr/>
            </p:nvSpPr>
            <p:spPr bwMode="auto">
              <a:xfrm>
                <a:off x="610" y="814"/>
                <a:ext cx="322" cy="288"/>
              </a:xfrm>
              <a:prstGeom prst="rect">
                <a:avLst/>
              </a:prstGeom>
              <a:noFill/>
              <a:ln w="9525">
                <a:noFill/>
                <a:miter lim="800000"/>
                <a:headEnd/>
                <a:tailEnd/>
              </a:ln>
            </p:spPr>
            <p:txBody>
              <a:bodyPr wrap="none">
                <a:spAutoFit/>
              </a:bodyPr>
              <a:lstStyle/>
              <a:p>
                <a:pPr eaLnBrk="1" hangingPunct="1"/>
                <a:r>
                  <a:rPr lang="es-ES" sz="2400" b="1">
                    <a:solidFill>
                      <a:srgbClr val="0000FF"/>
                    </a:solidFill>
                    <a:latin typeface="Symbol" pitchFamily="18" charset="2"/>
                  </a:rPr>
                  <a:t>a</a:t>
                </a:r>
                <a:r>
                  <a:rPr lang="es-ES" sz="2400" b="1" baseline="-25000">
                    <a:solidFill>
                      <a:srgbClr val="0000FF"/>
                    </a:solidFill>
                    <a:latin typeface="Bookman Old Style" pitchFamily="18" charset="0"/>
                  </a:rPr>
                  <a:t>1</a:t>
                </a:r>
              </a:p>
            </p:txBody>
          </p:sp>
          <p:sp>
            <p:nvSpPr>
              <p:cNvPr id="18446" name="Text Box 12"/>
              <p:cNvSpPr txBox="1">
                <a:spLocks noChangeArrowheads="1"/>
              </p:cNvSpPr>
              <p:nvPr/>
            </p:nvSpPr>
            <p:spPr bwMode="auto">
              <a:xfrm>
                <a:off x="609" y="1551"/>
                <a:ext cx="322" cy="288"/>
              </a:xfrm>
              <a:prstGeom prst="rect">
                <a:avLst/>
              </a:prstGeom>
              <a:noFill/>
              <a:ln w="9525">
                <a:noFill/>
                <a:miter lim="800000"/>
                <a:headEnd/>
                <a:tailEnd/>
              </a:ln>
            </p:spPr>
            <p:txBody>
              <a:bodyPr wrap="none">
                <a:spAutoFit/>
              </a:bodyPr>
              <a:lstStyle/>
              <a:p>
                <a:pPr eaLnBrk="1" hangingPunct="1"/>
                <a:r>
                  <a:rPr lang="es-ES" sz="2400" b="1">
                    <a:solidFill>
                      <a:srgbClr val="0000FF"/>
                    </a:solidFill>
                    <a:latin typeface="Symbol" pitchFamily="18" charset="2"/>
                  </a:rPr>
                  <a:t>a</a:t>
                </a:r>
                <a:r>
                  <a:rPr lang="es-ES" sz="2400" b="1" baseline="-25000">
                    <a:solidFill>
                      <a:srgbClr val="0000FF"/>
                    </a:solidFill>
                    <a:latin typeface="Bookman Old Style" pitchFamily="18" charset="0"/>
                  </a:rPr>
                  <a:t>2</a:t>
                </a:r>
              </a:p>
            </p:txBody>
          </p:sp>
          <p:sp>
            <p:nvSpPr>
              <p:cNvPr id="18447" name="Text Box 13"/>
              <p:cNvSpPr txBox="1">
                <a:spLocks noChangeArrowheads="1"/>
              </p:cNvSpPr>
              <p:nvPr/>
            </p:nvSpPr>
            <p:spPr bwMode="auto">
              <a:xfrm>
                <a:off x="618" y="2495"/>
                <a:ext cx="306" cy="288"/>
              </a:xfrm>
              <a:prstGeom prst="rect">
                <a:avLst/>
              </a:prstGeom>
              <a:noFill/>
              <a:ln w="9525">
                <a:noFill/>
                <a:miter lim="800000"/>
                <a:headEnd/>
                <a:tailEnd/>
              </a:ln>
            </p:spPr>
            <p:txBody>
              <a:bodyPr wrap="none">
                <a:spAutoFit/>
              </a:bodyPr>
              <a:lstStyle/>
              <a:p>
                <a:pPr eaLnBrk="1" hangingPunct="1"/>
                <a:r>
                  <a:rPr lang="es-ES" sz="2400" b="1">
                    <a:solidFill>
                      <a:srgbClr val="0000FF"/>
                    </a:solidFill>
                    <a:latin typeface="Symbol" pitchFamily="18" charset="2"/>
                  </a:rPr>
                  <a:t>b</a:t>
                </a:r>
                <a:r>
                  <a:rPr lang="es-ES" sz="2400" b="1" baseline="-25000">
                    <a:solidFill>
                      <a:srgbClr val="0000FF"/>
                    </a:solidFill>
                    <a:latin typeface="Bookman Old Style" pitchFamily="18" charset="0"/>
                  </a:rPr>
                  <a:t>1</a:t>
                </a:r>
              </a:p>
            </p:txBody>
          </p:sp>
          <p:sp>
            <p:nvSpPr>
              <p:cNvPr id="18448" name="Text Box 14"/>
              <p:cNvSpPr txBox="1">
                <a:spLocks noChangeArrowheads="1"/>
              </p:cNvSpPr>
              <p:nvPr/>
            </p:nvSpPr>
            <p:spPr bwMode="auto">
              <a:xfrm>
                <a:off x="618" y="3250"/>
                <a:ext cx="306" cy="288"/>
              </a:xfrm>
              <a:prstGeom prst="rect">
                <a:avLst/>
              </a:prstGeom>
              <a:noFill/>
              <a:ln w="9525">
                <a:noFill/>
                <a:miter lim="800000"/>
                <a:headEnd/>
                <a:tailEnd/>
              </a:ln>
            </p:spPr>
            <p:txBody>
              <a:bodyPr wrap="none">
                <a:spAutoFit/>
              </a:bodyPr>
              <a:lstStyle/>
              <a:p>
                <a:pPr eaLnBrk="1" hangingPunct="1"/>
                <a:r>
                  <a:rPr lang="es-ES" sz="2400" b="1">
                    <a:solidFill>
                      <a:srgbClr val="0000FF"/>
                    </a:solidFill>
                    <a:latin typeface="Symbol" pitchFamily="18" charset="2"/>
                  </a:rPr>
                  <a:t>b</a:t>
                </a:r>
                <a:r>
                  <a:rPr lang="es-ES" sz="2400" b="1" baseline="-25000">
                    <a:solidFill>
                      <a:srgbClr val="0000FF"/>
                    </a:solidFill>
                    <a:latin typeface="Bookman Old Style" pitchFamily="18" charset="0"/>
                  </a:rPr>
                  <a:t>2</a:t>
                </a:r>
              </a:p>
            </p:txBody>
          </p:sp>
          <p:sp>
            <p:nvSpPr>
              <p:cNvPr id="18449" name="Text Box 15"/>
              <p:cNvSpPr txBox="1">
                <a:spLocks noChangeArrowheads="1"/>
              </p:cNvSpPr>
              <p:nvPr/>
            </p:nvSpPr>
            <p:spPr bwMode="auto">
              <a:xfrm>
                <a:off x="2222" y="920"/>
                <a:ext cx="836"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Post-sináptico</a:t>
                </a:r>
              </a:p>
            </p:txBody>
          </p:sp>
          <p:sp>
            <p:nvSpPr>
              <p:cNvPr id="18450" name="Text Box 16"/>
              <p:cNvSpPr txBox="1">
                <a:spLocks noChangeArrowheads="1"/>
              </p:cNvSpPr>
              <p:nvPr/>
            </p:nvSpPr>
            <p:spPr bwMode="auto">
              <a:xfrm>
                <a:off x="2252" y="1319"/>
                <a:ext cx="777"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Pre-sináptico</a:t>
                </a:r>
              </a:p>
            </p:txBody>
          </p:sp>
          <p:sp>
            <p:nvSpPr>
              <p:cNvPr id="18451" name="Text Box 17"/>
              <p:cNvSpPr txBox="1">
                <a:spLocks noChangeArrowheads="1"/>
              </p:cNvSpPr>
              <p:nvPr/>
            </p:nvSpPr>
            <p:spPr bwMode="auto">
              <a:xfrm>
                <a:off x="2252" y="3609"/>
                <a:ext cx="777"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Pre-sináptico</a:t>
                </a:r>
              </a:p>
            </p:txBody>
          </p:sp>
          <p:sp>
            <p:nvSpPr>
              <p:cNvPr id="18452" name="Text Box 18"/>
              <p:cNvSpPr txBox="1">
                <a:spLocks noChangeArrowheads="1"/>
              </p:cNvSpPr>
              <p:nvPr/>
            </p:nvSpPr>
            <p:spPr bwMode="auto">
              <a:xfrm>
                <a:off x="2383" y="1700"/>
                <a:ext cx="515"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Cerebro</a:t>
                </a:r>
              </a:p>
            </p:txBody>
          </p:sp>
          <p:sp>
            <p:nvSpPr>
              <p:cNvPr id="18453" name="Text Box 19"/>
              <p:cNvSpPr txBox="1">
                <a:spLocks noChangeArrowheads="1"/>
              </p:cNvSpPr>
              <p:nvPr/>
            </p:nvSpPr>
            <p:spPr bwMode="auto">
              <a:xfrm>
                <a:off x="2336" y="2053"/>
                <a:ext cx="609"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Plaquetas</a:t>
                </a:r>
              </a:p>
            </p:txBody>
          </p:sp>
          <p:sp>
            <p:nvSpPr>
              <p:cNvPr id="18454" name="Text Box 20"/>
              <p:cNvSpPr txBox="1">
                <a:spLocks noChangeArrowheads="1"/>
              </p:cNvSpPr>
              <p:nvPr/>
            </p:nvSpPr>
            <p:spPr bwMode="auto">
              <a:xfrm>
                <a:off x="2374" y="2354"/>
                <a:ext cx="533"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Corazón</a:t>
                </a:r>
              </a:p>
            </p:txBody>
          </p:sp>
          <p:sp>
            <p:nvSpPr>
              <p:cNvPr id="18455" name="Text Box 21"/>
              <p:cNvSpPr txBox="1">
                <a:spLocks noChangeArrowheads="1"/>
              </p:cNvSpPr>
              <p:nvPr/>
            </p:nvSpPr>
            <p:spPr bwMode="auto">
              <a:xfrm>
                <a:off x="2277" y="2816"/>
                <a:ext cx="726"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Tej. adiposo</a:t>
                </a:r>
              </a:p>
            </p:txBody>
          </p:sp>
          <p:sp>
            <p:nvSpPr>
              <p:cNvPr id="18456" name="Text Box 22"/>
              <p:cNvSpPr txBox="1">
                <a:spLocks noChangeArrowheads="1"/>
              </p:cNvSpPr>
              <p:nvPr/>
            </p:nvSpPr>
            <p:spPr bwMode="auto">
              <a:xfrm>
                <a:off x="2022" y="3102"/>
                <a:ext cx="1236" cy="308"/>
              </a:xfrm>
              <a:prstGeom prst="rect">
                <a:avLst/>
              </a:prstGeom>
              <a:noFill/>
              <a:ln w="9525">
                <a:noFill/>
                <a:miter lim="800000"/>
                <a:headEnd/>
                <a:tailEnd/>
              </a:ln>
            </p:spPr>
            <p:txBody>
              <a:bodyPr wrap="none">
                <a:spAutoFit/>
              </a:bodyPr>
              <a:lstStyle/>
              <a:p>
                <a:pPr algn="ctr" eaLnBrk="1" hangingPunct="1"/>
                <a:r>
                  <a:rPr lang="es-ES" sz="1300" b="1">
                    <a:solidFill>
                      <a:schemeClr val="tx1"/>
                    </a:solidFill>
                    <a:latin typeface="Arial" charset="0"/>
                  </a:rPr>
                  <a:t>Musculatura bronquial</a:t>
                </a:r>
              </a:p>
              <a:p>
                <a:pPr algn="ctr" eaLnBrk="1" hangingPunct="1"/>
                <a:r>
                  <a:rPr lang="es-ES" sz="1300" b="1">
                    <a:solidFill>
                      <a:schemeClr val="tx1"/>
                    </a:solidFill>
                    <a:latin typeface="Arial" charset="0"/>
                  </a:rPr>
                  <a:t>o vascular</a:t>
                </a:r>
              </a:p>
            </p:txBody>
          </p:sp>
          <p:sp>
            <p:nvSpPr>
              <p:cNvPr id="18457" name="Text Box 23"/>
              <p:cNvSpPr txBox="1">
                <a:spLocks noChangeArrowheads="1"/>
              </p:cNvSpPr>
              <p:nvPr/>
            </p:nvSpPr>
            <p:spPr bwMode="auto">
              <a:xfrm>
                <a:off x="3780" y="858"/>
                <a:ext cx="702" cy="308"/>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Respuestas</a:t>
                </a:r>
              </a:p>
              <a:p>
                <a:pPr eaLnBrk="1" hangingPunct="1"/>
                <a:r>
                  <a:rPr lang="es-ES" sz="1300" b="1">
                    <a:solidFill>
                      <a:schemeClr val="tx1"/>
                    </a:solidFill>
                    <a:latin typeface="Arial" charset="0"/>
                  </a:rPr>
                  <a:t>excitadoras</a:t>
                </a:r>
              </a:p>
            </p:txBody>
          </p:sp>
          <p:sp>
            <p:nvSpPr>
              <p:cNvPr id="18458" name="Text Box 24"/>
              <p:cNvSpPr txBox="1">
                <a:spLocks noChangeArrowheads="1"/>
              </p:cNvSpPr>
              <p:nvPr/>
            </p:nvSpPr>
            <p:spPr bwMode="auto">
              <a:xfrm>
                <a:off x="3316" y="1649"/>
                <a:ext cx="1631"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Regulación del tono simpático</a:t>
                </a:r>
              </a:p>
            </p:txBody>
          </p:sp>
          <p:sp>
            <p:nvSpPr>
              <p:cNvPr id="18459" name="Text Box 25"/>
              <p:cNvSpPr txBox="1">
                <a:spLocks noChangeArrowheads="1"/>
              </p:cNvSpPr>
              <p:nvPr/>
            </p:nvSpPr>
            <p:spPr bwMode="auto">
              <a:xfrm>
                <a:off x="3656" y="1751"/>
                <a:ext cx="950"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Secreción de GH</a:t>
                </a:r>
              </a:p>
            </p:txBody>
          </p:sp>
          <p:sp>
            <p:nvSpPr>
              <p:cNvPr id="18460" name="Text Box 26"/>
              <p:cNvSpPr txBox="1">
                <a:spLocks noChangeArrowheads="1"/>
              </p:cNvSpPr>
              <p:nvPr/>
            </p:nvSpPr>
            <p:spPr bwMode="auto">
              <a:xfrm>
                <a:off x="3493" y="2053"/>
                <a:ext cx="1276"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Agregación plaquetaria</a:t>
                </a:r>
              </a:p>
            </p:txBody>
          </p:sp>
          <p:sp>
            <p:nvSpPr>
              <p:cNvPr id="18461" name="Text Box 27"/>
              <p:cNvSpPr txBox="1">
                <a:spLocks noChangeArrowheads="1"/>
              </p:cNvSpPr>
              <p:nvPr/>
            </p:nvSpPr>
            <p:spPr bwMode="auto">
              <a:xfrm>
                <a:off x="3778" y="2355"/>
                <a:ext cx="707"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Excitadores</a:t>
                </a:r>
              </a:p>
            </p:txBody>
          </p:sp>
          <p:sp>
            <p:nvSpPr>
              <p:cNvPr id="18462" name="Text Box 28"/>
              <p:cNvSpPr txBox="1">
                <a:spLocks noChangeArrowheads="1"/>
              </p:cNvSpPr>
              <p:nvPr/>
            </p:nvSpPr>
            <p:spPr bwMode="auto">
              <a:xfrm>
                <a:off x="3861" y="2816"/>
                <a:ext cx="540"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Lipolísis</a:t>
                </a:r>
              </a:p>
            </p:txBody>
          </p:sp>
          <p:sp>
            <p:nvSpPr>
              <p:cNvPr id="18463" name="Text Box 29"/>
              <p:cNvSpPr txBox="1">
                <a:spLocks noChangeArrowheads="1"/>
              </p:cNvSpPr>
              <p:nvPr/>
            </p:nvSpPr>
            <p:spPr bwMode="auto">
              <a:xfrm>
                <a:off x="3812" y="3164"/>
                <a:ext cx="638"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Relajación</a:t>
                </a:r>
              </a:p>
            </p:txBody>
          </p:sp>
          <p:sp>
            <p:nvSpPr>
              <p:cNvPr id="18464" name="Text Box 30"/>
              <p:cNvSpPr txBox="1">
                <a:spLocks noChangeArrowheads="1"/>
              </p:cNvSpPr>
              <p:nvPr/>
            </p:nvSpPr>
            <p:spPr bwMode="auto">
              <a:xfrm>
                <a:off x="172" y="566"/>
                <a:ext cx="341" cy="173"/>
              </a:xfrm>
              <a:prstGeom prst="rect">
                <a:avLst/>
              </a:prstGeom>
              <a:noFill/>
              <a:ln w="9525">
                <a:noFill/>
                <a:miter lim="800000"/>
                <a:headEnd/>
                <a:tailEnd/>
              </a:ln>
            </p:spPr>
            <p:txBody>
              <a:bodyPr wrap="none">
                <a:spAutoFit/>
              </a:bodyPr>
              <a:lstStyle/>
              <a:p>
                <a:pPr eaLnBrk="1" hangingPunct="1"/>
                <a:r>
                  <a:rPr lang="es-ES" sz="1200" b="1">
                    <a:solidFill>
                      <a:schemeClr val="tx1"/>
                    </a:solidFill>
                    <a:latin typeface="Arial" charset="0"/>
                  </a:rPr>
                  <a:t>TIPO</a:t>
                </a:r>
              </a:p>
            </p:txBody>
          </p:sp>
          <p:sp>
            <p:nvSpPr>
              <p:cNvPr id="18465" name="Text Box 31"/>
              <p:cNvSpPr txBox="1">
                <a:spLocks noChangeArrowheads="1"/>
              </p:cNvSpPr>
              <p:nvPr/>
            </p:nvSpPr>
            <p:spPr bwMode="auto">
              <a:xfrm>
                <a:off x="522" y="566"/>
                <a:ext cx="543" cy="173"/>
              </a:xfrm>
              <a:prstGeom prst="rect">
                <a:avLst/>
              </a:prstGeom>
              <a:noFill/>
              <a:ln w="9525">
                <a:noFill/>
                <a:miter lim="800000"/>
                <a:headEnd/>
                <a:tailEnd/>
              </a:ln>
            </p:spPr>
            <p:txBody>
              <a:bodyPr wrap="none">
                <a:spAutoFit/>
              </a:bodyPr>
              <a:lstStyle/>
              <a:p>
                <a:pPr eaLnBrk="1" hangingPunct="1"/>
                <a:r>
                  <a:rPr lang="es-ES" sz="1200" b="1">
                    <a:solidFill>
                      <a:schemeClr val="tx1"/>
                    </a:solidFill>
                    <a:latin typeface="Arial" charset="0"/>
                  </a:rPr>
                  <a:t>SUBTIPO</a:t>
                </a:r>
              </a:p>
            </p:txBody>
          </p:sp>
          <p:sp>
            <p:nvSpPr>
              <p:cNvPr id="18466" name="Text Box 32"/>
              <p:cNvSpPr txBox="1">
                <a:spLocks noChangeArrowheads="1"/>
              </p:cNvSpPr>
              <p:nvPr/>
            </p:nvSpPr>
            <p:spPr bwMode="auto">
              <a:xfrm>
                <a:off x="1220" y="566"/>
                <a:ext cx="623" cy="173"/>
              </a:xfrm>
              <a:prstGeom prst="rect">
                <a:avLst/>
              </a:prstGeom>
              <a:noFill/>
              <a:ln w="9525">
                <a:noFill/>
                <a:miter lim="800000"/>
                <a:headEnd/>
                <a:tailEnd/>
              </a:ln>
            </p:spPr>
            <p:txBody>
              <a:bodyPr wrap="none">
                <a:spAutoFit/>
              </a:bodyPr>
              <a:lstStyle/>
              <a:p>
                <a:pPr eaLnBrk="1" hangingPunct="1"/>
                <a:r>
                  <a:rPr lang="es-ES" sz="1200" b="1">
                    <a:solidFill>
                      <a:schemeClr val="tx1"/>
                    </a:solidFill>
                    <a:latin typeface="Arial" charset="0"/>
                  </a:rPr>
                  <a:t>AGONISTA</a:t>
                </a:r>
              </a:p>
            </p:txBody>
          </p:sp>
          <p:sp>
            <p:nvSpPr>
              <p:cNvPr id="18467" name="Text Box 33"/>
              <p:cNvSpPr txBox="1">
                <a:spLocks noChangeArrowheads="1"/>
              </p:cNvSpPr>
              <p:nvPr/>
            </p:nvSpPr>
            <p:spPr bwMode="auto">
              <a:xfrm>
                <a:off x="2232" y="566"/>
                <a:ext cx="842" cy="173"/>
              </a:xfrm>
              <a:prstGeom prst="rect">
                <a:avLst/>
              </a:prstGeom>
              <a:noFill/>
              <a:ln w="9525">
                <a:noFill/>
                <a:miter lim="800000"/>
                <a:headEnd/>
                <a:tailEnd/>
              </a:ln>
            </p:spPr>
            <p:txBody>
              <a:bodyPr wrap="none">
                <a:spAutoFit/>
              </a:bodyPr>
              <a:lstStyle/>
              <a:p>
                <a:pPr eaLnBrk="1" hangingPunct="1"/>
                <a:r>
                  <a:rPr lang="es-ES" sz="1200" b="1">
                    <a:solidFill>
                      <a:schemeClr val="tx1"/>
                    </a:solidFill>
                    <a:latin typeface="Arial" charset="0"/>
                  </a:rPr>
                  <a:t>LOCALIZACION</a:t>
                </a:r>
              </a:p>
            </p:txBody>
          </p:sp>
          <p:sp>
            <p:nvSpPr>
              <p:cNvPr id="18468" name="Text Box 34"/>
              <p:cNvSpPr txBox="1">
                <a:spLocks noChangeArrowheads="1"/>
              </p:cNvSpPr>
              <p:nvPr/>
            </p:nvSpPr>
            <p:spPr bwMode="auto">
              <a:xfrm>
                <a:off x="3860" y="566"/>
                <a:ext cx="506" cy="173"/>
              </a:xfrm>
              <a:prstGeom prst="rect">
                <a:avLst/>
              </a:prstGeom>
              <a:noFill/>
              <a:ln w="9525">
                <a:noFill/>
                <a:miter lim="800000"/>
                <a:headEnd/>
                <a:tailEnd/>
              </a:ln>
            </p:spPr>
            <p:txBody>
              <a:bodyPr wrap="none">
                <a:spAutoFit/>
              </a:bodyPr>
              <a:lstStyle/>
              <a:p>
                <a:pPr eaLnBrk="1" hangingPunct="1"/>
                <a:r>
                  <a:rPr lang="es-ES" sz="1200" b="1">
                    <a:solidFill>
                      <a:schemeClr val="tx1"/>
                    </a:solidFill>
                    <a:latin typeface="Arial" charset="0"/>
                  </a:rPr>
                  <a:t>EFECTO</a:t>
                </a:r>
              </a:p>
            </p:txBody>
          </p:sp>
          <p:sp>
            <p:nvSpPr>
              <p:cNvPr id="18469" name="Text Box 35"/>
              <p:cNvSpPr txBox="1">
                <a:spLocks noChangeArrowheads="1"/>
              </p:cNvSpPr>
              <p:nvPr/>
            </p:nvSpPr>
            <p:spPr bwMode="auto">
              <a:xfrm>
                <a:off x="5004" y="566"/>
                <a:ext cx="713" cy="173"/>
              </a:xfrm>
              <a:prstGeom prst="rect">
                <a:avLst/>
              </a:prstGeom>
              <a:noFill/>
              <a:ln w="9525">
                <a:noFill/>
                <a:miter lim="800000"/>
                <a:headEnd/>
                <a:tailEnd/>
              </a:ln>
            </p:spPr>
            <p:txBody>
              <a:bodyPr wrap="none">
                <a:spAutoFit/>
              </a:bodyPr>
              <a:lstStyle/>
              <a:p>
                <a:pPr eaLnBrk="1" hangingPunct="1"/>
                <a:r>
                  <a:rPr lang="es-ES" sz="1200" b="1">
                    <a:solidFill>
                      <a:schemeClr val="tx1"/>
                    </a:solidFill>
                    <a:latin typeface="Arial" charset="0"/>
                  </a:rPr>
                  <a:t>MECANISMO</a:t>
                </a:r>
              </a:p>
            </p:txBody>
          </p:sp>
          <p:grpSp>
            <p:nvGrpSpPr>
              <p:cNvPr id="4" name="Group 36"/>
              <p:cNvGrpSpPr>
                <a:grpSpLocks/>
              </p:cNvGrpSpPr>
              <p:nvPr/>
            </p:nvGrpSpPr>
            <p:grpSpPr bwMode="auto">
              <a:xfrm>
                <a:off x="113" y="726"/>
                <a:ext cx="5597" cy="3130"/>
                <a:chOff x="113" y="609"/>
                <a:chExt cx="5597" cy="3130"/>
              </a:xfrm>
            </p:grpSpPr>
            <p:sp>
              <p:nvSpPr>
                <p:cNvPr id="18523" name="Line 37"/>
                <p:cNvSpPr>
                  <a:spLocks noChangeShapeType="1"/>
                </p:cNvSpPr>
                <p:nvPr/>
              </p:nvSpPr>
              <p:spPr bwMode="auto">
                <a:xfrm>
                  <a:off x="113" y="618"/>
                  <a:ext cx="5584" cy="0"/>
                </a:xfrm>
                <a:prstGeom prst="line">
                  <a:avLst/>
                </a:prstGeom>
                <a:noFill/>
                <a:ln w="22225">
                  <a:solidFill>
                    <a:schemeClr val="tx1"/>
                  </a:solidFill>
                  <a:round/>
                  <a:headEnd/>
                  <a:tailEnd/>
                </a:ln>
              </p:spPr>
              <p:txBody>
                <a:bodyPr/>
                <a:lstStyle/>
                <a:p>
                  <a:endParaRPr lang="es-ES"/>
                </a:p>
              </p:txBody>
            </p:sp>
            <p:sp>
              <p:nvSpPr>
                <p:cNvPr id="18524" name="Line 38"/>
                <p:cNvSpPr>
                  <a:spLocks noChangeShapeType="1"/>
                </p:cNvSpPr>
                <p:nvPr/>
              </p:nvSpPr>
              <p:spPr bwMode="auto">
                <a:xfrm>
                  <a:off x="113" y="2160"/>
                  <a:ext cx="5585" cy="0"/>
                </a:xfrm>
                <a:prstGeom prst="line">
                  <a:avLst/>
                </a:prstGeom>
                <a:noFill/>
                <a:ln w="22225">
                  <a:solidFill>
                    <a:schemeClr val="tx1"/>
                  </a:solidFill>
                  <a:round/>
                  <a:headEnd/>
                  <a:tailEnd/>
                </a:ln>
              </p:spPr>
              <p:txBody>
                <a:bodyPr/>
                <a:lstStyle/>
                <a:p>
                  <a:endParaRPr lang="es-ES"/>
                </a:p>
              </p:txBody>
            </p:sp>
            <p:sp>
              <p:nvSpPr>
                <p:cNvPr id="18525" name="Line 39"/>
                <p:cNvSpPr>
                  <a:spLocks noChangeShapeType="1"/>
                </p:cNvSpPr>
                <p:nvPr/>
              </p:nvSpPr>
              <p:spPr bwMode="auto">
                <a:xfrm>
                  <a:off x="113" y="3738"/>
                  <a:ext cx="5594" cy="0"/>
                </a:xfrm>
                <a:prstGeom prst="line">
                  <a:avLst/>
                </a:prstGeom>
                <a:noFill/>
                <a:ln w="22225">
                  <a:solidFill>
                    <a:schemeClr val="tx1"/>
                  </a:solidFill>
                  <a:round/>
                  <a:headEnd/>
                  <a:tailEnd/>
                </a:ln>
              </p:spPr>
              <p:txBody>
                <a:bodyPr/>
                <a:lstStyle/>
                <a:p>
                  <a:endParaRPr lang="es-ES"/>
                </a:p>
              </p:txBody>
            </p:sp>
            <p:sp>
              <p:nvSpPr>
                <p:cNvPr id="18526" name="Line 40"/>
                <p:cNvSpPr>
                  <a:spLocks noChangeShapeType="1"/>
                </p:cNvSpPr>
                <p:nvPr/>
              </p:nvSpPr>
              <p:spPr bwMode="auto">
                <a:xfrm>
                  <a:off x="548" y="1117"/>
                  <a:ext cx="5162" cy="0"/>
                </a:xfrm>
                <a:prstGeom prst="line">
                  <a:avLst/>
                </a:prstGeom>
                <a:noFill/>
                <a:ln w="22225">
                  <a:solidFill>
                    <a:schemeClr val="tx1"/>
                  </a:solidFill>
                  <a:round/>
                  <a:headEnd/>
                  <a:tailEnd/>
                </a:ln>
              </p:spPr>
              <p:txBody>
                <a:bodyPr/>
                <a:lstStyle/>
                <a:p>
                  <a:endParaRPr lang="es-ES"/>
                </a:p>
              </p:txBody>
            </p:sp>
            <p:sp>
              <p:nvSpPr>
                <p:cNvPr id="18527" name="Line 41"/>
                <p:cNvSpPr>
                  <a:spLocks noChangeShapeType="1"/>
                </p:cNvSpPr>
                <p:nvPr/>
              </p:nvSpPr>
              <p:spPr bwMode="auto">
                <a:xfrm>
                  <a:off x="567" y="2949"/>
                  <a:ext cx="5126" cy="0"/>
                </a:xfrm>
                <a:prstGeom prst="line">
                  <a:avLst/>
                </a:prstGeom>
                <a:noFill/>
                <a:ln w="22225">
                  <a:solidFill>
                    <a:schemeClr val="tx1"/>
                  </a:solidFill>
                  <a:round/>
                  <a:headEnd/>
                  <a:tailEnd/>
                </a:ln>
              </p:spPr>
              <p:txBody>
                <a:bodyPr/>
                <a:lstStyle/>
                <a:p>
                  <a:endParaRPr lang="es-ES"/>
                </a:p>
              </p:txBody>
            </p:sp>
            <p:sp>
              <p:nvSpPr>
                <p:cNvPr id="18528" name="Line 42"/>
                <p:cNvSpPr>
                  <a:spLocks noChangeShapeType="1"/>
                </p:cNvSpPr>
                <p:nvPr/>
              </p:nvSpPr>
              <p:spPr bwMode="auto">
                <a:xfrm>
                  <a:off x="113" y="609"/>
                  <a:ext cx="0" cy="3130"/>
                </a:xfrm>
                <a:prstGeom prst="line">
                  <a:avLst/>
                </a:prstGeom>
                <a:noFill/>
                <a:ln w="22225">
                  <a:solidFill>
                    <a:schemeClr val="tx1"/>
                  </a:solidFill>
                  <a:round/>
                  <a:headEnd/>
                  <a:tailEnd/>
                </a:ln>
              </p:spPr>
              <p:txBody>
                <a:bodyPr/>
                <a:lstStyle/>
                <a:p>
                  <a:endParaRPr lang="es-ES"/>
                </a:p>
              </p:txBody>
            </p:sp>
            <p:sp>
              <p:nvSpPr>
                <p:cNvPr id="18529" name="Line 43"/>
                <p:cNvSpPr>
                  <a:spLocks noChangeShapeType="1"/>
                </p:cNvSpPr>
                <p:nvPr/>
              </p:nvSpPr>
              <p:spPr bwMode="auto">
                <a:xfrm>
                  <a:off x="557" y="609"/>
                  <a:ext cx="0" cy="3130"/>
                </a:xfrm>
                <a:prstGeom prst="line">
                  <a:avLst/>
                </a:prstGeom>
                <a:noFill/>
                <a:ln w="22225">
                  <a:solidFill>
                    <a:schemeClr val="tx1"/>
                  </a:solidFill>
                  <a:round/>
                  <a:headEnd/>
                  <a:tailEnd/>
                </a:ln>
              </p:spPr>
              <p:txBody>
                <a:bodyPr/>
                <a:lstStyle/>
                <a:p>
                  <a:endParaRPr lang="es-ES"/>
                </a:p>
              </p:txBody>
            </p:sp>
            <p:sp>
              <p:nvSpPr>
                <p:cNvPr id="18530" name="Line 44"/>
                <p:cNvSpPr>
                  <a:spLocks noChangeShapeType="1"/>
                </p:cNvSpPr>
                <p:nvPr/>
              </p:nvSpPr>
              <p:spPr bwMode="auto">
                <a:xfrm>
                  <a:off x="993" y="609"/>
                  <a:ext cx="0" cy="3130"/>
                </a:xfrm>
                <a:prstGeom prst="line">
                  <a:avLst/>
                </a:prstGeom>
                <a:noFill/>
                <a:ln w="22225">
                  <a:solidFill>
                    <a:schemeClr val="tx1"/>
                  </a:solidFill>
                  <a:round/>
                  <a:headEnd/>
                  <a:tailEnd/>
                </a:ln>
              </p:spPr>
              <p:txBody>
                <a:bodyPr/>
                <a:lstStyle/>
                <a:p>
                  <a:endParaRPr lang="es-ES"/>
                </a:p>
              </p:txBody>
            </p:sp>
            <p:sp>
              <p:nvSpPr>
                <p:cNvPr id="18531" name="Line 45"/>
                <p:cNvSpPr>
                  <a:spLocks noChangeShapeType="1"/>
                </p:cNvSpPr>
                <p:nvPr/>
              </p:nvSpPr>
              <p:spPr bwMode="auto">
                <a:xfrm>
                  <a:off x="2037" y="609"/>
                  <a:ext cx="0" cy="3130"/>
                </a:xfrm>
                <a:prstGeom prst="line">
                  <a:avLst/>
                </a:prstGeom>
                <a:noFill/>
                <a:ln w="22225">
                  <a:solidFill>
                    <a:schemeClr val="tx1"/>
                  </a:solidFill>
                  <a:round/>
                  <a:headEnd/>
                  <a:tailEnd/>
                </a:ln>
              </p:spPr>
              <p:txBody>
                <a:bodyPr/>
                <a:lstStyle/>
                <a:p>
                  <a:endParaRPr lang="es-ES"/>
                </a:p>
              </p:txBody>
            </p:sp>
            <p:sp>
              <p:nvSpPr>
                <p:cNvPr id="18532" name="Line 46"/>
                <p:cNvSpPr>
                  <a:spLocks noChangeShapeType="1"/>
                </p:cNvSpPr>
                <p:nvPr/>
              </p:nvSpPr>
              <p:spPr bwMode="auto">
                <a:xfrm>
                  <a:off x="3252" y="609"/>
                  <a:ext cx="0" cy="3130"/>
                </a:xfrm>
                <a:prstGeom prst="line">
                  <a:avLst/>
                </a:prstGeom>
                <a:noFill/>
                <a:ln w="22225">
                  <a:solidFill>
                    <a:schemeClr val="tx1"/>
                  </a:solidFill>
                  <a:round/>
                  <a:headEnd/>
                  <a:tailEnd/>
                </a:ln>
              </p:spPr>
              <p:txBody>
                <a:bodyPr/>
                <a:lstStyle/>
                <a:p>
                  <a:endParaRPr lang="es-ES"/>
                </a:p>
              </p:txBody>
            </p:sp>
            <p:sp>
              <p:nvSpPr>
                <p:cNvPr id="18533" name="Line 47"/>
                <p:cNvSpPr>
                  <a:spLocks noChangeShapeType="1"/>
                </p:cNvSpPr>
                <p:nvPr/>
              </p:nvSpPr>
              <p:spPr bwMode="auto">
                <a:xfrm>
                  <a:off x="5012" y="609"/>
                  <a:ext cx="0" cy="3130"/>
                </a:xfrm>
                <a:prstGeom prst="line">
                  <a:avLst/>
                </a:prstGeom>
                <a:noFill/>
                <a:ln w="22225">
                  <a:solidFill>
                    <a:schemeClr val="tx1"/>
                  </a:solidFill>
                  <a:round/>
                  <a:headEnd/>
                  <a:tailEnd/>
                </a:ln>
              </p:spPr>
              <p:txBody>
                <a:bodyPr/>
                <a:lstStyle/>
                <a:p>
                  <a:endParaRPr lang="es-ES"/>
                </a:p>
              </p:txBody>
            </p:sp>
            <p:sp>
              <p:nvSpPr>
                <p:cNvPr id="18534" name="Line 48"/>
                <p:cNvSpPr>
                  <a:spLocks noChangeShapeType="1"/>
                </p:cNvSpPr>
                <p:nvPr/>
              </p:nvSpPr>
              <p:spPr bwMode="auto">
                <a:xfrm>
                  <a:off x="5702" y="609"/>
                  <a:ext cx="0" cy="3130"/>
                </a:xfrm>
                <a:prstGeom prst="line">
                  <a:avLst/>
                </a:prstGeom>
                <a:noFill/>
                <a:ln w="22225">
                  <a:solidFill>
                    <a:schemeClr val="tx1"/>
                  </a:solidFill>
                  <a:round/>
                  <a:headEnd/>
                  <a:tailEnd/>
                </a:ln>
              </p:spPr>
              <p:txBody>
                <a:bodyPr/>
                <a:lstStyle/>
                <a:p>
                  <a:endParaRPr lang="es-ES"/>
                </a:p>
              </p:txBody>
            </p:sp>
          </p:grpSp>
          <p:grpSp>
            <p:nvGrpSpPr>
              <p:cNvPr id="5" name="Group 49"/>
              <p:cNvGrpSpPr>
                <a:grpSpLocks/>
              </p:cNvGrpSpPr>
              <p:nvPr/>
            </p:nvGrpSpPr>
            <p:grpSpPr bwMode="auto">
              <a:xfrm>
                <a:off x="1006" y="1581"/>
                <a:ext cx="962" cy="333"/>
                <a:chOff x="1006" y="1464"/>
                <a:chExt cx="962" cy="333"/>
              </a:xfrm>
            </p:grpSpPr>
            <p:grpSp>
              <p:nvGrpSpPr>
                <p:cNvPr id="6" name="Group 50"/>
                <p:cNvGrpSpPr>
                  <a:grpSpLocks/>
                </p:cNvGrpSpPr>
                <p:nvPr/>
              </p:nvGrpSpPr>
              <p:grpSpPr bwMode="auto">
                <a:xfrm>
                  <a:off x="1006" y="1464"/>
                  <a:ext cx="763" cy="173"/>
                  <a:chOff x="1006" y="1464"/>
                  <a:chExt cx="763" cy="173"/>
                </a:xfrm>
              </p:grpSpPr>
              <p:sp>
                <p:nvSpPr>
                  <p:cNvPr id="18521" name="Text Box 51"/>
                  <p:cNvSpPr txBox="1">
                    <a:spLocks noChangeArrowheads="1"/>
                  </p:cNvSpPr>
                  <p:nvPr/>
                </p:nvSpPr>
                <p:spPr bwMode="auto">
                  <a:xfrm>
                    <a:off x="1006" y="1464"/>
                    <a:ext cx="749" cy="173"/>
                  </a:xfrm>
                  <a:prstGeom prst="rect">
                    <a:avLst/>
                  </a:prstGeom>
                  <a:noFill/>
                  <a:ln w="9525">
                    <a:noFill/>
                    <a:miter lim="800000"/>
                    <a:headEnd/>
                    <a:tailEnd/>
                  </a:ln>
                </p:spPr>
                <p:txBody>
                  <a:bodyPr wrap="none">
                    <a:spAutoFit/>
                  </a:bodyPr>
                  <a:lstStyle/>
                  <a:p>
                    <a:pPr eaLnBrk="1" hangingPunct="1"/>
                    <a:r>
                      <a:rPr lang="es-ES" sz="1200" b="1">
                        <a:solidFill>
                          <a:srgbClr val="339933"/>
                        </a:solidFill>
                        <a:latin typeface="Arial" charset="0"/>
                      </a:rPr>
                      <a:t>ADRENALINA</a:t>
                    </a:r>
                  </a:p>
                </p:txBody>
              </p:sp>
              <p:sp>
                <p:nvSpPr>
                  <p:cNvPr id="18522" name="Line 52"/>
                  <p:cNvSpPr>
                    <a:spLocks noChangeShapeType="1"/>
                  </p:cNvSpPr>
                  <p:nvPr/>
                </p:nvSpPr>
                <p:spPr bwMode="auto">
                  <a:xfrm>
                    <a:off x="1769" y="1483"/>
                    <a:ext cx="0" cy="136"/>
                  </a:xfrm>
                  <a:prstGeom prst="line">
                    <a:avLst/>
                  </a:prstGeom>
                  <a:noFill/>
                  <a:ln w="31750">
                    <a:solidFill>
                      <a:srgbClr val="339933"/>
                    </a:solidFill>
                    <a:round/>
                    <a:headEnd/>
                    <a:tailEnd type="triangle" w="lg" len="med"/>
                  </a:ln>
                </p:spPr>
                <p:txBody>
                  <a:bodyPr/>
                  <a:lstStyle/>
                  <a:p>
                    <a:endParaRPr lang="es-ES"/>
                  </a:p>
                </p:txBody>
              </p:sp>
            </p:grpSp>
            <p:grpSp>
              <p:nvGrpSpPr>
                <p:cNvPr id="7" name="Group 53"/>
                <p:cNvGrpSpPr>
                  <a:grpSpLocks/>
                </p:cNvGrpSpPr>
                <p:nvPr/>
              </p:nvGrpSpPr>
              <p:grpSpPr bwMode="auto">
                <a:xfrm>
                  <a:off x="1006" y="1624"/>
                  <a:ext cx="962" cy="173"/>
                  <a:chOff x="1006" y="1624"/>
                  <a:chExt cx="962" cy="173"/>
                </a:xfrm>
              </p:grpSpPr>
              <p:sp>
                <p:nvSpPr>
                  <p:cNvPr id="18519" name="Text Box 54"/>
                  <p:cNvSpPr txBox="1">
                    <a:spLocks noChangeArrowheads="1"/>
                  </p:cNvSpPr>
                  <p:nvPr/>
                </p:nvSpPr>
                <p:spPr bwMode="auto">
                  <a:xfrm>
                    <a:off x="1006" y="1624"/>
                    <a:ext cx="962" cy="173"/>
                  </a:xfrm>
                  <a:prstGeom prst="rect">
                    <a:avLst/>
                  </a:prstGeom>
                  <a:noFill/>
                  <a:ln w="9525">
                    <a:noFill/>
                    <a:miter lim="800000"/>
                    <a:headEnd/>
                    <a:tailEnd/>
                  </a:ln>
                </p:spPr>
                <p:txBody>
                  <a:bodyPr wrap="none">
                    <a:spAutoFit/>
                  </a:bodyPr>
                  <a:lstStyle/>
                  <a:p>
                    <a:pPr eaLnBrk="1" hangingPunct="1"/>
                    <a:r>
                      <a:rPr lang="es-ES" sz="1200" b="1">
                        <a:solidFill>
                          <a:srgbClr val="FF0000"/>
                        </a:solidFill>
                        <a:latin typeface="Arial" charset="0"/>
                      </a:rPr>
                      <a:t>NORADRENALINA</a:t>
                    </a:r>
                  </a:p>
                </p:txBody>
              </p:sp>
              <p:sp>
                <p:nvSpPr>
                  <p:cNvPr id="18520" name="Line 55"/>
                  <p:cNvSpPr>
                    <a:spLocks noChangeShapeType="1"/>
                  </p:cNvSpPr>
                  <p:nvPr/>
                </p:nvSpPr>
                <p:spPr bwMode="auto">
                  <a:xfrm flipV="1">
                    <a:off x="1964" y="1642"/>
                    <a:ext cx="0" cy="136"/>
                  </a:xfrm>
                  <a:prstGeom prst="line">
                    <a:avLst/>
                  </a:prstGeom>
                  <a:noFill/>
                  <a:ln w="31750">
                    <a:solidFill>
                      <a:srgbClr val="FF0000"/>
                    </a:solidFill>
                    <a:round/>
                    <a:headEnd/>
                    <a:tailEnd type="triangle" w="lg" len="med"/>
                  </a:ln>
                </p:spPr>
                <p:txBody>
                  <a:bodyPr/>
                  <a:lstStyle/>
                  <a:p>
                    <a:endParaRPr lang="es-ES"/>
                  </a:p>
                </p:txBody>
              </p:sp>
            </p:grpSp>
          </p:grpSp>
          <p:grpSp>
            <p:nvGrpSpPr>
              <p:cNvPr id="8" name="Group 56"/>
              <p:cNvGrpSpPr>
                <a:grpSpLocks/>
              </p:cNvGrpSpPr>
              <p:nvPr/>
            </p:nvGrpSpPr>
            <p:grpSpPr bwMode="auto">
              <a:xfrm>
                <a:off x="1006" y="2504"/>
                <a:ext cx="962" cy="333"/>
                <a:chOff x="1006" y="2387"/>
                <a:chExt cx="962" cy="333"/>
              </a:xfrm>
            </p:grpSpPr>
            <p:grpSp>
              <p:nvGrpSpPr>
                <p:cNvPr id="9" name="Group 57"/>
                <p:cNvGrpSpPr>
                  <a:grpSpLocks/>
                </p:cNvGrpSpPr>
                <p:nvPr/>
              </p:nvGrpSpPr>
              <p:grpSpPr bwMode="auto">
                <a:xfrm>
                  <a:off x="1006" y="2387"/>
                  <a:ext cx="758" cy="173"/>
                  <a:chOff x="1006" y="2387"/>
                  <a:chExt cx="758" cy="173"/>
                </a:xfrm>
              </p:grpSpPr>
              <p:sp>
                <p:nvSpPr>
                  <p:cNvPr id="18515" name="Text Box 58"/>
                  <p:cNvSpPr txBox="1">
                    <a:spLocks noChangeArrowheads="1"/>
                  </p:cNvSpPr>
                  <p:nvPr/>
                </p:nvSpPr>
                <p:spPr bwMode="auto">
                  <a:xfrm>
                    <a:off x="1006" y="2387"/>
                    <a:ext cx="749" cy="173"/>
                  </a:xfrm>
                  <a:prstGeom prst="rect">
                    <a:avLst/>
                  </a:prstGeom>
                  <a:noFill/>
                  <a:ln w="9525">
                    <a:noFill/>
                    <a:miter lim="800000"/>
                    <a:headEnd/>
                    <a:tailEnd/>
                  </a:ln>
                </p:spPr>
                <p:txBody>
                  <a:bodyPr wrap="none">
                    <a:spAutoFit/>
                  </a:bodyPr>
                  <a:lstStyle/>
                  <a:p>
                    <a:pPr eaLnBrk="1" hangingPunct="1"/>
                    <a:r>
                      <a:rPr lang="es-ES" sz="1200" b="1">
                        <a:solidFill>
                          <a:srgbClr val="FF0000"/>
                        </a:solidFill>
                        <a:latin typeface="Arial" charset="0"/>
                      </a:rPr>
                      <a:t>ADRENALINA</a:t>
                    </a:r>
                  </a:p>
                </p:txBody>
              </p:sp>
              <p:sp>
                <p:nvSpPr>
                  <p:cNvPr id="18516" name="Line 59"/>
                  <p:cNvSpPr>
                    <a:spLocks noChangeShapeType="1"/>
                  </p:cNvSpPr>
                  <p:nvPr/>
                </p:nvSpPr>
                <p:spPr bwMode="auto">
                  <a:xfrm flipV="1">
                    <a:off x="1764" y="2405"/>
                    <a:ext cx="0" cy="136"/>
                  </a:xfrm>
                  <a:prstGeom prst="line">
                    <a:avLst/>
                  </a:prstGeom>
                  <a:noFill/>
                  <a:ln w="31750">
                    <a:solidFill>
                      <a:srgbClr val="FF0000"/>
                    </a:solidFill>
                    <a:round/>
                    <a:headEnd/>
                    <a:tailEnd type="triangle" w="lg" len="med"/>
                  </a:ln>
                </p:spPr>
                <p:txBody>
                  <a:bodyPr/>
                  <a:lstStyle/>
                  <a:p>
                    <a:endParaRPr lang="es-ES"/>
                  </a:p>
                </p:txBody>
              </p:sp>
            </p:grpSp>
            <p:grpSp>
              <p:nvGrpSpPr>
                <p:cNvPr id="10" name="Group 60"/>
                <p:cNvGrpSpPr>
                  <a:grpSpLocks/>
                </p:cNvGrpSpPr>
                <p:nvPr/>
              </p:nvGrpSpPr>
              <p:grpSpPr bwMode="auto">
                <a:xfrm>
                  <a:off x="1006" y="2547"/>
                  <a:ext cx="962" cy="173"/>
                  <a:chOff x="1006" y="2547"/>
                  <a:chExt cx="962" cy="173"/>
                </a:xfrm>
              </p:grpSpPr>
              <p:sp>
                <p:nvSpPr>
                  <p:cNvPr id="18513" name="Text Box 61"/>
                  <p:cNvSpPr txBox="1">
                    <a:spLocks noChangeArrowheads="1"/>
                  </p:cNvSpPr>
                  <p:nvPr/>
                </p:nvSpPr>
                <p:spPr bwMode="auto">
                  <a:xfrm>
                    <a:off x="1006" y="2547"/>
                    <a:ext cx="962" cy="173"/>
                  </a:xfrm>
                  <a:prstGeom prst="rect">
                    <a:avLst/>
                  </a:prstGeom>
                  <a:noFill/>
                  <a:ln w="9525">
                    <a:noFill/>
                    <a:miter lim="800000"/>
                    <a:headEnd/>
                    <a:tailEnd/>
                  </a:ln>
                </p:spPr>
                <p:txBody>
                  <a:bodyPr wrap="none">
                    <a:spAutoFit/>
                  </a:bodyPr>
                  <a:lstStyle/>
                  <a:p>
                    <a:pPr eaLnBrk="1" hangingPunct="1"/>
                    <a:r>
                      <a:rPr lang="es-ES" sz="1200" b="1">
                        <a:solidFill>
                          <a:srgbClr val="FF0000"/>
                        </a:solidFill>
                        <a:latin typeface="Arial" charset="0"/>
                      </a:rPr>
                      <a:t>NORADRENALINA</a:t>
                    </a:r>
                  </a:p>
                </p:txBody>
              </p:sp>
              <p:sp>
                <p:nvSpPr>
                  <p:cNvPr id="18514" name="Line 62"/>
                  <p:cNvSpPr>
                    <a:spLocks noChangeShapeType="1"/>
                  </p:cNvSpPr>
                  <p:nvPr/>
                </p:nvSpPr>
                <p:spPr bwMode="auto">
                  <a:xfrm flipV="1">
                    <a:off x="1963" y="2565"/>
                    <a:ext cx="0" cy="136"/>
                  </a:xfrm>
                  <a:prstGeom prst="line">
                    <a:avLst/>
                  </a:prstGeom>
                  <a:noFill/>
                  <a:ln w="31750">
                    <a:solidFill>
                      <a:srgbClr val="FF0000"/>
                    </a:solidFill>
                    <a:round/>
                    <a:headEnd/>
                    <a:tailEnd type="triangle" w="lg" len="med"/>
                  </a:ln>
                </p:spPr>
                <p:txBody>
                  <a:bodyPr/>
                  <a:lstStyle/>
                  <a:p>
                    <a:endParaRPr lang="es-ES"/>
                  </a:p>
                </p:txBody>
              </p:sp>
            </p:grpSp>
          </p:grpSp>
          <p:grpSp>
            <p:nvGrpSpPr>
              <p:cNvPr id="11" name="Group 63"/>
              <p:cNvGrpSpPr>
                <a:grpSpLocks/>
              </p:cNvGrpSpPr>
              <p:nvPr/>
            </p:nvGrpSpPr>
            <p:grpSpPr bwMode="auto">
              <a:xfrm>
                <a:off x="1006" y="3293"/>
                <a:ext cx="967" cy="333"/>
                <a:chOff x="1006" y="3176"/>
                <a:chExt cx="967" cy="333"/>
              </a:xfrm>
            </p:grpSpPr>
            <p:grpSp>
              <p:nvGrpSpPr>
                <p:cNvPr id="12" name="Group 64"/>
                <p:cNvGrpSpPr>
                  <a:grpSpLocks/>
                </p:cNvGrpSpPr>
                <p:nvPr/>
              </p:nvGrpSpPr>
              <p:grpSpPr bwMode="auto">
                <a:xfrm>
                  <a:off x="1006" y="3336"/>
                  <a:ext cx="967" cy="173"/>
                  <a:chOff x="1006" y="3336"/>
                  <a:chExt cx="967" cy="173"/>
                </a:xfrm>
              </p:grpSpPr>
              <p:sp>
                <p:nvSpPr>
                  <p:cNvPr id="18509" name="Text Box 65"/>
                  <p:cNvSpPr txBox="1">
                    <a:spLocks noChangeArrowheads="1"/>
                  </p:cNvSpPr>
                  <p:nvPr/>
                </p:nvSpPr>
                <p:spPr bwMode="auto">
                  <a:xfrm>
                    <a:off x="1006" y="3336"/>
                    <a:ext cx="962" cy="173"/>
                  </a:xfrm>
                  <a:prstGeom prst="rect">
                    <a:avLst/>
                  </a:prstGeom>
                  <a:noFill/>
                  <a:ln w="9525">
                    <a:noFill/>
                    <a:miter lim="800000"/>
                    <a:headEnd/>
                    <a:tailEnd/>
                  </a:ln>
                </p:spPr>
                <p:txBody>
                  <a:bodyPr wrap="none">
                    <a:spAutoFit/>
                  </a:bodyPr>
                  <a:lstStyle/>
                  <a:p>
                    <a:pPr eaLnBrk="1" hangingPunct="1"/>
                    <a:r>
                      <a:rPr lang="es-ES" sz="1200" b="1">
                        <a:solidFill>
                          <a:srgbClr val="339933"/>
                        </a:solidFill>
                        <a:latin typeface="Arial" charset="0"/>
                      </a:rPr>
                      <a:t>NORADRENALINA</a:t>
                    </a:r>
                  </a:p>
                </p:txBody>
              </p:sp>
              <p:sp>
                <p:nvSpPr>
                  <p:cNvPr id="18510" name="Line 66"/>
                  <p:cNvSpPr>
                    <a:spLocks noChangeShapeType="1"/>
                  </p:cNvSpPr>
                  <p:nvPr/>
                </p:nvSpPr>
                <p:spPr bwMode="auto">
                  <a:xfrm>
                    <a:off x="1973" y="3355"/>
                    <a:ext cx="0" cy="136"/>
                  </a:xfrm>
                  <a:prstGeom prst="line">
                    <a:avLst/>
                  </a:prstGeom>
                  <a:noFill/>
                  <a:ln w="31750">
                    <a:solidFill>
                      <a:srgbClr val="339933"/>
                    </a:solidFill>
                    <a:round/>
                    <a:headEnd/>
                    <a:tailEnd type="triangle" w="lg" len="med"/>
                  </a:ln>
                </p:spPr>
                <p:txBody>
                  <a:bodyPr/>
                  <a:lstStyle/>
                  <a:p>
                    <a:endParaRPr lang="es-ES"/>
                  </a:p>
                </p:txBody>
              </p:sp>
            </p:grpSp>
            <p:grpSp>
              <p:nvGrpSpPr>
                <p:cNvPr id="13" name="Group 67"/>
                <p:cNvGrpSpPr>
                  <a:grpSpLocks/>
                </p:cNvGrpSpPr>
                <p:nvPr/>
              </p:nvGrpSpPr>
              <p:grpSpPr bwMode="auto">
                <a:xfrm>
                  <a:off x="1006" y="3176"/>
                  <a:ext cx="767" cy="173"/>
                  <a:chOff x="1006" y="3176"/>
                  <a:chExt cx="767" cy="173"/>
                </a:xfrm>
              </p:grpSpPr>
              <p:sp>
                <p:nvSpPr>
                  <p:cNvPr id="18507" name="Text Box 68"/>
                  <p:cNvSpPr txBox="1">
                    <a:spLocks noChangeArrowheads="1"/>
                  </p:cNvSpPr>
                  <p:nvPr/>
                </p:nvSpPr>
                <p:spPr bwMode="auto">
                  <a:xfrm>
                    <a:off x="1006" y="3176"/>
                    <a:ext cx="749" cy="173"/>
                  </a:xfrm>
                  <a:prstGeom prst="rect">
                    <a:avLst/>
                  </a:prstGeom>
                  <a:noFill/>
                  <a:ln w="9525">
                    <a:noFill/>
                    <a:miter lim="800000"/>
                    <a:headEnd/>
                    <a:tailEnd/>
                  </a:ln>
                </p:spPr>
                <p:txBody>
                  <a:bodyPr wrap="none">
                    <a:spAutoFit/>
                  </a:bodyPr>
                  <a:lstStyle/>
                  <a:p>
                    <a:pPr eaLnBrk="1" hangingPunct="1"/>
                    <a:r>
                      <a:rPr lang="es-ES" sz="1200" b="1">
                        <a:solidFill>
                          <a:srgbClr val="FF0000"/>
                        </a:solidFill>
                        <a:latin typeface="Arial" charset="0"/>
                      </a:rPr>
                      <a:t>ADRENALINA</a:t>
                    </a:r>
                  </a:p>
                </p:txBody>
              </p:sp>
              <p:sp>
                <p:nvSpPr>
                  <p:cNvPr id="18508" name="Line 69"/>
                  <p:cNvSpPr>
                    <a:spLocks noChangeShapeType="1"/>
                  </p:cNvSpPr>
                  <p:nvPr/>
                </p:nvSpPr>
                <p:spPr bwMode="auto">
                  <a:xfrm flipV="1">
                    <a:off x="1773" y="3194"/>
                    <a:ext cx="0" cy="136"/>
                  </a:xfrm>
                  <a:prstGeom prst="line">
                    <a:avLst/>
                  </a:prstGeom>
                  <a:noFill/>
                  <a:ln w="31750">
                    <a:solidFill>
                      <a:srgbClr val="FF0000"/>
                    </a:solidFill>
                    <a:round/>
                    <a:headEnd/>
                    <a:tailEnd type="triangle" w="lg" len="med"/>
                  </a:ln>
                </p:spPr>
                <p:txBody>
                  <a:bodyPr/>
                  <a:lstStyle/>
                  <a:p>
                    <a:endParaRPr lang="es-ES"/>
                  </a:p>
                </p:txBody>
              </p:sp>
            </p:grpSp>
          </p:grpSp>
          <p:grpSp>
            <p:nvGrpSpPr>
              <p:cNvPr id="14" name="Group 70"/>
              <p:cNvGrpSpPr>
                <a:grpSpLocks/>
              </p:cNvGrpSpPr>
              <p:nvPr/>
            </p:nvGrpSpPr>
            <p:grpSpPr bwMode="auto">
              <a:xfrm>
                <a:off x="1006" y="836"/>
                <a:ext cx="767" cy="173"/>
                <a:chOff x="1006" y="703"/>
                <a:chExt cx="767" cy="173"/>
              </a:xfrm>
            </p:grpSpPr>
            <p:sp>
              <p:nvSpPr>
                <p:cNvPr id="18503" name="Text Box 71"/>
                <p:cNvSpPr txBox="1">
                  <a:spLocks noChangeArrowheads="1"/>
                </p:cNvSpPr>
                <p:nvPr/>
              </p:nvSpPr>
              <p:spPr bwMode="auto">
                <a:xfrm>
                  <a:off x="1006" y="703"/>
                  <a:ext cx="749" cy="173"/>
                </a:xfrm>
                <a:prstGeom prst="rect">
                  <a:avLst/>
                </a:prstGeom>
                <a:noFill/>
                <a:ln w="9525">
                  <a:noFill/>
                  <a:miter lim="800000"/>
                  <a:headEnd/>
                  <a:tailEnd/>
                </a:ln>
              </p:spPr>
              <p:txBody>
                <a:bodyPr wrap="none">
                  <a:spAutoFit/>
                </a:bodyPr>
                <a:lstStyle/>
                <a:p>
                  <a:pPr eaLnBrk="1" hangingPunct="1"/>
                  <a:r>
                    <a:rPr lang="es-ES" sz="1200" b="1">
                      <a:solidFill>
                        <a:srgbClr val="339933"/>
                      </a:solidFill>
                      <a:latin typeface="Arial" charset="0"/>
                    </a:rPr>
                    <a:t>ADRENALINA</a:t>
                  </a:r>
                </a:p>
              </p:txBody>
            </p:sp>
            <p:sp>
              <p:nvSpPr>
                <p:cNvPr id="18504" name="Line 72"/>
                <p:cNvSpPr>
                  <a:spLocks noChangeShapeType="1"/>
                </p:cNvSpPr>
                <p:nvPr/>
              </p:nvSpPr>
              <p:spPr bwMode="auto">
                <a:xfrm>
                  <a:off x="1773" y="722"/>
                  <a:ext cx="0" cy="136"/>
                </a:xfrm>
                <a:prstGeom prst="line">
                  <a:avLst/>
                </a:prstGeom>
                <a:noFill/>
                <a:ln w="31750">
                  <a:solidFill>
                    <a:srgbClr val="339933"/>
                  </a:solidFill>
                  <a:round/>
                  <a:headEnd/>
                  <a:tailEnd type="triangle" w="lg" len="med"/>
                </a:ln>
              </p:spPr>
              <p:txBody>
                <a:bodyPr/>
                <a:lstStyle/>
                <a:p>
                  <a:endParaRPr lang="es-ES"/>
                </a:p>
              </p:txBody>
            </p:sp>
          </p:grpSp>
          <p:grpSp>
            <p:nvGrpSpPr>
              <p:cNvPr id="15" name="Group 73"/>
              <p:cNvGrpSpPr>
                <a:grpSpLocks/>
              </p:cNvGrpSpPr>
              <p:nvPr/>
            </p:nvGrpSpPr>
            <p:grpSpPr bwMode="auto">
              <a:xfrm>
                <a:off x="1006" y="996"/>
                <a:ext cx="962" cy="173"/>
                <a:chOff x="1006" y="863"/>
                <a:chExt cx="962" cy="173"/>
              </a:xfrm>
            </p:grpSpPr>
            <p:sp>
              <p:nvSpPr>
                <p:cNvPr id="18501" name="Text Box 74"/>
                <p:cNvSpPr txBox="1">
                  <a:spLocks noChangeArrowheads="1"/>
                </p:cNvSpPr>
                <p:nvPr/>
              </p:nvSpPr>
              <p:spPr bwMode="auto">
                <a:xfrm>
                  <a:off x="1006" y="863"/>
                  <a:ext cx="962" cy="173"/>
                </a:xfrm>
                <a:prstGeom prst="rect">
                  <a:avLst/>
                </a:prstGeom>
                <a:noFill/>
                <a:ln w="9525">
                  <a:noFill/>
                  <a:miter lim="800000"/>
                  <a:headEnd/>
                  <a:tailEnd/>
                </a:ln>
              </p:spPr>
              <p:txBody>
                <a:bodyPr wrap="none">
                  <a:spAutoFit/>
                </a:bodyPr>
                <a:lstStyle/>
                <a:p>
                  <a:pPr eaLnBrk="1" hangingPunct="1"/>
                  <a:r>
                    <a:rPr lang="es-ES" sz="1200" b="1">
                      <a:solidFill>
                        <a:srgbClr val="FF0000"/>
                      </a:solidFill>
                      <a:latin typeface="Arial" charset="0"/>
                    </a:rPr>
                    <a:t>NORADRENALINA</a:t>
                  </a:r>
                </a:p>
              </p:txBody>
            </p:sp>
            <p:sp>
              <p:nvSpPr>
                <p:cNvPr id="18502" name="Line 75"/>
                <p:cNvSpPr>
                  <a:spLocks noChangeShapeType="1"/>
                </p:cNvSpPr>
                <p:nvPr/>
              </p:nvSpPr>
              <p:spPr bwMode="auto">
                <a:xfrm flipV="1">
                  <a:off x="1964" y="881"/>
                  <a:ext cx="0" cy="136"/>
                </a:xfrm>
                <a:prstGeom prst="line">
                  <a:avLst/>
                </a:prstGeom>
                <a:noFill/>
                <a:ln w="31750">
                  <a:solidFill>
                    <a:srgbClr val="FF0000"/>
                  </a:solidFill>
                  <a:round/>
                  <a:headEnd/>
                  <a:tailEnd type="triangle" w="lg" len="med"/>
                </a:ln>
              </p:spPr>
              <p:txBody>
                <a:bodyPr/>
                <a:lstStyle/>
                <a:p>
                  <a:endParaRPr lang="es-ES"/>
                </a:p>
              </p:txBody>
            </p:sp>
          </p:grpSp>
          <p:grpSp>
            <p:nvGrpSpPr>
              <p:cNvPr id="16" name="Group 76"/>
              <p:cNvGrpSpPr>
                <a:grpSpLocks/>
              </p:cNvGrpSpPr>
              <p:nvPr/>
            </p:nvGrpSpPr>
            <p:grpSpPr bwMode="auto">
              <a:xfrm>
                <a:off x="1066" y="3883"/>
                <a:ext cx="1002" cy="362"/>
                <a:chOff x="1066" y="3766"/>
                <a:chExt cx="1002" cy="362"/>
              </a:xfrm>
            </p:grpSpPr>
            <p:grpSp>
              <p:nvGrpSpPr>
                <p:cNvPr id="17" name="Group 77"/>
                <p:cNvGrpSpPr>
                  <a:grpSpLocks/>
                </p:cNvGrpSpPr>
                <p:nvPr/>
              </p:nvGrpSpPr>
              <p:grpSpPr bwMode="auto">
                <a:xfrm>
                  <a:off x="1066" y="3955"/>
                  <a:ext cx="880" cy="173"/>
                  <a:chOff x="1066" y="3955"/>
                  <a:chExt cx="880" cy="173"/>
                </a:xfrm>
              </p:grpSpPr>
              <p:sp>
                <p:nvSpPr>
                  <p:cNvPr id="18499" name="Text Box 78"/>
                  <p:cNvSpPr txBox="1">
                    <a:spLocks noChangeArrowheads="1"/>
                  </p:cNvSpPr>
                  <p:nvPr/>
                </p:nvSpPr>
                <p:spPr bwMode="auto">
                  <a:xfrm>
                    <a:off x="1084" y="3955"/>
                    <a:ext cx="862" cy="173"/>
                  </a:xfrm>
                  <a:prstGeom prst="rect">
                    <a:avLst/>
                  </a:prstGeom>
                  <a:noFill/>
                  <a:ln w="9525">
                    <a:noFill/>
                    <a:miter lim="800000"/>
                    <a:headEnd/>
                    <a:tailEnd/>
                  </a:ln>
                </p:spPr>
                <p:txBody>
                  <a:bodyPr wrap="none">
                    <a:spAutoFit/>
                  </a:bodyPr>
                  <a:lstStyle/>
                  <a:p>
                    <a:pPr eaLnBrk="1" hangingPunct="1"/>
                    <a:r>
                      <a:rPr lang="es-ES" sz="1200" b="1">
                        <a:solidFill>
                          <a:srgbClr val="339933"/>
                        </a:solidFill>
                        <a:latin typeface="Arial" charset="0"/>
                      </a:rPr>
                      <a:t>= Agonista débil</a:t>
                    </a:r>
                  </a:p>
                </p:txBody>
              </p:sp>
              <p:sp>
                <p:nvSpPr>
                  <p:cNvPr id="18500" name="Line 79"/>
                  <p:cNvSpPr>
                    <a:spLocks noChangeShapeType="1"/>
                  </p:cNvSpPr>
                  <p:nvPr/>
                </p:nvSpPr>
                <p:spPr bwMode="auto">
                  <a:xfrm>
                    <a:off x="1066" y="3974"/>
                    <a:ext cx="0" cy="136"/>
                  </a:xfrm>
                  <a:prstGeom prst="line">
                    <a:avLst/>
                  </a:prstGeom>
                  <a:noFill/>
                  <a:ln w="31750">
                    <a:solidFill>
                      <a:srgbClr val="339933"/>
                    </a:solidFill>
                    <a:round/>
                    <a:headEnd/>
                    <a:tailEnd type="triangle" w="lg" len="med"/>
                  </a:ln>
                </p:spPr>
                <p:txBody>
                  <a:bodyPr/>
                  <a:lstStyle/>
                  <a:p>
                    <a:endParaRPr lang="es-ES"/>
                  </a:p>
                </p:txBody>
              </p:sp>
            </p:grpSp>
            <p:grpSp>
              <p:nvGrpSpPr>
                <p:cNvPr id="18" name="Group 80"/>
                <p:cNvGrpSpPr>
                  <a:grpSpLocks/>
                </p:cNvGrpSpPr>
                <p:nvPr/>
              </p:nvGrpSpPr>
              <p:grpSpPr bwMode="auto">
                <a:xfrm>
                  <a:off x="1066" y="3766"/>
                  <a:ext cx="1002" cy="173"/>
                  <a:chOff x="1066" y="3766"/>
                  <a:chExt cx="1002" cy="173"/>
                </a:xfrm>
              </p:grpSpPr>
              <p:sp>
                <p:nvSpPr>
                  <p:cNvPr id="18497" name="Text Box 81"/>
                  <p:cNvSpPr txBox="1">
                    <a:spLocks noChangeArrowheads="1"/>
                  </p:cNvSpPr>
                  <p:nvPr/>
                </p:nvSpPr>
                <p:spPr bwMode="auto">
                  <a:xfrm>
                    <a:off x="1084" y="3766"/>
                    <a:ext cx="984" cy="173"/>
                  </a:xfrm>
                  <a:prstGeom prst="rect">
                    <a:avLst/>
                  </a:prstGeom>
                  <a:noFill/>
                  <a:ln w="9525">
                    <a:noFill/>
                    <a:miter lim="800000"/>
                    <a:headEnd/>
                    <a:tailEnd/>
                  </a:ln>
                </p:spPr>
                <p:txBody>
                  <a:bodyPr wrap="none">
                    <a:spAutoFit/>
                  </a:bodyPr>
                  <a:lstStyle/>
                  <a:p>
                    <a:pPr eaLnBrk="1" hangingPunct="1"/>
                    <a:r>
                      <a:rPr lang="es-ES" sz="1200" b="1">
                        <a:solidFill>
                          <a:srgbClr val="FF0000"/>
                        </a:solidFill>
                        <a:latin typeface="Arial" charset="0"/>
                      </a:rPr>
                      <a:t>= Agonista potente</a:t>
                    </a:r>
                  </a:p>
                </p:txBody>
              </p:sp>
              <p:sp>
                <p:nvSpPr>
                  <p:cNvPr id="18498" name="Line 82"/>
                  <p:cNvSpPr>
                    <a:spLocks noChangeShapeType="1"/>
                  </p:cNvSpPr>
                  <p:nvPr/>
                </p:nvSpPr>
                <p:spPr bwMode="auto">
                  <a:xfrm flipV="1">
                    <a:off x="1066" y="3784"/>
                    <a:ext cx="0" cy="136"/>
                  </a:xfrm>
                  <a:prstGeom prst="line">
                    <a:avLst/>
                  </a:prstGeom>
                  <a:noFill/>
                  <a:ln w="31750">
                    <a:solidFill>
                      <a:srgbClr val="FF0000"/>
                    </a:solidFill>
                    <a:round/>
                    <a:headEnd/>
                    <a:tailEnd type="triangle" w="lg" len="med"/>
                  </a:ln>
                </p:spPr>
                <p:txBody>
                  <a:bodyPr/>
                  <a:lstStyle/>
                  <a:p>
                    <a:endParaRPr lang="es-ES"/>
                  </a:p>
                </p:txBody>
              </p:sp>
            </p:grpSp>
          </p:grpSp>
          <p:grpSp>
            <p:nvGrpSpPr>
              <p:cNvPr id="19" name="Group 83"/>
              <p:cNvGrpSpPr>
                <a:grpSpLocks/>
              </p:cNvGrpSpPr>
              <p:nvPr/>
            </p:nvGrpSpPr>
            <p:grpSpPr bwMode="auto">
              <a:xfrm>
                <a:off x="5207" y="895"/>
                <a:ext cx="391" cy="212"/>
                <a:chOff x="5257" y="778"/>
                <a:chExt cx="391" cy="212"/>
              </a:xfrm>
            </p:grpSpPr>
            <p:sp>
              <p:nvSpPr>
                <p:cNvPr id="18493" name="Text Box 84"/>
                <p:cNvSpPr txBox="1">
                  <a:spLocks noChangeArrowheads="1"/>
                </p:cNvSpPr>
                <p:nvPr/>
              </p:nvSpPr>
              <p:spPr bwMode="auto">
                <a:xfrm>
                  <a:off x="5269" y="778"/>
                  <a:ext cx="379" cy="212"/>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Ca</a:t>
                  </a:r>
                  <a:r>
                    <a:rPr lang="es-ES" sz="1600" b="1" baseline="30000">
                      <a:solidFill>
                        <a:srgbClr val="339933"/>
                      </a:solidFill>
                      <a:latin typeface="Arial" charset="0"/>
                    </a:rPr>
                    <a:t>2+</a:t>
                  </a:r>
                  <a:endParaRPr lang="es-ES" sz="1600" b="1">
                    <a:solidFill>
                      <a:srgbClr val="339933"/>
                    </a:solidFill>
                    <a:latin typeface="Arial" charset="0"/>
                  </a:endParaRPr>
                </a:p>
              </p:txBody>
            </p:sp>
            <p:sp>
              <p:nvSpPr>
                <p:cNvPr id="18494" name="Line 85"/>
                <p:cNvSpPr>
                  <a:spLocks noChangeShapeType="1"/>
                </p:cNvSpPr>
                <p:nvPr/>
              </p:nvSpPr>
              <p:spPr bwMode="auto">
                <a:xfrm flipV="1">
                  <a:off x="5257" y="793"/>
                  <a:ext cx="0" cy="182"/>
                </a:xfrm>
                <a:prstGeom prst="line">
                  <a:avLst/>
                </a:prstGeom>
                <a:noFill/>
                <a:ln w="31750">
                  <a:solidFill>
                    <a:srgbClr val="339933"/>
                  </a:solidFill>
                  <a:round/>
                  <a:headEnd/>
                  <a:tailEnd type="triangle" w="lg" len="med"/>
                </a:ln>
              </p:spPr>
              <p:txBody>
                <a:bodyPr/>
                <a:lstStyle/>
                <a:p>
                  <a:endParaRPr lang="es-ES"/>
                </a:p>
              </p:txBody>
            </p:sp>
          </p:grpSp>
          <p:grpSp>
            <p:nvGrpSpPr>
              <p:cNvPr id="20" name="Group 86"/>
              <p:cNvGrpSpPr>
                <a:grpSpLocks/>
              </p:cNvGrpSpPr>
              <p:nvPr/>
            </p:nvGrpSpPr>
            <p:grpSpPr bwMode="auto">
              <a:xfrm>
                <a:off x="5153" y="1692"/>
                <a:ext cx="498" cy="212"/>
                <a:chOff x="5193" y="1575"/>
                <a:chExt cx="498" cy="212"/>
              </a:xfrm>
            </p:grpSpPr>
            <p:sp>
              <p:nvSpPr>
                <p:cNvPr id="18491" name="Text Box 87"/>
                <p:cNvSpPr txBox="1">
                  <a:spLocks noChangeArrowheads="1"/>
                </p:cNvSpPr>
                <p:nvPr/>
              </p:nvSpPr>
              <p:spPr bwMode="auto">
                <a:xfrm>
                  <a:off x="5220" y="1575"/>
                  <a:ext cx="471" cy="212"/>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AMPc</a:t>
                  </a:r>
                </a:p>
              </p:txBody>
            </p:sp>
            <p:sp>
              <p:nvSpPr>
                <p:cNvPr id="18492" name="Line 88"/>
                <p:cNvSpPr>
                  <a:spLocks noChangeShapeType="1"/>
                </p:cNvSpPr>
                <p:nvPr/>
              </p:nvSpPr>
              <p:spPr bwMode="auto">
                <a:xfrm>
                  <a:off x="5193" y="1590"/>
                  <a:ext cx="0" cy="182"/>
                </a:xfrm>
                <a:prstGeom prst="line">
                  <a:avLst/>
                </a:prstGeom>
                <a:noFill/>
                <a:ln w="31750">
                  <a:solidFill>
                    <a:srgbClr val="339933"/>
                  </a:solidFill>
                  <a:round/>
                  <a:headEnd/>
                  <a:tailEnd type="triangle" w="lg" len="med"/>
                </a:ln>
              </p:spPr>
              <p:txBody>
                <a:bodyPr/>
                <a:lstStyle/>
                <a:p>
                  <a:endParaRPr lang="es-ES"/>
                </a:p>
              </p:txBody>
            </p:sp>
          </p:grpSp>
          <p:grpSp>
            <p:nvGrpSpPr>
              <p:cNvPr id="21" name="Group 89"/>
              <p:cNvGrpSpPr>
                <a:grpSpLocks/>
              </p:cNvGrpSpPr>
              <p:nvPr/>
            </p:nvGrpSpPr>
            <p:grpSpPr bwMode="auto">
              <a:xfrm>
                <a:off x="5161" y="2582"/>
                <a:ext cx="482" cy="212"/>
                <a:chOff x="5209" y="2465"/>
                <a:chExt cx="482" cy="212"/>
              </a:xfrm>
            </p:grpSpPr>
            <p:sp>
              <p:nvSpPr>
                <p:cNvPr id="18489" name="Text Box 90"/>
                <p:cNvSpPr txBox="1">
                  <a:spLocks noChangeArrowheads="1"/>
                </p:cNvSpPr>
                <p:nvPr/>
              </p:nvSpPr>
              <p:spPr bwMode="auto">
                <a:xfrm>
                  <a:off x="5220" y="2465"/>
                  <a:ext cx="471" cy="212"/>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AMPc</a:t>
                  </a:r>
                </a:p>
              </p:txBody>
            </p:sp>
            <p:sp>
              <p:nvSpPr>
                <p:cNvPr id="18490" name="Line 91"/>
                <p:cNvSpPr>
                  <a:spLocks noChangeShapeType="1"/>
                </p:cNvSpPr>
                <p:nvPr/>
              </p:nvSpPr>
              <p:spPr bwMode="auto">
                <a:xfrm flipV="1">
                  <a:off x="5209" y="2480"/>
                  <a:ext cx="0" cy="182"/>
                </a:xfrm>
                <a:prstGeom prst="line">
                  <a:avLst/>
                </a:prstGeom>
                <a:noFill/>
                <a:ln w="31750">
                  <a:solidFill>
                    <a:srgbClr val="339933"/>
                  </a:solidFill>
                  <a:round/>
                  <a:headEnd/>
                  <a:tailEnd type="triangle" w="lg" len="med"/>
                </a:ln>
              </p:spPr>
              <p:txBody>
                <a:bodyPr/>
                <a:lstStyle/>
                <a:p>
                  <a:endParaRPr lang="es-ES"/>
                </a:p>
              </p:txBody>
            </p:sp>
          </p:grpSp>
          <p:grpSp>
            <p:nvGrpSpPr>
              <p:cNvPr id="22" name="Group 92"/>
              <p:cNvGrpSpPr>
                <a:grpSpLocks/>
              </p:cNvGrpSpPr>
              <p:nvPr/>
            </p:nvGrpSpPr>
            <p:grpSpPr bwMode="auto">
              <a:xfrm>
                <a:off x="5164" y="3353"/>
                <a:ext cx="476" cy="212"/>
                <a:chOff x="5215" y="3236"/>
                <a:chExt cx="476" cy="212"/>
              </a:xfrm>
            </p:grpSpPr>
            <p:sp>
              <p:nvSpPr>
                <p:cNvPr id="18487" name="Text Box 93"/>
                <p:cNvSpPr txBox="1">
                  <a:spLocks noChangeArrowheads="1"/>
                </p:cNvSpPr>
                <p:nvPr/>
              </p:nvSpPr>
              <p:spPr bwMode="auto">
                <a:xfrm>
                  <a:off x="5220" y="3236"/>
                  <a:ext cx="471" cy="212"/>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AMPc</a:t>
                  </a:r>
                </a:p>
              </p:txBody>
            </p:sp>
            <p:sp>
              <p:nvSpPr>
                <p:cNvPr id="18488" name="Line 94"/>
                <p:cNvSpPr>
                  <a:spLocks noChangeShapeType="1"/>
                </p:cNvSpPr>
                <p:nvPr/>
              </p:nvSpPr>
              <p:spPr bwMode="auto">
                <a:xfrm flipV="1">
                  <a:off x="5215" y="3250"/>
                  <a:ext cx="0" cy="182"/>
                </a:xfrm>
                <a:prstGeom prst="line">
                  <a:avLst/>
                </a:prstGeom>
                <a:noFill/>
                <a:ln w="31750">
                  <a:solidFill>
                    <a:srgbClr val="339933"/>
                  </a:solidFill>
                  <a:round/>
                  <a:headEnd/>
                  <a:tailEnd type="triangle" w="lg" len="med"/>
                </a:ln>
              </p:spPr>
              <p:txBody>
                <a:bodyPr/>
                <a:lstStyle/>
                <a:p>
                  <a:endParaRPr lang="es-ES"/>
                </a:p>
              </p:txBody>
            </p:sp>
          </p:grpSp>
          <p:grpSp>
            <p:nvGrpSpPr>
              <p:cNvPr id="23" name="Group 95"/>
              <p:cNvGrpSpPr>
                <a:grpSpLocks/>
              </p:cNvGrpSpPr>
              <p:nvPr/>
            </p:nvGrpSpPr>
            <p:grpSpPr bwMode="auto">
              <a:xfrm>
                <a:off x="3470" y="1329"/>
                <a:ext cx="1308" cy="183"/>
                <a:chOff x="3470" y="1212"/>
                <a:chExt cx="1308" cy="183"/>
              </a:xfrm>
            </p:grpSpPr>
            <p:sp>
              <p:nvSpPr>
                <p:cNvPr id="18485" name="Text Box 96"/>
                <p:cNvSpPr txBox="1">
                  <a:spLocks noChangeArrowheads="1"/>
                </p:cNvSpPr>
                <p:nvPr/>
              </p:nvSpPr>
              <p:spPr bwMode="auto">
                <a:xfrm>
                  <a:off x="3485" y="1212"/>
                  <a:ext cx="1293"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Liberación de NA o Ach</a:t>
                  </a:r>
                </a:p>
              </p:txBody>
            </p:sp>
            <p:sp>
              <p:nvSpPr>
                <p:cNvPr id="18486" name="Line 97"/>
                <p:cNvSpPr>
                  <a:spLocks noChangeShapeType="1"/>
                </p:cNvSpPr>
                <p:nvPr/>
              </p:nvSpPr>
              <p:spPr bwMode="auto">
                <a:xfrm>
                  <a:off x="3470" y="1214"/>
                  <a:ext cx="0" cy="181"/>
                </a:xfrm>
                <a:prstGeom prst="line">
                  <a:avLst/>
                </a:prstGeom>
                <a:noFill/>
                <a:ln w="31750">
                  <a:solidFill>
                    <a:schemeClr val="tx1"/>
                  </a:solidFill>
                  <a:round/>
                  <a:headEnd/>
                  <a:tailEnd type="triangle" w="lg" len="med"/>
                </a:ln>
              </p:spPr>
              <p:txBody>
                <a:bodyPr/>
                <a:lstStyle/>
                <a:p>
                  <a:endParaRPr lang="es-ES"/>
                </a:p>
              </p:txBody>
            </p:sp>
          </p:grpSp>
          <p:grpSp>
            <p:nvGrpSpPr>
              <p:cNvPr id="24" name="Group 98"/>
              <p:cNvGrpSpPr>
                <a:grpSpLocks/>
              </p:cNvGrpSpPr>
              <p:nvPr/>
            </p:nvGrpSpPr>
            <p:grpSpPr bwMode="auto">
              <a:xfrm>
                <a:off x="3622" y="3601"/>
                <a:ext cx="996" cy="183"/>
                <a:chOff x="3622" y="3484"/>
                <a:chExt cx="996" cy="183"/>
              </a:xfrm>
            </p:grpSpPr>
            <p:sp>
              <p:nvSpPr>
                <p:cNvPr id="18483" name="Text Box 99"/>
                <p:cNvSpPr txBox="1">
                  <a:spLocks noChangeArrowheads="1"/>
                </p:cNvSpPr>
                <p:nvPr/>
              </p:nvSpPr>
              <p:spPr bwMode="auto">
                <a:xfrm>
                  <a:off x="3644" y="3484"/>
                  <a:ext cx="974" cy="183"/>
                </a:xfrm>
                <a:prstGeom prst="rect">
                  <a:avLst/>
                </a:prstGeom>
                <a:noFill/>
                <a:ln w="9525">
                  <a:noFill/>
                  <a:miter lim="800000"/>
                  <a:headEnd/>
                  <a:tailEnd/>
                </a:ln>
              </p:spPr>
              <p:txBody>
                <a:bodyPr wrap="none">
                  <a:spAutoFit/>
                </a:bodyPr>
                <a:lstStyle/>
                <a:p>
                  <a:pPr eaLnBrk="1" hangingPunct="1"/>
                  <a:r>
                    <a:rPr lang="es-ES" sz="1300" b="1">
                      <a:solidFill>
                        <a:schemeClr val="tx1"/>
                      </a:solidFill>
                      <a:latin typeface="Arial" charset="0"/>
                    </a:rPr>
                    <a:t>Liberación de NA</a:t>
                  </a:r>
                </a:p>
              </p:txBody>
            </p:sp>
            <p:sp>
              <p:nvSpPr>
                <p:cNvPr id="18484" name="Line 100"/>
                <p:cNvSpPr>
                  <a:spLocks noChangeShapeType="1"/>
                </p:cNvSpPr>
                <p:nvPr/>
              </p:nvSpPr>
              <p:spPr bwMode="auto">
                <a:xfrm flipV="1">
                  <a:off x="3622" y="3485"/>
                  <a:ext cx="0" cy="181"/>
                </a:xfrm>
                <a:prstGeom prst="line">
                  <a:avLst/>
                </a:prstGeom>
                <a:noFill/>
                <a:ln w="31750">
                  <a:solidFill>
                    <a:schemeClr val="tx1"/>
                  </a:solidFill>
                  <a:round/>
                  <a:headEnd/>
                  <a:tailEnd type="triangle" w="lg" len="med"/>
                </a:ln>
              </p:spPr>
              <p:txBody>
                <a:bodyPr/>
                <a:lstStyle/>
                <a:p>
                  <a:endParaRPr lang="es-ES"/>
                </a:p>
              </p:txBody>
            </p:sp>
          </p:grpSp>
        </p:grpSp>
        <p:sp>
          <p:nvSpPr>
            <p:cNvPr id="18437" name="Text Box 101"/>
            <p:cNvSpPr txBox="1">
              <a:spLocks noChangeArrowheads="1"/>
            </p:cNvSpPr>
            <p:nvPr/>
          </p:nvSpPr>
          <p:spPr bwMode="auto">
            <a:xfrm>
              <a:off x="1753" y="176"/>
              <a:ext cx="2324" cy="231"/>
            </a:xfrm>
            <a:prstGeom prst="rect">
              <a:avLst/>
            </a:prstGeom>
            <a:noFill/>
            <a:ln w="9525">
              <a:noFill/>
              <a:miter lim="800000"/>
              <a:headEnd/>
              <a:tailEnd/>
            </a:ln>
          </p:spPr>
          <p:txBody>
            <a:bodyPr wrap="none">
              <a:spAutoFit/>
            </a:bodyPr>
            <a:lstStyle/>
            <a:p>
              <a:pPr eaLnBrk="1" hangingPunct="1"/>
              <a:r>
                <a:rPr lang="es-ES" b="1">
                  <a:solidFill>
                    <a:schemeClr val="tx1"/>
                  </a:solidFill>
                  <a:latin typeface="Arial" charset="0"/>
                </a:rPr>
                <a:t>RECEPTORES ADRENÉRGICOS</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Marcador de número de diapositiva"/>
          <p:cNvSpPr>
            <a:spLocks noGrp="1"/>
          </p:cNvSpPr>
          <p:nvPr>
            <p:ph type="sldNum" sz="quarter" idx="12"/>
          </p:nvPr>
        </p:nvSpPr>
        <p:spPr>
          <a:noFill/>
        </p:spPr>
        <p:txBody>
          <a:bodyPr/>
          <a:lstStyle/>
          <a:p>
            <a:fld id="{9771B0C6-FEDF-4096-9CA9-9BB57DE795B8}" type="slidenum">
              <a:rPr lang="es-ES_tradnl"/>
              <a:pPr/>
              <a:t>45</a:t>
            </a:fld>
            <a:endParaRPr lang="es-ES_tradnl"/>
          </a:p>
        </p:txBody>
      </p:sp>
      <p:sp>
        <p:nvSpPr>
          <p:cNvPr id="22531"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sp>
        <p:nvSpPr>
          <p:cNvPr id="22532" name="Rectangle 3"/>
          <p:cNvSpPr>
            <a:spLocks noChangeArrowheads="1"/>
          </p:cNvSpPr>
          <p:nvPr/>
        </p:nvSpPr>
        <p:spPr bwMode="auto">
          <a:xfrm>
            <a:off x="1619250" y="403225"/>
            <a:ext cx="5756275" cy="457200"/>
          </a:xfrm>
          <a:prstGeom prst="rect">
            <a:avLst/>
          </a:prstGeom>
          <a:noFill/>
          <a:ln w="9525">
            <a:noFill/>
            <a:miter lim="800000"/>
            <a:headEnd/>
            <a:tailEnd/>
          </a:ln>
        </p:spPr>
        <p:txBody>
          <a:bodyPr wrap="none">
            <a:spAutoFit/>
          </a:bodyPr>
          <a:lstStyle/>
          <a:p>
            <a:r>
              <a:rPr lang="es-ES" sz="2400" b="1">
                <a:solidFill>
                  <a:schemeClr val="tx1"/>
                </a:solidFill>
              </a:rPr>
              <a:t>ACCIONES DE LAS CATECOLAMINAS</a:t>
            </a:r>
          </a:p>
        </p:txBody>
      </p:sp>
      <p:sp>
        <p:nvSpPr>
          <p:cNvPr id="22533" name="Text Box 4"/>
          <p:cNvSpPr txBox="1">
            <a:spLocks noChangeArrowheads="1"/>
          </p:cNvSpPr>
          <p:nvPr/>
        </p:nvSpPr>
        <p:spPr bwMode="auto">
          <a:xfrm>
            <a:off x="1403350" y="3429000"/>
            <a:ext cx="6121400" cy="2743200"/>
          </a:xfrm>
          <a:prstGeom prst="rect">
            <a:avLst/>
          </a:prstGeom>
          <a:noFill/>
          <a:ln w="9525">
            <a:noFill/>
            <a:miter lim="800000"/>
            <a:headEnd/>
            <a:tailEnd/>
          </a:ln>
        </p:spPr>
        <p:txBody>
          <a:bodyPr>
            <a:spAutoFit/>
          </a:bodyPr>
          <a:lstStyle/>
          <a:p>
            <a:pPr>
              <a:lnSpc>
                <a:spcPct val="145000"/>
              </a:lnSpc>
              <a:buFont typeface="Wingdings" pitchFamily="2" charset="2"/>
              <a:buChar char="ü"/>
            </a:pPr>
            <a:r>
              <a:rPr lang="es-ES" sz="2400" dirty="0"/>
              <a:t>Metabolismo</a:t>
            </a:r>
          </a:p>
          <a:p>
            <a:pPr>
              <a:lnSpc>
                <a:spcPct val="145000"/>
              </a:lnSpc>
              <a:buFont typeface="Wingdings" pitchFamily="2" charset="2"/>
              <a:buChar char="ü"/>
            </a:pPr>
            <a:r>
              <a:rPr lang="es-ES" sz="2400" dirty="0"/>
              <a:t>Equilibrio </a:t>
            </a:r>
            <a:r>
              <a:rPr lang="es-ES" sz="2400" dirty="0" err="1"/>
              <a:t>hidroelectrolítico</a:t>
            </a:r>
            <a:endParaRPr lang="es-ES" sz="2400" dirty="0"/>
          </a:p>
          <a:p>
            <a:pPr>
              <a:lnSpc>
                <a:spcPct val="145000"/>
              </a:lnSpc>
              <a:buFont typeface="Wingdings" pitchFamily="2" charset="2"/>
              <a:buChar char="ü"/>
            </a:pPr>
            <a:r>
              <a:rPr lang="es-ES" sz="2400" dirty="0"/>
              <a:t>Sobre secreción hormonal</a:t>
            </a:r>
          </a:p>
          <a:p>
            <a:pPr>
              <a:lnSpc>
                <a:spcPct val="145000"/>
              </a:lnSpc>
              <a:buFont typeface="Wingdings" pitchFamily="2" charset="2"/>
              <a:buChar char="ü"/>
            </a:pPr>
            <a:r>
              <a:rPr lang="es-ES" sz="2400" dirty="0"/>
              <a:t>Sobre otros sistemas: circulatorio, respiratorio, reproductor…</a:t>
            </a:r>
          </a:p>
        </p:txBody>
      </p:sp>
      <p:sp>
        <p:nvSpPr>
          <p:cNvPr id="6" name="5 Rectángulo"/>
          <p:cNvSpPr/>
          <p:nvPr/>
        </p:nvSpPr>
        <p:spPr>
          <a:xfrm>
            <a:off x="571472" y="1774532"/>
            <a:ext cx="8143932" cy="1297278"/>
          </a:xfrm>
          <a:prstGeom prst="rect">
            <a:avLst/>
          </a:prstGeom>
        </p:spPr>
        <p:txBody>
          <a:bodyPr wrap="square">
            <a:spAutoFit/>
          </a:bodyPr>
          <a:lstStyle/>
          <a:p>
            <a:pPr indent="538163">
              <a:lnSpc>
                <a:spcPct val="145000"/>
              </a:lnSpc>
            </a:pPr>
            <a:r>
              <a:rPr lang="es-ES" dirty="0" smtClean="0">
                <a:solidFill>
                  <a:schemeClr val="tx1"/>
                </a:solidFill>
              </a:rPr>
              <a:t>Casi todos los tejidos del cuerpo poseen </a:t>
            </a:r>
            <a:r>
              <a:rPr lang="es-ES" b="1" dirty="0" smtClean="0">
                <a:solidFill>
                  <a:schemeClr val="tx1"/>
                </a:solidFill>
              </a:rPr>
              <a:t>receptores </a:t>
            </a:r>
            <a:r>
              <a:rPr lang="es-ES" dirty="0" smtClean="0">
                <a:solidFill>
                  <a:schemeClr val="tx1"/>
                </a:solidFill>
              </a:rPr>
              <a:t>para las </a:t>
            </a:r>
            <a:r>
              <a:rPr lang="es-ES" dirty="0" err="1" smtClean="0">
                <a:solidFill>
                  <a:srgbClr val="800040"/>
                </a:solidFill>
              </a:rPr>
              <a:t>catecolaminas</a:t>
            </a:r>
            <a:r>
              <a:rPr lang="es-ES" dirty="0" smtClean="0">
                <a:solidFill>
                  <a:schemeClr val="tx1"/>
                </a:solidFill>
              </a:rPr>
              <a:t>, pero al contrario que los glucocorticoides sus acciones son muy rápidas (</a:t>
            </a:r>
            <a:r>
              <a:rPr lang="es-ES" dirty="0" err="1" smtClean="0">
                <a:solidFill>
                  <a:schemeClr val="tx1"/>
                </a:solidFill>
              </a:rPr>
              <a:t>sg</a:t>
            </a:r>
            <a:r>
              <a:rPr lang="es-ES" dirty="0" smtClean="0">
                <a:solidFill>
                  <a:schemeClr val="tx1"/>
                </a:solidFill>
              </a:rPr>
              <a:t>), ayudando al organismo en situaciones de emergencia.</a:t>
            </a:r>
            <a:endParaRPr lang="es-ES"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Marcador de número de diapositiva"/>
          <p:cNvSpPr>
            <a:spLocks noGrp="1"/>
          </p:cNvSpPr>
          <p:nvPr>
            <p:ph type="sldNum" sz="quarter" idx="12"/>
          </p:nvPr>
        </p:nvSpPr>
        <p:spPr>
          <a:noFill/>
        </p:spPr>
        <p:txBody>
          <a:bodyPr/>
          <a:lstStyle/>
          <a:p>
            <a:fld id="{6366389E-46EB-4FA6-90BF-4780573629EE}" type="slidenum">
              <a:rPr lang="es-ES_tradnl"/>
              <a:pPr/>
              <a:t>46</a:t>
            </a:fld>
            <a:endParaRPr lang="es-ES_tradnl"/>
          </a:p>
        </p:txBody>
      </p:sp>
      <p:sp>
        <p:nvSpPr>
          <p:cNvPr id="23555"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grpSp>
        <p:nvGrpSpPr>
          <p:cNvPr id="2" name="Group 3"/>
          <p:cNvGrpSpPr>
            <a:grpSpLocks/>
          </p:cNvGrpSpPr>
          <p:nvPr/>
        </p:nvGrpSpPr>
        <p:grpSpPr bwMode="auto">
          <a:xfrm>
            <a:off x="2484438" y="4181475"/>
            <a:ext cx="3656012" cy="831850"/>
            <a:chOff x="1937" y="1400"/>
            <a:chExt cx="2303" cy="524"/>
          </a:xfrm>
        </p:grpSpPr>
        <p:grpSp>
          <p:nvGrpSpPr>
            <p:cNvPr id="3" name="Group 4"/>
            <p:cNvGrpSpPr>
              <a:grpSpLocks/>
            </p:cNvGrpSpPr>
            <p:nvPr/>
          </p:nvGrpSpPr>
          <p:grpSpPr bwMode="auto">
            <a:xfrm>
              <a:off x="1937" y="1400"/>
              <a:ext cx="1699" cy="250"/>
              <a:chOff x="1941" y="1400"/>
              <a:chExt cx="1699" cy="250"/>
            </a:xfrm>
          </p:grpSpPr>
          <p:sp>
            <p:nvSpPr>
              <p:cNvPr id="23567" name="Text Box 5"/>
              <p:cNvSpPr txBox="1">
                <a:spLocks noChangeArrowheads="1"/>
              </p:cNvSpPr>
              <p:nvPr/>
            </p:nvSpPr>
            <p:spPr bwMode="auto">
              <a:xfrm>
                <a:off x="1986" y="1400"/>
                <a:ext cx="1654" cy="250"/>
              </a:xfrm>
              <a:prstGeom prst="rect">
                <a:avLst/>
              </a:prstGeom>
              <a:noFill/>
              <a:ln w="9525">
                <a:noFill/>
                <a:miter lim="800000"/>
                <a:headEnd/>
                <a:tailEnd/>
              </a:ln>
            </p:spPr>
            <p:txBody>
              <a:bodyPr wrap="none">
                <a:spAutoFit/>
              </a:bodyPr>
              <a:lstStyle/>
              <a:p>
                <a:pPr eaLnBrk="1" hangingPunct="1"/>
                <a:r>
                  <a:rPr lang="es-ES" sz="2000" b="1">
                    <a:solidFill>
                      <a:schemeClr val="tx1"/>
                    </a:solidFill>
                  </a:rPr>
                  <a:t>Producción de calor</a:t>
                </a:r>
              </a:p>
            </p:txBody>
          </p:sp>
          <p:sp>
            <p:nvSpPr>
              <p:cNvPr id="23568" name="Line 6"/>
              <p:cNvSpPr>
                <a:spLocks noChangeShapeType="1"/>
              </p:cNvSpPr>
              <p:nvPr/>
            </p:nvSpPr>
            <p:spPr bwMode="auto">
              <a:xfrm flipV="1">
                <a:off x="1941" y="1440"/>
                <a:ext cx="0" cy="196"/>
              </a:xfrm>
              <a:prstGeom prst="line">
                <a:avLst/>
              </a:prstGeom>
              <a:noFill/>
              <a:ln w="38100">
                <a:solidFill>
                  <a:srgbClr val="0000FF"/>
                </a:solidFill>
                <a:round/>
                <a:headEnd/>
                <a:tailEnd type="triangle" w="lg" len="med"/>
              </a:ln>
            </p:spPr>
            <p:txBody>
              <a:bodyPr/>
              <a:lstStyle/>
              <a:p>
                <a:endParaRPr lang="es-ES"/>
              </a:p>
            </p:txBody>
          </p:sp>
        </p:grpSp>
        <p:grpSp>
          <p:nvGrpSpPr>
            <p:cNvPr id="4" name="Group 7"/>
            <p:cNvGrpSpPr>
              <a:grpSpLocks/>
            </p:cNvGrpSpPr>
            <p:nvPr/>
          </p:nvGrpSpPr>
          <p:grpSpPr bwMode="auto">
            <a:xfrm>
              <a:off x="1937" y="1674"/>
              <a:ext cx="2303" cy="250"/>
              <a:chOff x="1937" y="1674"/>
              <a:chExt cx="2303" cy="250"/>
            </a:xfrm>
          </p:grpSpPr>
          <p:sp>
            <p:nvSpPr>
              <p:cNvPr id="23565" name="Text Box 8"/>
              <p:cNvSpPr txBox="1">
                <a:spLocks noChangeArrowheads="1"/>
              </p:cNvSpPr>
              <p:nvPr/>
            </p:nvSpPr>
            <p:spPr bwMode="auto">
              <a:xfrm>
                <a:off x="1992" y="1674"/>
                <a:ext cx="2248" cy="250"/>
              </a:xfrm>
              <a:prstGeom prst="rect">
                <a:avLst/>
              </a:prstGeom>
              <a:noFill/>
              <a:ln w="9525">
                <a:noFill/>
                <a:miter lim="800000"/>
                <a:headEnd/>
                <a:tailEnd/>
              </a:ln>
            </p:spPr>
            <p:txBody>
              <a:bodyPr wrap="none">
                <a:spAutoFit/>
              </a:bodyPr>
              <a:lstStyle/>
              <a:p>
                <a:pPr eaLnBrk="1" hangingPunct="1"/>
                <a:r>
                  <a:rPr lang="es-ES" sz="2000" b="1">
                    <a:solidFill>
                      <a:schemeClr val="tx1"/>
                    </a:solidFill>
                  </a:rPr>
                  <a:t>Actividad de la termogenina</a:t>
                </a:r>
              </a:p>
            </p:txBody>
          </p:sp>
          <p:sp>
            <p:nvSpPr>
              <p:cNvPr id="23566" name="Line 9"/>
              <p:cNvSpPr>
                <a:spLocks noChangeShapeType="1"/>
              </p:cNvSpPr>
              <p:nvPr/>
            </p:nvSpPr>
            <p:spPr bwMode="auto">
              <a:xfrm flipV="1">
                <a:off x="1937" y="1714"/>
                <a:ext cx="0" cy="196"/>
              </a:xfrm>
              <a:prstGeom prst="line">
                <a:avLst/>
              </a:prstGeom>
              <a:noFill/>
              <a:ln w="38100">
                <a:solidFill>
                  <a:srgbClr val="0000FF"/>
                </a:solidFill>
                <a:round/>
                <a:headEnd/>
                <a:tailEnd type="triangle" w="lg" len="med"/>
              </a:ln>
            </p:spPr>
            <p:txBody>
              <a:bodyPr/>
              <a:lstStyle/>
              <a:p>
                <a:endParaRPr lang="es-ES"/>
              </a:p>
            </p:txBody>
          </p:sp>
        </p:grpSp>
      </p:grpSp>
      <p:sp>
        <p:nvSpPr>
          <p:cNvPr id="23557" name="AutoShape 10"/>
          <p:cNvSpPr>
            <a:spLocks noChangeArrowheads="1"/>
          </p:cNvSpPr>
          <p:nvPr/>
        </p:nvSpPr>
        <p:spPr bwMode="auto">
          <a:xfrm>
            <a:off x="1403350" y="2781300"/>
            <a:ext cx="2366963" cy="492125"/>
          </a:xfrm>
          <a:prstGeom prst="roundRect">
            <a:avLst>
              <a:gd name="adj" fmla="val 16667"/>
            </a:avLst>
          </a:prstGeom>
          <a:solidFill>
            <a:srgbClr val="CCFFCC"/>
          </a:solidFill>
          <a:ln w="9525">
            <a:solidFill>
              <a:schemeClr val="tx1"/>
            </a:solidFill>
            <a:round/>
            <a:headEnd/>
            <a:tailEnd/>
          </a:ln>
        </p:spPr>
        <p:txBody>
          <a:bodyPr wrap="none" anchor="ctr"/>
          <a:lstStyle/>
          <a:p>
            <a:endParaRPr lang="es-ES"/>
          </a:p>
        </p:txBody>
      </p:sp>
      <p:sp>
        <p:nvSpPr>
          <p:cNvPr id="23558" name="Text Box 11"/>
          <p:cNvSpPr txBox="1">
            <a:spLocks noChangeArrowheads="1"/>
          </p:cNvSpPr>
          <p:nvPr/>
        </p:nvSpPr>
        <p:spPr bwMode="auto">
          <a:xfrm>
            <a:off x="1476375" y="2852738"/>
            <a:ext cx="2232025" cy="396875"/>
          </a:xfrm>
          <a:prstGeom prst="rect">
            <a:avLst/>
          </a:prstGeom>
          <a:noFill/>
          <a:ln w="9525">
            <a:noFill/>
            <a:miter lim="800000"/>
            <a:headEnd/>
            <a:tailEnd/>
          </a:ln>
        </p:spPr>
        <p:txBody>
          <a:bodyPr wrap="none">
            <a:spAutoFit/>
          </a:bodyPr>
          <a:lstStyle/>
          <a:p>
            <a:pPr eaLnBrk="1" hangingPunct="1"/>
            <a:r>
              <a:rPr lang="es-ES" sz="2000" b="1" dirty="0">
                <a:solidFill>
                  <a:srgbClr val="FF0000"/>
                </a:solidFill>
                <a:latin typeface="Arial" charset="0"/>
              </a:rPr>
              <a:t>TERMOGÉNESIS</a:t>
            </a:r>
          </a:p>
        </p:txBody>
      </p:sp>
      <p:sp>
        <p:nvSpPr>
          <p:cNvPr id="23559" name="Rectangle 12"/>
          <p:cNvSpPr>
            <a:spLocks noChangeArrowheads="1"/>
          </p:cNvSpPr>
          <p:nvPr/>
        </p:nvSpPr>
        <p:spPr bwMode="auto">
          <a:xfrm>
            <a:off x="2568575" y="1554163"/>
            <a:ext cx="4956175" cy="650875"/>
          </a:xfrm>
          <a:prstGeom prst="rect">
            <a:avLst/>
          </a:prstGeom>
          <a:solidFill>
            <a:srgbClr val="FFFFCC"/>
          </a:solidFill>
          <a:ln w="9525">
            <a:solidFill>
              <a:schemeClr val="tx1"/>
            </a:solidFill>
            <a:miter lim="800000"/>
            <a:headEnd/>
            <a:tailEnd/>
          </a:ln>
        </p:spPr>
        <p:txBody>
          <a:bodyPr wrap="none" anchor="ctr"/>
          <a:lstStyle/>
          <a:p>
            <a:endParaRPr lang="es-ES"/>
          </a:p>
        </p:txBody>
      </p:sp>
      <p:sp>
        <p:nvSpPr>
          <p:cNvPr id="23560" name="Text Box 13"/>
          <p:cNvSpPr txBox="1">
            <a:spLocks noChangeArrowheads="1"/>
          </p:cNvSpPr>
          <p:nvPr/>
        </p:nvSpPr>
        <p:spPr bwMode="auto">
          <a:xfrm>
            <a:off x="2627313" y="1700213"/>
            <a:ext cx="5102225" cy="396875"/>
          </a:xfrm>
          <a:prstGeom prst="rect">
            <a:avLst/>
          </a:prstGeom>
          <a:noFill/>
          <a:ln w="9525">
            <a:noFill/>
            <a:miter lim="800000"/>
            <a:headEnd/>
            <a:tailEnd/>
          </a:ln>
        </p:spPr>
        <p:txBody>
          <a:bodyPr>
            <a:spAutoFit/>
          </a:bodyPr>
          <a:lstStyle/>
          <a:p>
            <a:pPr eaLnBrk="1" hangingPunct="1"/>
            <a:r>
              <a:rPr lang="es-ES" sz="2000" b="1">
                <a:solidFill>
                  <a:srgbClr val="800040"/>
                </a:solidFill>
                <a:latin typeface="Arial" charset="0"/>
              </a:rPr>
              <a:t>ACCIONES SOBRE EL METABOLISMO</a:t>
            </a:r>
          </a:p>
        </p:txBody>
      </p:sp>
      <p:sp>
        <p:nvSpPr>
          <p:cNvPr id="23561" name="Rectangle 14"/>
          <p:cNvSpPr>
            <a:spLocks noChangeArrowheads="1"/>
          </p:cNvSpPr>
          <p:nvPr/>
        </p:nvSpPr>
        <p:spPr bwMode="auto">
          <a:xfrm>
            <a:off x="1619250" y="403225"/>
            <a:ext cx="6127750" cy="457200"/>
          </a:xfrm>
          <a:prstGeom prst="rect">
            <a:avLst/>
          </a:prstGeom>
          <a:noFill/>
          <a:ln w="9525">
            <a:noFill/>
            <a:miter lim="800000"/>
            <a:headEnd/>
            <a:tailEnd/>
          </a:ln>
        </p:spPr>
        <p:txBody>
          <a:bodyPr wrap="none">
            <a:spAutoFit/>
          </a:bodyPr>
          <a:lstStyle/>
          <a:p>
            <a:r>
              <a:rPr lang="es-ES" sz="2400" b="1">
                <a:solidFill>
                  <a:schemeClr val="tx1"/>
                </a:solidFill>
              </a:rPr>
              <a:t>ACCIONES DE LAS CATECOLAMINAS (I)</a:t>
            </a:r>
          </a:p>
        </p:txBody>
      </p:sp>
      <p:sp>
        <p:nvSpPr>
          <p:cNvPr id="23562" name="Text Box 15"/>
          <p:cNvSpPr txBox="1">
            <a:spLocks noChangeArrowheads="1"/>
          </p:cNvSpPr>
          <p:nvPr/>
        </p:nvSpPr>
        <p:spPr bwMode="auto">
          <a:xfrm>
            <a:off x="4624388" y="2655888"/>
            <a:ext cx="654050" cy="366712"/>
          </a:xfrm>
          <a:prstGeom prst="rect">
            <a:avLst/>
          </a:prstGeom>
          <a:noFill/>
          <a:ln w="9525">
            <a:noFill/>
            <a:miter lim="800000"/>
            <a:headEnd/>
            <a:tailEnd/>
          </a:ln>
        </p:spPr>
        <p:txBody>
          <a:bodyPr wrap="none">
            <a:spAutoFit/>
          </a:bodyPr>
          <a:lstStyle/>
          <a:p>
            <a:r>
              <a:rPr lang="es-ES" b="1"/>
              <a:t>SNS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Marcador de número de diapositiva"/>
          <p:cNvSpPr>
            <a:spLocks noGrp="1"/>
          </p:cNvSpPr>
          <p:nvPr>
            <p:ph type="sldNum" sz="quarter" idx="12"/>
          </p:nvPr>
        </p:nvSpPr>
        <p:spPr>
          <a:noFill/>
        </p:spPr>
        <p:txBody>
          <a:bodyPr/>
          <a:lstStyle/>
          <a:p>
            <a:fld id="{83751E21-33BB-4118-A91F-E6DA6D7569C1}" type="slidenum">
              <a:rPr lang="es-ES_tradnl"/>
              <a:pPr/>
              <a:t>47</a:t>
            </a:fld>
            <a:endParaRPr lang="es-ES_tradnl"/>
          </a:p>
        </p:txBody>
      </p:sp>
      <p:sp>
        <p:nvSpPr>
          <p:cNvPr id="26627"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grpSp>
        <p:nvGrpSpPr>
          <p:cNvPr id="2" name="Group 3"/>
          <p:cNvGrpSpPr>
            <a:grpSpLocks/>
          </p:cNvGrpSpPr>
          <p:nvPr/>
        </p:nvGrpSpPr>
        <p:grpSpPr bwMode="auto">
          <a:xfrm>
            <a:off x="468313" y="404813"/>
            <a:ext cx="8207375" cy="6423025"/>
            <a:chOff x="295" y="255"/>
            <a:chExt cx="5170" cy="4046"/>
          </a:xfrm>
        </p:grpSpPr>
        <p:pic>
          <p:nvPicPr>
            <p:cNvPr id="26629" name="Picture 4" descr="zz"/>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5" y="731"/>
              <a:ext cx="5170" cy="3570"/>
            </a:xfrm>
            <a:prstGeom prst="rect">
              <a:avLst/>
            </a:prstGeom>
            <a:noFill/>
            <a:ln w="9525">
              <a:noFill/>
              <a:miter lim="800000"/>
              <a:headEnd/>
              <a:tailEnd/>
            </a:ln>
          </p:spPr>
        </p:pic>
        <p:grpSp>
          <p:nvGrpSpPr>
            <p:cNvPr id="3" name="Group 5"/>
            <p:cNvGrpSpPr>
              <a:grpSpLocks/>
            </p:cNvGrpSpPr>
            <p:nvPr/>
          </p:nvGrpSpPr>
          <p:grpSpPr bwMode="auto">
            <a:xfrm>
              <a:off x="4082" y="3134"/>
              <a:ext cx="682" cy="272"/>
              <a:chOff x="896" y="255"/>
              <a:chExt cx="682" cy="272"/>
            </a:xfrm>
          </p:grpSpPr>
          <p:sp>
            <p:nvSpPr>
              <p:cNvPr id="26662" name="Rectangle 6"/>
              <p:cNvSpPr>
                <a:spLocks noChangeArrowheads="1"/>
              </p:cNvSpPr>
              <p:nvPr/>
            </p:nvSpPr>
            <p:spPr bwMode="auto">
              <a:xfrm>
                <a:off x="896" y="255"/>
                <a:ext cx="682" cy="272"/>
              </a:xfrm>
              <a:prstGeom prst="rect">
                <a:avLst/>
              </a:prstGeom>
              <a:solidFill>
                <a:srgbClr val="CCFF99"/>
              </a:solidFill>
              <a:ln w="9525">
                <a:solidFill>
                  <a:schemeClr val="tx1"/>
                </a:solidFill>
                <a:miter lim="800000"/>
                <a:headEnd/>
                <a:tailEnd/>
              </a:ln>
            </p:spPr>
            <p:txBody>
              <a:bodyPr wrap="none" anchor="ctr"/>
              <a:lstStyle/>
              <a:p>
                <a:endParaRPr lang="es-ES"/>
              </a:p>
            </p:txBody>
          </p:sp>
          <p:sp>
            <p:nvSpPr>
              <p:cNvPr id="26663" name="Text Box 7"/>
              <p:cNvSpPr txBox="1">
                <a:spLocks noChangeArrowheads="1"/>
              </p:cNvSpPr>
              <p:nvPr/>
            </p:nvSpPr>
            <p:spPr bwMode="auto">
              <a:xfrm>
                <a:off x="917" y="282"/>
                <a:ext cx="636" cy="212"/>
              </a:xfrm>
              <a:prstGeom prst="rect">
                <a:avLst/>
              </a:prstGeom>
              <a:noFill/>
              <a:ln w="9525">
                <a:noFill/>
                <a:miter lim="800000"/>
                <a:headEnd/>
                <a:tailEnd/>
              </a:ln>
            </p:spPr>
            <p:txBody>
              <a:bodyPr wrap="none">
                <a:spAutoFit/>
              </a:bodyPr>
              <a:lstStyle/>
              <a:p>
                <a:pPr eaLnBrk="1" hangingPunct="1"/>
                <a:r>
                  <a:rPr lang="es-ES" sz="1600" b="1">
                    <a:solidFill>
                      <a:schemeClr val="tx1"/>
                    </a:solidFill>
                    <a:latin typeface="Arial" charset="0"/>
                  </a:rPr>
                  <a:t>Lipólisis</a:t>
                </a:r>
                <a:endParaRPr lang="es-ES_tradnl" sz="1600" b="1">
                  <a:solidFill>
                    <a:schemeClr val="tx1"/>
                  </a:solidFill>
                  <a:latin typeface="Arial" charset="0"/>
                </a:endParaRPr>
              </a:p>
            </p:txBody>
          </p:sp>
        </p:grpSp>
        <p:sp>
          <p:nvSpPr>
            <p:cNvPr id="26631" name="Text Box 8"/>
            <p:cNvSpPr txBox="1">
              <a:spLocks noChangeArrowheads="1"/>
            </p:cNvSpPr>
            <p:nvPr/>
          </p:nvSpPr>
          <p:spPr bwMode="auto">
            <a:xfrm>
              <a:off x="3945" y="3626"/>
              <a:ext cx="1019" cy="212"/>
            </a:xfrm>
            <a:prstGeom prst="rect">
              <a:avLst/>
            </a:prstGeom>
            <a:noFill/>
            <a:ln w="9525">
              <a:noFill/>
              <a:miter lim="800000"/>
              <a:headEnd/>
              <a:tailEnd/>
            </a:ln>
          </p:spPr>
          <p:txBody>
            <a:bodyPr wrap="none">
              <a:spAutoFit/>
            </a:bodyPr>
            <a:lstStyle/>
            <a:p>
              <a:pPr eaLnBrk="1" hangingPunct="1"/>
              <a:r>
                <a:rPr lang="es-ES" sz="1600" b="1">
                  <a:solidFill>
                    <a:schemeClr val="tx1"/>
                  </a:solidFill>
                  <a:latin typeface="Arial" charset="0"/>
                </a:rPr>
                <a:t>Tejido adiposo</a:t>
              </a:r>
              <a:endParaRPr lang="es-ES_tradnl" sz="1600" b="1">
                <a:solidFill>
                  <a:schemeClr val="tx1"/>
                </a:solidFill>
                <a:latin typeface="Arial" charset="0"/>
              </a:endParaRPr>
            </a:p>
          </p:txBody>
        </p:sp>
        <p:sp>
          <p:nvSpPr>
            <p:cNvPr id="26632" name="Text Box 9"/>
            <p:cNvSpPr txBox="1">
              <a:spLocks noChangeArrowheads="1"/>
            </p:cNvSpPr>
            <p:nvPr/>
          </p:nvSpPr>
          <p:spPr bwMode="auto">
            <a:xfrm>
              <a:off x="455" y="3952"/>
              <a:ext cx="635" cy="212"/>
            </a:xfrm>
            <a:prstGeom prst="rect">
              <a:avLst/>
            </a:prstGeom>
            <a:noFill/>
            <a:ln w="9525">
              <a:noFill/>
              <a:miter lim="800000"/>
              <a:headEnd/>
              <a:tailEnd/>
            </a:ln>
          </p:spPr>
          <p:txBody>
            <a:bodyPr wrap="none">
              <a:spAutoFit/>
            </a:bodyPr>
            <a:lstStyle/>
            <a:p>
              <a:pPr eaLnBrk="1" hangingPunct="1"/>
              <a:r>
                <a:rPr lang="es-ES" sz="1600" b="1">
                  <a:solidFill>
                    <a:schemeClr val="tx1"/>
                  </a:solidFill>
                  <a:latin typeface="Arial" charset="0"/>
                </a:rPr>
                <a:t>Músculo</a:t>
              </a:r>
              <a:endParaRPr lang="es-ES_tradnl" sz="1600" b="1">
                <a:solidFill>
                  <a:schemeClr val="tx1"/>
                </a:solidFill>
                <a:latin typeface="Arial" charset="0"/>
              </a:endParaRPr>
            </a:p>
          </p:txBody>
        </p:sp>
        <p:sp>
          <p:nvSpPr>
            <p:cNvPr id="26633" name="Text Box 10"/>
            <p:cNvSpPr txBox="1">
              <a:spLocks noChangeArrowheads="1"/>
            </p:cNvSpPr>
            <p:nvPr/>
          </p:nvSpPr>
          <p:spPr bwMode="auto">
            <a:xfrm>
              <a:off x="3606" y="890"/>
              <a:ext cx="549" cy="212"/>
            </a:xfrm>
            <a:prstGeom prst="rect">
              <a:avLst/>
            </a:prstGeom>
            <a:noFill/>
            <a:ln w="9525">
              <a:noFill/>
              <a:miter lim="800000"/>
              <a:headEnd/>
              <a:tailEnd/>
            </a:ln>
          </p:spPr>
          <p:txBody>
            <a:bodyPr wrap="none">
              <a:spAutoFit/>
            </a:bodyPr>
            <a:lstStyle/>
            <a:p>
              <a:pPr eaLnBrk="1" hangingPunct="1"/>
              <a:r>
                <a:rPr lang="es-ES" sz="1600" b="1">
                  <a:solidFill>
                    <a:schemeClr val="tx1"/>
                  </a:solidFill>
                  <a:latin typeface="Arial" charset="0"/>
                </a:rPr>
                <a:t>Hígado</a:t>
              </a:r>
              <a:endParaRPr lang="es-ES_tradnl" sz="1600" b="1">
                <a:solidFill>
                  <a:schemeClr val="tx1"/>
                </a:solidFill>
                <a:latin typeface="Arial" charset="0"/>
              </a:endParaRPr>
            </a:p>
          </p:txBody>
        </p:sp>
        <p:grpSp>
          <p:nvGrpSpPr>
            <p:cNvPr id="4" name="Group 11"/>
            <p:cNvGrpSpPr>
              <a:grpSpLocks/>
            </p:cNvGrpSpPr>
            <p:nvPr/>
          </p:nvGrpSpPr>
          <p:grpSpPr bwMode="auto">
            <a:xfrm>
              <a:off x="2403" y="1630"/>
              <a:ext cx="589" cy="202"/>
              <a:chOff x="2403" y="239"/>
              <a:chExt cx="589" cy="202"/>
            </a:xfrm>
          </p:grpSpPr>
          <p:sp>
            <p:nvSpPr>
              <p:cNvPr id="26660" name="Rectangle 12"/>
              <p:cNvSpPr>
                <a:spLocks noChangeArrowheads="1"/>
              </p:cNvSpPr>
              <p:nvPr/>
            </p:nvSpPr>
            <p:spPr bwMode="auto">
              <a:xfrm>
                <a:off x="2462" y="255"/>
                <a:ext cx="478" cy="182"/>
              </a:xfrm>
              <a:prstGeom prst="rect">
                <a:avLst/>
              </a:prstGeom>
              <a:solidFill>
                <a:srgbClr val="FFCC00"/>
              </a:solidFill>
              <a:ln w="9525">
                <a:solidFill>
                  <a:schemeClr val="tx1"/>
                </a:solidFill>
                <a:miter lim="800000"/>
                <a:headEnd/>
                <a:tailEnd/>
              </a:ln>
            </p:spPr>
            <p:txBody>
              <a:bodyPr wrap="none" anchor="ctr"/>
              <a:lstStyle/>
              <a:p>
                <a:endParaRPr lang="es-ES"/>
              </a:p>
            </p:txBody>
          </p:sp>
          <p:sp>
            <p:nvSpPr>
              <p:cNvPr id="26661" name="Text Box 13"/>
              <p:cNvSpPr txBox="1">
                <a:spLocks noChangeArrowheads="1"/>
              </p:cNvSpPr>
              <p:nvPr/>
            </p:nvSpPr>
            <p:spPr bwMode="auto">
              <a:xfrm>
                <a:off x="2403" y="239"/>
                <a:ext cx="589" cy="202"/>
              </a:xfrm>
              <a:prstGeom prst="rect">
                <a:avLst/>
              </a:prstGeom>
              <a:noFill/>
              <a:ln w="9525">
                <a:noFill/>
                <a:miter lim="800000"/>
                <a:headEnd/>
                <a:tailEnd/>
              </a:ln>
            </p:spPr>
            <p:txBody>
              <a:bodyPr wrap="none">
                <a:spAutoFit/>
              </a:bodyPr>
              <a:lstStyle/>
              <a:p>
                <a:pPr eaLnBrk="1" hangingPunct="1"/>
                <a:r>
                  <a:rPr lang="es-ES" sz="1500" b="1">
                    <a:solidFill>
                      <a:schemeClr val="tx1"/>
                    </a:solidFill>
                    <a:latin typeface="Arial" charset="0"/>
                  </a:rPr>
                  <a:t>Glucosa</a:t>
                </a:r>
                <a:endParaRPr lang="es-ES_tradnl" sz="1500" b="1">
                  <a:solidFill>
                    <a:schemeClr val="tx1"/>
                  </a:solidFill>
                  <a:latin typeface="Arial" charset="0"/>
                </a:endParaRPr>
              </a:p>
            </p:txBody>
          </p:sp>
        </p:grpSp>
        <p:grpSp>
          <p:nvGrpSpPr>
            <p:cNvPr id="5" name="Group 14"/>
            <p:cNvGrpSpPr>
              <a:grpSpLocks/>
            </p:cNvGrpSpPr>
            <p:nvPr/>
          </p:nvGrpSpPr>
          <p:grpSpPr bwMode="auto">
            <a:xfrm>
              <a:off x="2373" y="3063"/>
              <a:ext cx="589" cy="202"/>
              <a:chOff x="2403" y="239"/>
              <a:chExt cx="589" cy="202"/>
            </a:xfrm>
          </p:grpSpPr>
          <p:sp>
            <p:nvSpPr>
              <p:cNvPr id="26658" name="Rectangle 15"/>
              <p:cNvSpPr>
                <a:spLocks noChangeArrowheads="1"/>
              </p:cNvSpPr>
              <p:nvPr/>
            </p:nvSpPr>
            <p:spPr bwMode="auto">
              <a:xfrm>
                <a:off x="2462" y="255"/>
                <a:ext cx="478" cy="182"/>
              </a:xfrm>
              <a:prstGeom prst="rect">
                <a:avLst/>
              </a:prstGeom>
              <a:solidFill>
                <a:srgbClr val="FFCC00"/>
              </a:solidFill>
              <a:ln w="9525">
                <a:solidFill>
                  <a:schemeClr val="tx1"/>
                </a:solidFill>
                <a:miter lim="800000"/>
                <a:headEnd/>
                <a:tailEnd/>
              </a:ln>
            </p:spPr>
            <p:txBody>
              <a:bodyPr wrap="none" anchor="ctr"/>
              <a:lstStyle/>
              <a:p>
                <a:endParaRPr lang="es-ES"/>
              </a:p>
            </p:txBody>
          </p:sp>
          <p:sp>
            <p:nvSpPr>
              <p:cNvPr id="26659" name="Text Box 16"/>
              <p:cNvSpPr txBox="1">
                <a:spLocks noChangeArrowheads="1"/>
              </p:cNvSpPr>
              <p:nvPr/>
            </p:nvSpPr>
            <p:spPr bwMode="auto">
              <a:xfrm>
                <a:off x="2403" y="239"/>
                <a:ext cx="589" cy="202"/>
              </a:xfrm>
              <a:prstGeom prst="rect">
                <a:avLst/>
              </a:prstGeom>
              <a:noFill/>
              <a:ln w="9525">
                <a:noFill/>
                <a:miter lim="800000"/>
                <a:headEnd/>
                <a:tailEnd/>
              </a:ln>
            </p:spPr>
            <p:txBody>
              <a:bodyPr wrap="none">
                <a:spAutoFit/>
              </a:bodyPr>
              <a:lstStyle/>
              <a:p>
                <a:pPr eaLnBrk="1" hangingPunct="1"/>
                <a:r>
                  <a:rPr lang="es-ES" sz="1500" b="1">
                    <a:solidFill>
                      <a:schemeClr val="tx1"/>
                    </a:solidFill>
                    <a:latin typeface="Arial" charset="0"/>
                  </a:rPr>
                  <a:t>Glucosa</a:t>
                </a:r>
                <a:endParaRPr lang="es-ES_tradnl" sz="1500" b="1">
                  <a:solidFill>
                    <a:schemeClr val="tx1"/>
                  </a:solidFill>
                  <a:latin typeface="Arial" charset="0"/>
                </a:endParaRPr>
              </a:p>
            </p:txBody>
          </p:sp>
        </p:grpSp>
        <p:grpSp>
          <p:nvGrpSpPr>
            <p:cNvPr id="6" name="Group 17"/>
            <p:cNvGrpSpPr>
              <a:grpSpLocks/>
            </p:cNvGrpSpPr>
            <p:nvPr/>
          </p:nvGrpSpPr>
          <p:grpSpPr bwMode="auto">
            <a:xfrm>
              <a:off x="1432" y="2025"/>
              <a:ext cx="543" cy="202"/>
              <a:chOff x="1432" y="210"/>
              <a:chExt cx="543" cy="202"/>
            </a:xfrm>
          </p:grpSpPr>
          <p:sp>
            <p:nvSpPr>
              <p:cNvPr id="26656" name="Rectangle 18"/>
              <p:cNvSpPr>
                <a:spLocks noChangeArrowheads="1"/>
              </p:cNvSpPr>
              <p:nvPr/>
            </p:nvSpPr>
            <p:spPr bwMode="auto">
              <a:xfrm>
                <a:off x="1463" y="228"/>
                <a:ext cx="478" cy="182"/>
              </a:xfrm>
              <a:prstGeom prst="rect">
                <a:avLst/>
              </a:prstGeom>
              <a:solidFill>
                <a:srgbClr val="FF7C80"/>
              </a:solidFill>
              <a:ln w="9525">
                <a:solidFill>
                  <a:schemeClr val="tx1"/>
                </a:solidFill>
                <a:miter lim="800000"/>
                <a:headEnd/>
                <a:tailEnd/>
              </a:ln>
            </p:spPr>
            <p:txBody>
              <a:bodyPr wrap="none" anchor="ctr"/>
              <a:lstStyle/>
              <a:p>
                <a:endParaRPr lang="es-ES"/>
              </a:p>
            </p:txBody>
          </p:sp>
          <p:sp>
            <p:nvSpPr>
              <p:cNvPr id="26657" name="Text Box 19"/>
              <p:cNvSpPr txBox="1">
                <a:spLocks noChangeArrowheads="1"/>
              </p:cNvSpPr>
              <p:nvPr/>
            </p:nvSpPr>
            <p:spPr bwMode="auto">
              <a:xfrm>
                <a:off x="1432" y="210"/>
                <a:ext cx="543" cy="202"/>
              </a:xfrm>
              <a:prstGeom prst="rect">
                <a:avLst/>
              </a:prstGeom>
              <a:noFill/>
              <a:ln w="9525">
                <a:noFill/>
                <a:miter lim="800000"/>
                <a:headEnd/>
                <a:tailEnd/>
              </a:ln>
            </p:spPr>
            <p:txBody>
              <a:bodyPr wrap="none">
                <a:spAutoFit/>
              </a:bodyPr>
              <a:lstStyle/>
              <a:p>
                <a:pPr eaLnBrk="1" hangingPunct="1"/>
                <a:r>
                  <a:rPr lang="es-ES" sz="1500" b="1">
                    <a:solidFill>
                      <a:schemeClr val="tx1"/>
                    </a:solidFill>
                    <a:latin typeface="Arial" charset="0"/>
                  </a:rPr>
                  <a:t>Lactato</a:t>
                </a:r>
                <a:endParaRPr lang="es-ES_tradnl" sz="1500" b="1">
                  <a:solidFill>
                    <a:schemeClr val="tx1"/>
                  </a:solidFill>
                  <a:latin typeface="Arial" charset="0"/>
                </a:endParaRPr>
              </a:p>
            </p:txBody>
          </p:sp>
        </p:grpSp>
        <p:grpSp>
          <p:nvGrpSpPr>
            <p:cNvPr id="7" name="Group 20"/>
            <p:cNvGrpSpPr>
              <a:grpSpLocks/>
            </p:cNvGrpSpPr>
            <p:nvPr/>
          </p:nvGrpSpPr>
          <p:grpSpPr bwMode="auto">
            <a:xfrm>
              <a:off x="3303" y="2040"/>
              <a:ext cx="562" cy="208"/>
              <a:chOff x="1547" y="247"/>
              <a:chExt cx="562" cy="208"/>
            </a:xfrm>
          </p:grpSpPr>
          <p:sp>
            <p:nvSpPr>
              <p:cNvPr id="26654" name="Rectangle 21"/>
              <p:cNvSpPr>
                <a:spLocks noChangeArrowheads="1"/>
              </p:cNvSpPr>
              <p:nvPr/>
            </p:nvSpPr>
            <p:spPr bwMode="auto">
              <a:xfrm>
                <a:off x="1599" y="273"/>
                <a:ext cx="478" cy="182"/>
              </a:xfrm>
              <a:prstGeom prst="rect">
                <a:avLst/>
              </a:prstGeom>
              <a:solidFill>
                <a:srgbClr val="FF7C80"/>
              </a:solidFill>
              <a:ln w="9525">
                <a:solidFill>
                  <a:schemeClr val="tx1"/>
                </a:solidFill>
                <a:miter lim="800000"/>
                <a:headEnd/>
                <a:tailEnd/>
              </a:ln>
            </p:spPr>
            <p:txBody>
              <a:bodyPr wrap="none" anchor="ctr"/>
              <a:lstStyle/>
              <a:p>
                <a:endParaRPr lang="es-ES"/>
              </a:p>
            </p:txBody>
          </p:sp>
          <p:sp>
            <p:nvSpPr>
              <p:cNvPr id="26655" name="Text Box 22"/>
              <p:cNvSpPr txBox="1">
                <a:spLocks noChangeArrowheads="1"/>
              </p:cNvSpPr>
              <p:nvPr/>
            </p:nvSpPr>
            <p:spPr bwMode="auto">
              <a:xfrm>
                <a:off x="1547" y="247"/>
                <a:ext cx="562" cy="202"/>
              </a:xfrm>
              <a:prstGeom prst="rect">
                <a:avLst/>
              </a:prstGeom>
              <a:noFill/>
              <a:ln w="9525">
                <a:noFill/>
                <a:miter lim="800000"/>
                <a:headEnd/>
                <a:tailEnd/>
              </a:ln>
            </p:spPr>
            <p:txBody>
              <a:bodyPr wrap="none">
                <a:spAutoFit/>
              </a:bodyPr>
              <a:lstStyle/>
              <a:p>
                <a:pPr eaLnBrk="1" hangingPunct="1"/>
                <a:r>
                  <a:rPr lang="es-ES" sz="1500" b="1">
                    <a:solidFill>
                      <a:schemeClr val="tx1"/>
                    </a:solidFill>
                    <a:latin typeface="Arial" charset="0"/>
                  </a:rPr>
                  <a:t>Glicerol</a:t>
                </a:r>
                <a:endParaRPr lang="es-ES_tradnl" sz="1500" b="1">
                  <a:solidFill>
                    <a:schemeClr val="tx1"/>
                  </a:solidFill>
                  <a:latin typeface="Arial" charset="0"/>
                </a:endParaRPr>
              </a:p>
            </p:txBody>
          </p:sp>
        </p:grpSp>
        <p:grpSp>
          <p:nvGrpSpPr>
            <p:cNvPr id="8" name="Group 23"/>
            <p:cNvGrpSpPr>
              <a:grpSpLocks/>
            </p:cNvGrpSpPr>
            <p:nvPr/>
          </p:nvGrpSpPr>
          <p:grpSpPr bwMode="auto">
            <a:xfrm>
              <a:off x="523" y="2325"/>
              <a:ext cx="543" cy="202"/>
              <a:chOff x="1432" y="210"/>
              <a:chExt cx="543" cy="202"/>
            </a:xfrm>
          </p:grpSpPr>
          <p:sp>
            <p:nvSpPr>
              <p:cNvPr id="26652" name="Rectangle 24"/>
              <p:cNvSpPr>
                <a:spLocks noChangeArrowheads="1"/>
              </p:cNvSpPr>
              <p:nvPr/>
            </p:nvSpPr>
            <p:spPr bwMode="auto">
              <a:xfrm>
                <a:off x="1463" y="228"/>
                <a:ext cx="478" cy="182"/>
              </a:xfrm>
              <a:prstGeom prst="rect">
                <a:avLst/>
              </a:prstGeom>
              <a:solidFill>
                <a:srgbClr val="FF7C80"/>
              </a:solidFill>
              <a:ln w="9525">
                <a:solidFill>
                  <a:schemeClr val="tx1"/>
                </a:solidFill>
                <a:miter lim="800000"/>
                <a:headEnd/>
                <a:tailEnd/>
              </a:ln>
            </p:spPr>
            <p:txBody>
              <a:bodyPr wrap="none" anchor="ctr"/>
              <a:lstStyle/>
              <a:p>
                <a:endParaRPr lang="es-ES"/>
              </a:p>
            </p:txBody>
          </p:sp>
          <p:sp>
            <p:nvSpPr>
              <p:cNvPr id="26653" name="Text Box 25"/>
              <p:cNvSpPr txBox="1">
                <a:spLocks noChangeArrowheads="1"/>
              </p:cNvSpPr>
              <p:nvPr/>
            </p:nvSpPr>
            <p:spPr bwMode="auto">
              <a:xfrm>
                <a:off x="1432" y="210"/>
                <a:ext cx="543" cy="202"/>
              </a:xfrm>
              <a:prstGeom prst="rect">
                <a:avLst/>
              </a:prstGeom>
              <a:noFill/>
              <a:ln w="9525">
                <a:noFill/>
                <a:miter lim="800000"/>
                <a:headEnd/>
                <a:tailEnd/>
              </a:ln>
            </p:spPr>
            <p:txBody>
              <a:bodyPr wrap="none">
                <a:spAutoFit/>
              </a:bodyPr>
              <a:lstStyle/>
              <a:p>
                <a:pPr eaLnBrk="1" hangingPunct="1"/>
                <a:r>
                  <a:rPr lang="es-ES" sz="1500" b="1">
                    <a:solidFill>
                      <a:schemeClr val="tx1"/>
                    </a:solidFill>
                    <a:latin typeface="Arial" charset="0"/>
                  </a:rPr>
                  <a:t>Lactato</a:t>
                </a:r>
                <a:endParaRPr lang="es-ES_tradnl" sz="1500" b="1">
                  <a:solidFill>
                    <a:schemeClr val="tx1"/>
                  </a:solidFill>
                  <a:latin typeface="Arial" charset="0"/>
                </a:endParaRPr>
              </a:p>
            </p:txBody>
          </p:sp>
        </p:grpSp>
        <p:grpSp>
          <p:nvGrpSpPr>
            <p:cNvPr id="9" name="Group 26"/>
            <p:cNvGrpSpPr>
              <a:grpSpLocks/>
            </p:cNvGrpSpPr>
            <p:nvPr/>
          </p:nvGrpSpPr>
          <p:grpSpPr bwMode="auto">
            <a:xfrm>
              <a:off x="447" y="2625"/>
              <a:ext cx="734" cy="373"/>
              <a:chOff x="431" y="164"/>
              <a:chExt cx="734" cy="373"/>
            </a:xfrm>
          </p:grpSpPr>
          <p:sp>
            <p:nvSpPr>
              <p:cNvPr id="26649" name="Rectangle 27"/>
              <p:cNvSpPr>
                <a:spLocks noChangeArrowheads="1"/>
              </p:cNvSpPr>
              <p:nvPr/>
            </p:nvSpPr>
            <p:spPr bwMode="auto">
              <a:xfrm>
                <a:off x="431" y="164"/>
                <a:ext cx="711" cy="373"/>
              </a:xfrm>
              <a:prstGeom prst="rect">
                <a:avLst/>
              </a:prstGeom>
              <a:solidFill>
                <a:srgbClr val="66FF33"/>
              </a:solidFill>
              <a:ln w="9525">
                <a:solidFill>
                  <a:schemeClr val="tx1"/>
                </a:solidFill>
                <a:miter lim="800000"/>
                <a:headEnd/>
                <a:tailEnd/>
              </a:ln>
            </p:spPr>
            <p:txBody>
              <a:bodyPr wrap="none" anchor="ctr"/>
              <a:lstStyle/>
              <a:p>
                <a:endParaRPr lang="es-ES"/>
              </a:p>
            </p:txBody>
          </p:sp>
          <p:sp>
            <p:nvSpPr>
              <p:cNvPr id="26650" name="Text Box 28"/>
              <p:cNvSpPr txBox="1">
                <a:spLocks noChangeArrowheads="1"/>
              </p:cNvSpPr>
              <p:nvPr/>
            </p:nvSpPr>
            <p:spPr bwMode="auto">
              <a:xfrm>
                <a:off x="494" y="220"/>
                <a:ext cx="671" cy="304"/>
              </a:xfrm>
              <a:prstGeom prst="rect">
                <a:avLst/>
              </a:prstGeom>
              <a:noFill/>
              <a:ln w="9525">
                <a:noFill/>
                <a:miter lim="800000"/>
                <a:headEnd/>
                <a:tailEnd/>
              </a:ln>
            </p:spPr>
            <p:txBody>
              <a:bodyPr wrap="none">
                <a:spAutoFit/>
              </a:bodyPr>
              <a:lstStyle/>
              <a:p>
                <a:pPr algn="ctr" eaLnBrk="1" hangingPunct="1">
                  <a:lnSpc>
                    <a:spcPct val="80000"/>
                  </a:lnSpc>
                </a:pPr>
                <a:r>
                  <a:rPr lang="es-ES" sz="1600" b="1">
                    <a:solidFill>
                      <a:schemeClr val="tx1"/>
                    </a:solidFill>
                    <a:latin typeface="Arial" charset="0"/>
                  </a:rPr>
                  <a:t>Glucoge-</a:t>
                </a:r>
              </a:p>
              <a:p>
                <a:pPr algn="ctr" eaLnBrk="1" hangingPunct="1">
                  <a:lnSpc>
                    <a:spcPct val="80000"/>
                  </a:lnSpc>
                </a:pPr>
                <a:r>
                  <a:rPr lang="es-ES" sz="1600" b="1">
                    <a:solidFill>
                      <a:schemeClr val="tx1"/>
                    </a:solidFill>
                    <a:latin typeface="Arial" charset="0"/>
                  </a:rPr>
                  <a:t>nólisis</a:t>
                </a:r>
                <a:endParaRPr lang="es-ES_tradnl" sz="1600" b="1">
                  <a:solidFill>
                    <a:schemeClr val="tx1"/>
                  </a:solidFill>
                  <a:latin typeface="Arial" charset="0"/>
                </a:endParaRPr>
              </a:p>
            </p:txBody>
          </p:sp>
          <p:sp>
            <p:nvSpPr>
              <p:cNvPr id="26651" name="Line 29"/>
              <p:cNvSpPr>
                <a:spLocks noChangeShapeType="1"/>
              </p:cNvSpPr>
              <p:nvPr/>
            </p:nvSpPr>
            <p:spPr bwMode="auto">
              <a:xfrm flipH="1" flipV="1">
                <a:off x="488" y="185"/>
                <a:ext cx="0" cy="318"/>
              </a:xfrm>
              <a:prstGeom prst="line">
                <a:avLst/>
              </a:prstGeom>
              <a:noFill/>
              <a:ln w="31750">
                <a:solidFill>
                  <a:schemeClr val="tx1"/>
                </a:solidFill>
                <a:round/>
                <a:headEnd/>
                <a:tailEnd type="triangle" w="lg" len="lg"/>
              </a:ln>
            </p:spPr>
            <p:txBody>
              <a:bodyPr/>
              <a:lstStyle/>
              <a:p>
                <a:endParaRPr lang="es-ES"/>
              </a:p>
            </p:txBody>
          </p:sp>
        </p:grpSp>
        <p:grpSp>
          <p:nvGrpSpPr>
            <p:cNvPr id="10" name="Group 30"/>
            <p:cNvGrpSpPr>
              <a:grpSpLocks/>
            </p:cNvGrpSpPr>
            <p:nvPr/>
          </p:nvGrpSpPr>
          <p:grpSpPr bwMode="auto">
            <a:xfrm>
              <a:off x="2148" y="1071"/>
              <a:ext cx="1138" cy="242"/>
              <a:chOff x="2196" y="300"/>
              <a:chExt cx="1138" cy="242"/>
            </a:xfrm>
          </p:grpSpPr>
          <p:sp>
            <p:nvSpPr>
              <p:cNvPr id="26646" name="Rectangle 31"/>
              <p:cNvSpPr>
                <a:spLocks noChangeArrowheads="1"/>
              </p:cNvSpPr>
              <p:nvPr/>
            </p:nvSpPr>
            <p:spPr bwMode="auto">
              <a:xfrm>
                <a:off x="2196" y="300"/>
                <a:ext cx="1118" cy="242"/>
              </a:xfrm>
              <a:prstGeom prst="rect">
                <a:avLst/>
              </a:prstGeom>
              <a:solidFill>
                <a:srgbClr val="66FF33"/>
              </a:solidFill>
              <a:ln w="9525">
                <a:solidFill>
                  <a:schemeClr val="tx1"/>
                </a:solidFill>
                <a:miter lim="800000"/>
                <a:headEnd/>
                <a:tailEnd/>
              </a:ln>
            </p:spPr>
            <p:txBody>
              <a:bodyPr wrap="none" anchor="ctr"/>
              <a:lstStyle/>
              <a:p>
                <a:endParaRPr lang="es-ES"/>
              </a:p>
            </p:txBody>
          </p:sp>
          <p:sp>
            <p:nvSpPr>
              <p:cNvPr id="26647" name="Text Box 32"/>
              <p:cNvSpPr txBox="1">
                <a:spLocks noChangeArrowheads="1"/>
              </p:cNvSpPr>
              <p:nvPr/>
            </p:nvSpPr>
            <p:spPr bwMode="auto">
              <a:xfrm>
                <a:off x="2300" y="332"/>
                <a:ext cx="1034" cy="181"/>
              </a:xfrm>
              <a:prstGeom prst="rect">
                <a:avLst/>
              </a:prstGeom>
              <a:noFill/>
              <a:ln w="9525">
                <a:noFill/>
                <a:miter lim="800000"/>
                <a:headEnd/>
                <a:tailEnd/>
              </a:ln>
            </p:spPr>
            <p:txBody>
              <a:bodyPr wrap="none">
                <a:spAutoFit/>
              </a:bodyPr>
              <a:lstStyle/>
              <a:p>
                <a:pPr algn="ctr" eaLnBrk="1" hangingPunct="1">
                  <a:lnSpc>
                    <a:spcPct val="80000"/>
                  </a:lnSpc>
                </a:pPr>
                <a:r>
                  <a:rPr lang="es-ES" sz="1600" b="1">
                    <a:solidFill>
                      <a:schemeClr val="tx1"/>
                    </a:solidFill>
                    <a:latin typeface="Arial" charset="0"/>
                  </a:rPr>
                  <a:t>Glucogenólisis</a:t>
                </a:r>
                <a:endParaRPr lang="es-ES_tradnl" sz="1600" b="1">
                  <a:solidFill>
                    <a:schemeClr val="tx1"/>
                  </a:solidFill>
                  <a:latin typeface="Arial" charset="0"/>
                </a:endParaRPr>
              </a:p>
            </p:txBody>
          </p:sp>
          <p:sp>
            <p:nvSpPr>
              <p:cNvPr id="26648" name="Line 33"/>
              <p:cNvSpPr>
                <a:spLocks noChangeShapeType="1"/>
              </p:cNvSpPr>
              <p:nvPr/>
            </p:nvSpPr>
            <p:spPr bwMode="auto">
              <a:xfrm flipH="1" flipV="1">
                <a:off x="2276" y="313"/>
                <a:ext cx="0" cy="206"/>
              </a:xfrm>
              <a:prstGeom prst="line">
                <a:avLst/>
              </a:prstGeom>
              <a:noFill/>
              <a:ln w="31750">
                <a:solidFill>
                  <a:schemeClr val="tx1"/>
                </a:solidFill>
                <a:round/>
                <a:headEnd/>
                <a:tailEnd type="triangle" w="lg" len="lg"/>
              </a:ln>
            </p:spPr>
            <p:txBody>
              <a:bodyPr/>
              <a:lstStyle/>
              <a:p>
                <a:endParaRPr lang="es-ES"/>
              </a:p>
            </p:txBody>
          </p:sp>
        </p:grpSp>
        <p:grpSp>
          <p:nvGrpSpPr>
            <p:cNvPr id="11" name="Group 34"/>
            <p:cNvGrpSpPr>
              <a:grpSpLocks/>
            </p:cNvGrpSpPr>
            <p:nvPr/>
          </p:nvGrpSpPr>
          <p:grpSpPr bwMode="auto">
            <a:xfrm>
              <a:off x="2233" y="3545"/>
              <a:ext cx="810" cy="384"/>
              <a:chOff x="800" y="188"/>
              <a:chExt cx="810" cy="384"/>
            </a:xfrm>
          </p:grpSpPr>
          <p:sp>
            <p:nvSpPr>
              <p:cNvPr id="26643" name="Rectangle 35"/>
              <p:cNvSpPr>
                <a:spLocks noChangeArrowheads="1"/>
              </p:cNvSpPr>
              <p:nvPr/>
            </p:nvSpPr>
            <p:spPr bwMode="auto">
              <a:xfrm>
                <a:off x="800" y="188"/>
                <a:ext cx="810" cy="384"/>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26644" name="Text Box 36"/>
              <p:cNvSpPr txBox="1">
                <a:spLocks noChangeArrowheads="1"/>
              </p:cNvSpPr>
              <p:nvPr/>
            </p:nvSpPr>
            <p:spPr bwMode="auto">
              <a:xfrm>
                <a:off x="962" y="205"/>
                <a:ext cx="596" cy="334"/>
              </a:xfrm>
              <a:prstGeom prst="rect">
                <a:avLst/>
              </a:prstGeom>
              <a:noFill/>
              <a:ln w="9525">
                <a:noFill/>
                <a:miter lim="800000"/>
                <a:headEnd/>
                <a:tailEnd/>
              </a:ln>
            </p:spPr>
            <p:txBody>
              <a:bodyPr wrap="none">
                <a:spAutoFit/>
              </a:bodyPr>
              <a:lstStyle/>
              <a:p>
                <a:pPr eaLnBrk="1" hangingPunct="1">
                  <a:lnSpc>
                    <a:spcPct val="80000"/>
                  </a:lnSpc>
                </a:pPr>
                <a:r>
                  <a:rPr lang="es-ES" b="1">
                    <a:solidFill>
                      <a:schemeClr val="tx1"/>
                    </a:solidFill>
                    <a:latin typeface="Arial" charset="0"/>
                  </a:rPr>
                  <a:t>Acidos</a:t>
                </a:r>
              </a:p>
              <a:p>
                <a:pPr eaLnBrk="1" hangingPunct="1">
                  <a:lnSpc>
                    <a:spcPct val="80000"/>
                  </a:lnSpc>
                </a:pPr>
                <a:r>
                  <a:rPr lang="es-ES" b="1">
                    <a:solidFill>
                      <a:schemeClr val="tx1"/>
                    </a:solidFill>
                    <a:latin typeface="Arial" charset="0"/>
                  </a:rPr>
                  <a:t>grasos</a:t>
                </a:r>
                <a:endParaRPr lang="es-ES_tradnl" b="1">
                  <a:solidFill>
                    <a:schemeClr val="tx1"/>
                  </a:solidFill>
                  <a:latin typeface="Arial" charset="0"/>
                </a:endParaRPr>
              </a:p>
            </p:txBody>
          </p:sp>
          <p:sp>
            <p:nvSpPr>
              <p:cNvPr id="26645" name="Line 37"/>
              <p:cNvSpPr>
                <a:spLocks noChangeShapeType="1"/>
              </p:cNvSpPr>
              <p:nvPr/>
            </p:nvSpPr>
            <p:spPr bwMode="auto">
              <a:xfrm flipV="1">
                <a:off x="930" y="234"/>
                <a:ext cx="0" cy="272"/>
              </a:xfrm>
              <a:prstGeom prst="line">
                <a:avLst/>
              </a:prstGeom>
              <a:noFill/>
              <a:ln w="31750">
                <a:solidFill>
                  <a:schemeClr val="tx1"/>
                </a:solidFill>
                <a:round/>
                <a:headEnd/>
                <a:tailEnd type="triangle" w="lg" len="lg"/>
              </a:ln>
            </p:spPr>
            <p:txBody>
              <a:bodyPr/>
              <a:lstStyle/>
              <a:p>
                <a:endParaRPr lang="es-ES"/>
              </a:p>
            </p:txBody>
          </p:sp>
        </p:grpSp>
        <p:pic>
          <p:nvPicPr>
            <p:cNvPr id="26642" name="Picture 38" descr="y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12" y="255"/>
              <a:ext cx="2736" cy="302"/>
            </a:xfrm>
            <a:prstGeom prst="rect">
              <a:avLst/>
            </a:prstGeom>
            <a:noFill/>
            <a:ln w="9525">
              <a:noFill/>
              <a:miter lim="800000"/>
              <a:headEnd/>
              <a:tailEnd/>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Marcador de número de diapositiva"/>
          <p:cNvSpPr>
            <a:spLocks noGrp="1"/>
          </p:cNvSpPr>
          <p:nvPr>
            <p:ph type="sldNum" sz="quarter" idx="12"/>
          </p:nvPr>
        </p:nvSpPr>
        <p:spPr>
          <a:noFill/>
        </p:spPr>
        <p:txBody>
          <a:bodyPr/>
          <a:lstStyle/>
          <a:p>
            <a:fld id="{84B4316C-6860-457A-AEBF-C4D90344186C}" type="slidenum">
              <a:rPr lang="es-ES_tradnl"/>
              <a:pPr/>
              <a:t>48</a:t>
            </a:fld>
            <a:endParaRPr lang="es-ES_tradnl"/>
          </a:p>
        </p:txBody>
      </p:sp>
      <p:sp>
        <p:nvSpPr>
          <p:cNvPr id="27651" name="AutoShape 2"/>
          <p:cNvSpPr>
            <a:spLocks noChangeArrowheads="1"/>
          </p:cNvSpPr>
          <p:nvPr/>
        </p:nvSpPr>
        <p:spPr bwMode="auto">
          <a:xfrm>
            <a:off x="1187450" y="1770063"/>
            <a:ext cx="4824413" cy="722312"/>
          </a:xfrm>
          <a:prstGeom prst="roundRect">
            <a:avLst>
              <a:gd name="adj" fmla="val 16667"/>
            </a:avLst>
          </a:prstGeom>
          <a:solidFill>
            <a:srgbClr val="CCFFCC"/>
          </a:solidFill>
          <a:ln w="9525">
            <a:solidFill>
              <a:schemeClr val="tx1"/>
            </a:solidFill>
            <a:round/>
            <a:headEnd/>
            <a:tailEnd/>
          </a:ln>
        </p:spPr>
        <p:txBody>
          <a:bodyPr wrap="none" anchor="ctr"/>
          <a:lstStyle/>
          <a:p>
            <a:endParaRPr lang="es-ES"/>
          </a:p>
        </p:txBody>
      </p:sp>
      <p:sp>
        <p:nvSpPr>
          <p:cNvPr id="27652" name="Text Box 3"/>
          <p:cNvSpPr txBox="1">
            <a:spLocks noChangeArrowheads="1"/>
          </p:cNvSpPr>
          <p:nvPr/>
        </p:nvSpPr>
        <p:spPr bwMode="auto">
          <a:xfrm>
            <a:off x="1584325" y="1892300"/>
            <a:ext cx="4140200" cy="457200"/>
          </a:xfrm>
          <a:prstGeom prst="rect">
            <a:avLst/>
          </a:prstGeom>
          <a:noFill/>
          <a:ln w="9525">
            <a:noFill/>
            <a:miter lim="800000"/>
            <a:headEnd/>
            <a:tailEnd/>
          </a:ln>
        </p:spPr>
        <p:txBody>
          <a:bodyPr wrap="none">
            <a:spAutoFit/>
          </a:bodyPr>
          <a:lstStyle/>
          <a:p>
            <a:pPr eaLnBrk="1" hangingPunct="1"/>
            <a:r>
              <a:rPr lang="es-ES" sz="2400" b="1">
                <a:solidFill>
                  <a:srgbClr val="800040"/>
                </a:solidFill>
                <a:latin typeface="Arial" charset="0"/>
              </a:rPr>
              <a:t>Equilibrio hidroelectrolítico</a:t>
            </a:r>
          </a:p>
        </p:txBody>
      </p:sp>
      <p:sp>
        <p:nvSpPr>
          <p:cNvPr id="27653" name="Text Box 4"/>
          <p:cNvSpPr txBox="1">
            <a:spLocks noChangeArrowheads="1"/>
          </p:cNvSpPr>
          <p:nvPr/>
        </p:nvSpPr>
        <p:spPr bwMode="auto">
          <a:xfrm>
            <a:off x="1116013" y="333375"/>
            <a:ext cx="5788379" cy="461665"/>
          </a:xfrm>
          <a:prstGeom prst="rect">
            <a:avLst/>
          </a:prstGeom>
          <a:noFill/>
          <a:ln w="9525">
            <a:noFill/>
            <a:miter lim="800000"/>
            <a:headEnd/>
            <a:tailEnd/>
          </a:ln>
        </p:spPr>
        <p:txBody>
          <a:bodyPr wrap="none">
            <a:spAutoFit/>
          </a:bodyPr>
          <a:lstStyle/>
          <a:p>
            <a:pPr eaLnBrk="1" hangingPunct="1"/>
            <a:r>
              <a:rPr lang="es-ES" sz="2400" b="1" dirty="0">
                <a:solidFill>
                  <a:schemeClr val="tx1"/>
                </a:solidFill>
                <a:latin typeface="Arial" charset="0"/>
              </a:rPr>
              <a:t>ACCIONES DE LAS </a:t>
            </a:r>
            <a:r>
              <a:rPr lang="es-ES" sz="2400" b="1" dirty="0" smtClean="0">
                <a:solidFill>
                  <a:schemeClr val="tx1"/>
                </a:solidFill>
                <a:latin typeface="Arial" charset="0"/>
              </a:rPr>
              <a:t>CATECOLAMINAS</a:t>
            </a:r>
            <a:endParaRPr lang="es-ES" sz="2400" b="1" dirty="0">
              <a:solidFill>
                <a:schemeClr val="tx1"/>
              </a:solidFill>
              <a:latin typeface="Arial" charset="0"/>
            </a:endParaRPr>
          </a:p>
        </p:txBody>
      </p:sp>
      <p:grpSp>
        <p:nvGrpSpPr>
          <p:cNvPr id="2" name="Group 5"/>
          <p:cNvGrpSpPr>
            <a:grpSpLocks/>
          </p:cNvGrpSpPr>
          <p:nvPr/>
        </p:nvGrpSpPr>
        <p:grpSpPr bwMode="auto">
          <a:xfrm>
            <a:off x="1992313" y="2724150"/>
            <a:ext cx="6305550" cy="3081338"/>
            <a:chOff x="1255" y="835"/>
            <a:chExt cx="3972" cy="1941"/>
          </a:xfrm>
        </p:grpSpPr>
        <p:grpSp>
          <p:nvGrpSpPr>
            <p:cNvPr id="3" name="Group 6"/>
            <p:cNvGrpSpPr>
              <a:grpSpLocks/>
            </p:cNvGrpSpPr>
            <p:nvPr/>
          </p:nvGrpSpPr>
          <p:grpSpPr bwMode="auto">
            <a:xfrm>
              <a:off x="1506" y="835"/>
              <a:ext cx="3721" cy="548"/>
              <a:chOff x="1506" y="835"/>
              <a:chExt cx="3721" cy="548"/>
            </a:xfrm>
          </p:grpSpPr>
          <p:grpSp>
            <p:nvGrpSpPr>
              <p:cNvPr id="4" name="Group 7"/>
              <p:cNvGrpSpPr>
                <a:grpSpLocks/>
              </p:cNvGrpSpPr>
              <p:nvPr/>
            </p:nvGrpSpPr>
            <p:grpSpPr bwMode="auto">
              <a:xfrm>
                <a:off x="1939" y="835"/>
                <a:ext cx="3288" cy="548"/>
                <a:chOff x="1939" y="835"/>
                <a:chExt cx="3288" cy="548"/>
              </a:xfrm>
            </p:grpSpPr>
            <p:sp>
              <p:nvSpPr>
                <p:cNvPr id="27683" name="Line 8"/>
                <p:cNvSpPr>
                  <a:spLocks noChangeShapeType="1"/>
                </p:cNvSpPr>
                <p:nvPr/>
              </p:nvSpPr>
              <p:spPr bwMode="auto">
                <a:xfrm>
                  <a:off x="1939" y="847"/>
                  <a:ext cx="0" cy="524"/>
                </a:xfrm>
                <a:prstGeom prst="line">
                  <a:avLst/>
                </a:prstGeom>
                <a:noFill/>
                <a:ln w="22225">
                  <a:solidFill>
                    <a:schemeClr val="tx1"/>
                  </a:solidFill>
                  <a:round/>
                  <a:headEnd/>
                  <a:tailEnd/>
                </a:ln>
              </p:spPr>
              <p:txBody>
                <a:bodyPr/>
                <a:lstStyle/>
                <a:p>
                  <a:endParaRPr lang="es-ES"/>
                </a:p>
              </p:txBody>
            </p:sp>
            <p:grpSp>
              <p:nvGrpSpPr>
                <p:cNvPr id="5" name="Group 9"/>
                <p:cNvGrpSpPr>
                  <a:grpSpLocks/>
                </p:cNvGrpSpPr>
                <p:nvPr/>
              </p:nvGrpSpPr>
              <p:grpSpPr bwMode="auto">
                <a:xfrm>
                  <a:off x="1943" y="835"/>
                  <a:ext cx="3284" cy="548"/>
                  <a:chOff x="1943" y="832"/>
                  <a:chExt cx="3284" cy="548"/>
                </a:xfrm>
              </p:grpSpPr>
              <p:grpSp>
                <p:nvGrpSpPr>
                  <p:cNvPr id="6" name="Group 10"/>
                  <p:cNvGrpSpPr>
                    <a:grpSpLocks/>
                  </p:cNvGrpSpPr>
                  <p:nvPr/>
                </p:nvGrpSpPr>
                <p:grpSpPr bwMode="auto">
                  <a:xfrm>
                    <a:off x="1943" y="832"/>
                    <a:ext cx="3284" cy="269"/>
                    <a:chOff x="1943" y="834"/>
                    <a:chExt cx="3284" cy="269"/>
                  </a:xfrm>
                </p:grpSpPr>
                <p:grpSp>
                  <p:nvGrpSpPr>
                    <p:cNvPr id="7" name="Group 11"/>
                    <p:cNvGrpSpPr>
                      <a:grpSpLocks/>
                    </p:cNvGrpSpPr>
                    <p:nvPr/>
                  </p:nvGrpSpPr>
                  <p:grpSpPr bwMode="auto">
                    <a:xfrm>
                      <a:off x="2245" y="885"/>
                      <a:ext cx="2982" cy="212"/>
                      <a:chOff x="2245" y="951"/>
                      <a:chExt cx="2982" cy="212"/>
                    </a:xfrm>
                  </p:grpSpPr>
                  <p:sp>
                    <p:nvSpPr>
                      <p:cNvPr id="27692" name="Line 12"/>
                      <p:cNvSpPr>
                        <a:spLocks noChangeShapeType="1"/>
                      </p:cNvSpPr>
                      <p:nvPr/>
                    </p:nvSpPr>
                    <p:spPr bwMode="auto">
                      <a:xfrm flipV="1">
                        <a:off x="2245" y="959"/>
                        <a:ext cx="0" cy="196"/>
                      </a:xfrm>
                      <a:prstGeom prst="line">
                        <a:avLst/>
                      </a:prstGeom>
                      <a:noFill/>
                      <a:ln w="38100">
                        <a:solidFill>
                          <a:srgbClr val="0000FF"/>
                        </a:solidFill>
                        <a:round/>
                        <a:headEnd/>
                        <a:tailEnd type="triangle" w="lg" len="med"/>
                      </a:ln>
                    </p:spPr>
                    <p:txBody>
                      <a:bodyPr/>
                      <a:lstStyle/>
                      <a:p>
                        <a:endParaRPr lang="es-ES"/>
                      </a:p>
                    </p:txBody>
                  </p:sp>
                  <p:sp>
                    <p:nvSpPr>
                      <p:cNvPr id="27693" name="Text Box 13"/>
                      <p:cNvSpPr txBox="1">
                        <a:spLocks noChangeArrowheads="1"/>
                      </p:cNvSpPr>
                      <p:nvPr/>
                    </p:nvSpPr>
                    <p:spPr bwMode="auto">
                      <a:xfrm>
                        <a:off x="2278" y="951"/>
                        <a:ext cx="2949"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Bookman Old Style" pitchFamily="18" charset="0"/>
                          </a:rPr>
                          <a:t>DIURESIS (Aumento flujo sanguíneo renal)</a:t>
                        </a:r>
                      </a:p>
                    </p:txBody>
                  </p:sp>
                </p:grpSp>
                <p:sp>
                  <p:nvSpPr>
                    <p:cNvPr id="27691" name="Text Box 14"/>
                    <p:cNvSpPr txBox="1">
                      <a:spLocks noChangeArrowheads="1"/>
                    </p:cNvSpPr>
                    <p:nvPr/>
                  </p:nvSpPr>
                  <p:spPr bwMode="auto">
                    <a:xfrm>
                      <a:off x="1943" y="834"/>
                      <a:ext cx="275" cy="269"/>
                    </a:xfrm>
                    <a:prstGeom prst="rect">
                      <a:avLst/>
                    </a:prstGeom>
                    <a:noFill/>
                    <a:ln w="9525">
                      <a:noFill/>
                      <a:miter lim="800000"/>
                      <a:headEnd/>
                      <a:tailEnd/>
                    </a:ln>
                  </p:spPr>
                  <p:txBody>
                    <a:bodyPr wrap="none">
                      <a:spAutoFit/>
                    </a:bodyPr>
                    <a:lstStyle/>
                    <a:p>
                      <a:pPr eaLnBrk="1" hangingPunct="1"/>
                      <a:r>
                        <a:rPr lang="es-ES" sz="2200" b="1">
                          <a:solidFill>
                            <a:srgbClr val="FF0000"/>
                          </a:solidFill>
                          <a:latin typeface="Symbol" pitchFamily="18" charset="2"/>
                        </a:rPr>
                        <a:t>a</a:t>
                      </a:r>
                      <a:r>
                        <a:rPr lang="es-ES" b="1">
                          <a:solidFill>
                            <a:srgbClr val="FF0000"/>
                          </a:solidFill>
                          <a:latin typeface="Arial" charset="0"/>
                        </a:rPr>
                        <a:t>:</a:t>
                      </a:r>
                    </a:p>
                  </p:txBody>
                </p:sp>
              </p:grpSp>
              <p:grpSp>
                <p:nvGrpSpPr>
                  <p:cNvPr id="8" name="Group 15"/>
                  <p:cNvGrpSpPr>
                    <a:grpSpLocks/>
                  </p:cNvGrpSpPr>
                  <p:nvPr/>
                </p:nvGrpSpPr>
                <p:grpSpPr bwMode="auto">
                  <a:xfrm>
                    <a:off x="1958" y="1111"/>
                    <a:ext cx="2487" cy="269"/>
                    <a:chOff x="1958" y="1111"/>
                    <a:chExt cx="2487" cy="269"/>
                  </a:xfrm>
                </p:grpSpPr>
                <p:sp>
                  <p:nvSpPr>
                    <p:cNvPr id="27687" name="Line 16"/>
                    <p:cNvSpPr>
                      <a:spLocks noChangeShapeType="1"/>
                    </p:cNvSpPr>
                    <p:nvPr/>
                  </p:nvSpPr>
                  <p:spPr bwMode="auto">
                    <a:xfrm>
                      <a:off x="2245" y="1155"/>
                      <a:ext cx="0" cy="196"/>
                    </a:xfrm>
                    <a:prstGeom prst="line">
                      <a:avLst/>
                    </a:prstGeom>
                    <a:noFill/>
                    <a:ln w="38100">
                      <a:solidFill>
                        <a:srgbClr val="0000FF"/>
                      </a:solidFill>
                      <a:round/>
                      <a:headEnd/>
                      <a:tailEnd type="triangle" w="lg" len="med"/>
                    </a:ln>
                  </p:spPr>
                  <p:txBody>
                    <a:bodyPr/>
                    <a:lstStyle/>
                    <a:p>
                      <a:endParaRPr lang="es-ES"/>
                    </a:p>
                  </p:txBody>
                </p:sp>
                <p:sp>
                  <p:nvSpPr>
                    <p:cNvPr id="27688" name="Text Box 17"/>
                    <p:cNvSpPr txBox="1">
                      <a:spLocks noChangeArrowheads="1"/>
                    </p:cNvSpPr>
                    <p:nvPr/>
                  </p:nvSpPr>
                  <p:spPr bwMode="auto">
                    <a:xfrm>
                      <a:off x="2290" y="1145"/>
                      <a:ext cx="2155"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Bookman Old Style" pitchFamily="18" charset="0"/>
                        </a:rPr>
                        <a:t>DIURESIS (Retención urinaria)</a:t>
                      </a:r>
                    </a:p>
                  </p:txBody>
                </p:sp>
                <p:sp>
                  <p:nvSpPr>
                    <p:cNvPr id="27689" name="Text Box 18"/>
                    <p:cNvSpPr txBox="1">
                      <a:spLocks noChangeArrowheads="1"/>
                    </p:cNvSpPr>
                    <p:nvPr/>
                  </p:nvSpPr>
                  <p:spPr bwMode="auto">
                    <a:xfrm>
                      <a:off x="1958" y="1111"/>
                      <a:ext cx="261" cy="269"/>
                    </a:xfrm>
                    <a:prstGeom prst="rect">
                      <a:avLst/>
                    </a:prstGeom>
                    <a:noFill/>
                    <a:ln w="9525">
                      <a:noFill/>
                      <a:miter lim="800000"/>
                      <a:headEnd/>
                      <a:tailEnd/>
                    </a:ln>
                  </p:spPr>
                  <p:txBody>
                    <a:bodyPr wrap="none">
                      <a:spAutoFit/>
                    </a:bodyPr>
                    <a:lstStyle/>
                    <a:p>
                      <a:pPr eaLnBrk="1" hangingPunct="1"/>
                      <a:r>
                        <a:rPr lang="es-ES" sz="2200" b="1">
                          <a:solidFill>
                            <a:srgbClr val="FF0000"/>
                          </a:solidFill>
                          <a:latin typeface="Symbol" pitchFamily="18" charset="2"/>
                        </a:rPr>
                        <a:t>b</a:t>
                      </a:r>
                      <a:r>
                        <a:rPr lang="es-ES" b="1">
                          <a:solidFill>
                            <a:srgbClr val="FF0000"/>
                          </a:solidFill>
                          <a:latin typeface="Arial" charset="0"/>
                        </a:rPr>
                        <a:t>:</a:t>
                      </a:r>
                    </a:p>
                  </p:txBody>
                </p:sp>
              </p:grpSp>
            </p:grpSp>
          </p:grpSp>
          <p:sp>
            <p:nvSpPr>
              <p:cNvPr id="27682" name="Text Box 19"/>
              <p:cNvSpPr txBox="1">
                <a:spLocks noChangeArrowheads="1"/>
              </p:cNvSpPr>
              <p:nvPr/>
            </p:nvSpPr>
            <p:spPr bwMode="auto">
              <a:xfrm>
                <a:off x="1506" y="993"/>
                <a:ext cx="385" cy="231"/>
              </a:xfrm>
              <a:prstGeom prst="rect">
                <a:avLst/>
              </a:prstGeom>
              <a:noFill/>
              <a:ln w="9525">
                <a:noFill/>
                <a:miter lim="800000"/>
                <a:headEnd/>
                <a:tailEnd/>
              </a:ln>
            </p:spPr>
            <p:txBody>
              <a:bodyPr wrap="none">
                <a:spAutoFit/>
              </a:bodyPr>
              <a:lstStyle/>
              <a:p>
                <a:pPr eaLnBrk="1" hangingPunct="1"/>
                <a:r>
                  <a:rPr lang="es-ES" b="1">
                    <a:solidFill>
                      <a:srgbClr val="339933"/>
                    </a:solidFill>
                    <a:latin typeface="Arial" charset="0"/>
                  </a:rPr>
                  <a:t>H</a:t>
                </a:r>
                <a:r>
                  <a:rPr lang="es-ES" b="1" baseline="-25000">
                    <a:solidFill>
                      <a:srgbClr val="339933"/>
                    </a:solidFill>
                    <a:latin typeface="Arial" charset="0"/>
                  </a:rPr>
                  <a:t>2</a:t>
                </a:r>
                <a:r>
                  <a:rPr lang="es-ES" b="1">
                    <a:solidFill>
                      <a:srgbClr val="339933"/>
                    </a:solidFill>
                    <a:latin typeface="Arial" charset="0"/>
                  </a:rPr>
                  <a:t>O</a:t>
                </a:r>
              </a:p>
            </p:txBody>
          </p:sp>
        </p:grpSp>
        <p:grpSp>
          <p:nvGrpSpPr>
            <p:cNvPr id="9" name="Group 20"/>
            <p:cNvGrpSpPr>
              <a:grpSpLocks/>
            </p:cNvGrpSpPr>
            <p:nvPr/>
          </p:nvGrpSpPr>
          <p:grpSpPr bwMode="auto">
            <a:xfrm>
              <a:off x="1528" y="1428"/>
              <a:ext cx="2264" cy="540"/>
              <a:chOff x="1528" y="1464"/>
              <a:chExt cx="2264" cy="540"/>
            </a:xfrm>
          </p:grpSpPr>
          <p:grpSp>
            <p:nvGrpSpPr>
              <p:cNvPr id="10" name="Group 21"/>
              <p:cNvGrpSpPr>
                <a:grpSpLocks/>
              </p:cNvGrpSpPr>
              <p:nvPr/>
            </p:nvGrpSpPr>
            <p:grpSpPr bwMode="auto">
              <a:xfrm>
                <a:off x="1939" y="1464"/>
                <a:ext cx="1853" cy="540"/>
                <a:chOff x="1939" y="1711"/>
                <a:chExt cx="1853" cy="540"/>
              </a:xfrm>
            </p:grpSpPr>
            <p:grpSp>
              <p:nvGrpSpPr>
                <p:cNvPr id="11" name="Group 22"/>
                <p:cNvGrpSpPr>
                  <a:grpSpLocks/>
                </p:cNvGrpSpPr>
                <p:nvPr/>
              </p:nvGrpSpPr>
              <p:grpSpPr bwMode="auto">
                <a:xfrm>
                  <a:off x="2053" y="1711"/>
                  <a:ext cx="1739" cy="527"/>
                  <a:chOff x="2017" y="1575"/>
                  <a:chExt cx="1739" cy="527"/>
                </a:xfrm>
              </p:grpSpPr>
              <p:grpSp>
                <p:nvGrpSpPr>
                  <p:cNvPr id="12" name="Group 23"/>
                  <p:cNvGrpSpPr>
                    <a:grpSpLocks/>
                  </p:cNvGrpSpPr>
                  <p:nvPr/>
                </p:nvGrpSpPr>
                <p:grpSpPr bwMode="auto">
                  <a:xfrm>
                    <a:off x="2017" y="1575"/>
                    <a:ext cx="1662" cy="250"/>
                    <a:chOff x="1963" y="1521"/>
                    <a:chExt cx="1662" cy="250"/>
                  </a:xfrm>
                </p:grpSpPr>
                <p:sp>
                  <p:nvSpPr>
                    <p:cNvPr id="27679" name="Text Box 24"/>
                    <p:cNvSpPr txBox="1">
                      <a:spLocks noChangeArrowheads="1"/>
                    </p:cNvSpPr>
                    <p:nvPr/>
                  </p:nvSpPr>
                  <p:spPr bwMode="auto">
                    <a:xfrm>
                      <a:off x="2006" y="1521"/>
                      <a:ext cx="1619" cy="250"/>
                    </a:xfrm>
                    <a:prstGeom prst="rect">
                      <a:avLst/>
                    </a:prstGeom>
                    <a:noFill/>
                    <a:ln w="9525">
                      <a:noFill/>
                      <a:miter lim="800000"/>
                      <a:headEnd/>
                      <a:tailEnd/>
                    </a:ln>
                  </p:spPr>
                  <p:txBody>
                    <a:bodyPr wrap="none">
                      <a:spAutoFit/>
                    </a:bodyPr>
                    <a:lstStyle/>
                    <a:p>
                      <a:pPr eaLnBrk="1" hangingPunct="1"/>
                      <a:r>
                        <a:rPr lang="es-ES" sz="2000" b="1">
                          <a:solidFill>
                            <a:srgbClr val="0000FF"/>
                          </a:solidFill>
                        </a:rPr>
                        <a:t>Reabsorción de Na</a:t>
                      </a:r>
                      <a:r>
                        <a:rPr lang="es-ES" sz="1600" b="1" baseline="30000">
                          <a:solidFill>
                            <a:srgbClr val="0000FF"/>
                          </a:solidFill>
                          <a:latin typeface="Bookman Old Style" pitchFamily="18" charset="0"/>
                        </a:rPr>
                        <a:t>+</a:t>
                      </a:r>
                    </a:p>
                  </p:txBody>
                </p:sp>
                <p:sp>
                  <p:nvSpPr>
                    <p:cNvPr id="27680" name="Line 25"/>
                    <p:cNvSpPr>
                      <a:spLocks noChangeShapeType="1"/>
                    </p:cNvSpPr>
                    <p:nvPr/>
                  </p:nvSpPr>
                  <p:spPr bwMode="auto">
                    <a:xfrm flipV="1">
                      <a:off x="1963" y="1562"/>
                      <a:ext cx="0" cy="196"/>
                    </a:xfrm>
                    <a:prstGeom prst="line">
                      <a:avLst/>
                    </a:prstGeom>
                    <a:noFill/>
                    <a:ln w="38100">
                      <a:solidFill>
                        <a:srgbClr val="0000FF"/>
                      </a:solidFill>
                      <a:round/>
                      <a:headEnd/>
                      <a:tailEnd type="triangle" w="lg" len="med"/>
                    </a:ln>
                  </p:spPr>
                  <p:txBody>
                    <a:bodyPr/>
                    <a:lstStyle/>
                    <a:p>
                      <a:endParaRPr lang="es-ES"/>
                    </a:p>
                  </p:txBody>
                </p:sp>
              </p:grpSp>
              <p:grpSp>
                <p:nvGrpSpPr>
                  <p:cNvPr id="13" name="Group 26"/>
                  <p:cNvGrpSpPr>
                    <a:grpSpLocks/>
                  </p:cNvGrpSpPr>
                  <p:nvPr/>
                </p:nvGrpSpPr>
                <p:grpSpPr bwMode="auto">
                  <a:xfrm>
                    <a:off x="2019" y="1852"/>
                    <a:ext cx="1737" cy="250"/>
                    <a:chOff x="2019" y="1852"/>
                    <a:chExt cx="1737" cy="250"/>
                  </a:xfrm>
                </p:grpSpPr>
                <p:sp>
                  <p:nvSpPr>
                    <p:cNvPr id="27677" name="Text Box 27"/>
                    <p:cNvSpPr txBox="1">
                      <a:spLocks noChangeArrowheads="1"/>
                    </p:cNvSpPr>
                    <p:nvPr/>
                  </p:nvSpPr>
                  <p:spPr bwMode="auto">
                    <a:xfrm>
                      <a:off x="2051" y="1852"/>
                      <a:ext cx="1705" cy="250"/>
                    </a:xfrm>
                    <a:prstGeom prst="rect">
                      <a:avLst/>
                    </a:prstGeom>
                    <a:noFill/>
                    <a:ln w="9525">
                      <a:noFill/>
                      <a:miter lim="800000"/>
                      <a:headEnd/>
                      <a:tailEnd/>
                    </a:ln>
                  </p:spPr>
                  <p:txBody>
                    <a:bodyPr wrap="none">
                      <a:spAutoFit/>
                    </a:bodyPr>
                    <a:lstStyle/>
                    <a:p>
                      <a:pPr eaLnBrk="1" hangingPunct="1"/>
                      <a:r>
                        <a:rPr lang="es-ES" sz="2000" b="1">
                          <a:solidFill>
                            <a:srgbClr val="0000FF"/>
                          </a:solidFill>
                        </a:rPr>
                        <a:t>Filtración glomerular</a:t>
                      </a:r>
                    </a:p>
                  </p:txBody>
                </p:sp>
                <p:sp>
                  <p:nvSpPr>
                    <p:cNvPr id="27678" name="Line 28"/>
                    <p:cNvSpPr>
                      <a:spLocks noChangeShapeType="1"/>
                    </p:cNvSpPr>
                    <p:nvPr/>
                  </p:nvSpPr>
                  <p:spPr bwMode="auto">
                    <a:xfrm>
                      <a:off x="2019" y="1893"/>
                      <a:ext cx="0" cy="196"/>
                    </a:xfrm>
                    <a:prstGeom prst="line">
                      <a:avLst/>
                    </a:prstGeom>
                    <a:noFill/>
                    <a:ln w="38100">
                      <a:solidFill>
                        <a:srgbClr val="0000FF"/>
                      </a:solidFill>
                      <a:round/>
                      <a:headEnd/>
                      <a:tailEnd type="triangle" w="lg" len="med"/>
                    </a:ln>
                  </p:spPr>
                  <p:txBody>
                    <a:bodyPr/>
                    <a:lstStyle/>
                    <a:p>
                      <a:endParaRPr lang="es-ES"/>
                    </a:p>
                  </p:txBody>
                </p:sp>
              </p:grpSp>
            </p:grpSp>
            <p:sp>
              <p:nvSpPr>
                <p:cNvPr id="27674" name="Line 29"/>
                <p:cNvSpPr>
                  <a:spLocks noChangeShapeType="1"/>
                </p:cNvSpPr>
                <p:nvPr/>
              </p:nvSpPr>
              <p:spPr bwMode="auto">
                <a:xfrm>
                  <a:off x="1939" y="1727"/>
                  <a:ext cx="0" cy="524"/>
                </a:xfrm>
                <a:prstGeom prst="line">
                  <a:avLst/>
                </a:prstGeom>
                <a:noFill/>
                <a:ln w="22225">
                  <a:solidFill>
                    <a:schemeClr val="tx1"/>
                  </a:solidFill>
                  <a:round/>
                  <a:headEnd/>
                  <a:tailEnd/>
                </a:ln>
              </p:spPr>
              <p:txBody>
                <a:bodyPr/>
                <a:lstStyle/>
                <a:p>
                  <a:endParaRPr lang="es-ES"/>
                </a:p>
              </p:txBody>
            </p:sp>
          </p:grpSp>
          <p:sp>
            <p:nvSpPr>
              <p:cNvPr id="27672" name="Text Box 30"/>
              <p:cNvSpPr txBox="1">
                <a:spLocks noChangeArrowheads="1"/>
              </p:cNvSpPr>
              <p:nvPr/>
            </p:nvSpPr>
            <p:spPr bwMode="auto">
              <a:xfrm>
                <a:off x="1528" y="1627"/>
                <a:ext cx="361" cy="231"/>
              </a:xfrm>
              <a:prstGeom prst="rect">
                <a:avLst/>
              </a:prstGeom>
              <a:noFill/>
              <a:ln w="9525">
                <a:noFill/>
                <a:miter lim="800000"/>
                <a:headEnd/>
                <a:tailEnd/>
              </a:ln>
            </p:spPr>
            <p:txBody>
              <a:bodyPr wrap="none">
                <a:spAutoFit/>
              </a:bodyPr>
              <a:lstStyle/>
              <a:p>
                <a:pPr eaLnBrk="1" hangingPunct="1"/>
                <a:r>
                  <a:rPr lang="es-ES" b="1">
                    <a:solidFill>
                      <a:srgbClr val="339933"/>
                    </a:solidFill>
                    <a:latin typeface="Arial" charset="0"/>
                  </a:rPr>
                  <a:t>Na</a:t>
                </a:r>
                <a:r>
                  <a:rPr lang="es-ES" sz="2000" b="1" baseline="30000">
                    <a:solidFill>
                      <a:srgbClr val="339933"/>
                    </a:solidFill>
                    <a:latin typeface="Arial" charset="0"/>
                  </a:rPr>
                  <a:t>+</a:t>
                </a:r>
              </a:p>
            </p:txBody>
          </p:sp>
        </p:grpSp>
        <p:grpSp>
          <p:nvGrpSpPr>
            <p:cNvPr id="14" name="Group 31"/>
            <p:cNvGrpSpPr>
              <a:grpSpLocks/>
            </p:cNvGrpSpPr>
            <p:nvPr/>
          </p:nvGrpSpPr>
          <p:grpSpPr bwMode="auto">
            <a:xfrm>
              <a:off x="1474" y="2029"/>
              <a:ext cx="2372" cy="343"/>
              <a:chOff x="1474" y="2135"/>
              <a:chExt cx="2372" cy="343"/>
            </a:xfrm>
          </p:grpSpPr>
          <p:grpSp>
            <p:nvGrpSpPr>
              <p:cNvPr id="15" name="Group 32"/>
              <p:cNvGrpSpPr>
                <a:grpSpLocks/>
              </p:cNvGrpSpPr>
              <p:nvPr/>
            </p:nvGrpSpPr>
            <p:grpSpPr bwMode="auto">
              <a:xfrm>
                <a:off x="1939" y="2135"/>
                <a:ext cx="1907" cy="343"/>
                <a:chOff x="1939" y="2497"/>
                <a:chExt cx="1907" cy="343"/>
              </a:xfrm>
            </p:grpSpPr>
            <p:grpSp>
              <p:nvGrpSpPr>
                <p:cNvPr id="16" name="Group 33"/>
                <p:cNvGrpSpPr>
                  <a:grpSpLocks/>
                </p:cNvGrpSpPr>
                <p:nvPr/>
              </p:nvGrpSpPr>
              <p:grpSpPr bwMode="auto">
                <a:xfrm>
                  <a:off x="2052" y="2562"/>
                  <a:ext cx="1794" cy="212"/>
                  <a:chOff x="2145" y="2231"/>
                  <a:chExt cx="1794" cy="212"/>
                </a:xfrm>
              </p:grpSpPr>
              <p:sp>
                <p:nvSpPr>
                  <p:cNvPr id="27669" name="Text Box 34"/>
                  <p:cNvSpPr txBox="1">
                    <a:spLocks noChangeArrowheads="1"/>
                  </p:cNvSpPr>
                  <p:nvPr/>
                </p:nvSpPr>
                <p:spPr bwMode="auto">
                  <a:xfrm>
                    <a:off x="2187" y="2231"/>
                    <a:ext cx="1752"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Bookman Old Style" pitchFamily="18" charset="0"/>
                      </a:rPr>
                      <a:t>EN PLASMA Y EN ORINA</a:t>
                    </a:r>
                  </a:p>
                </p:txBody>
              </p:sp>
              <p:sp>
                <p:nvSpPr>
                  <p:cNvPr id="27670" name="Line 35"/>
                  <p:cNvSpPr>
                    <a:spLocks noChangeShapeType="1"/>
                  </p:cNvSpPr>
                  <p:nvPr/>
                </p:nvSpPr>
                <p:spPr bwMode="auto">
                  <a:xfrm flipV="1">
                    <a:off x="2145" y="2239"/>
                    <a:ext cx="0" cy="196"/>
                  </a:xfrm>
                  <a:prstGeom prst="line">
                    <a:avLst/>
                  </a:prstGeom>
                  <a:noFill/>
                  <a:ln w="38100">
                    <a:solidFill>
                      <a:srgbClr val="0000FF"/>
                    </a:solidFill>
                    <a:round/>
                    <a:headEnd/>
                    <a:tailEnd type="triangle" w="lg" len="med"/>
                  </a:ln>
                </p:spPr>
                <p:txBody>
                  <a:bodyPr/>
                  <a:lstStyle/>
                  <a:p>
                    <a:endParaRPr lang="es-ES"/>
                  </a:p>
                </p:txBody>
              </p:sp>
            </p:grpSp>
            <p:sp>
              <p:nvSpPr>
                <p:cNvPr id="27668" name="Line 36"/>
                <p:cNvSpPr>
                  <a:spLocks noChangeShapeType="1"/>
                </p:cNvSpPr>
                <p:nvPr/>
              </p:nvSpPr>
              <p:spPr bwMode="auto">
                <a:xfrm>
                  <a:off x="1939" y="2497"/>
                  <a:ext cx="0" cy="343"/>
                </a:xfrm>
                <a:prstGeom prst="line">
                  <a:avLst/>
                </a:prstGeom>
                <a:noFill/>
                <a:ln w="22225">
                  <a:solidFill>
                    <a:schemeClr val="tx1"/>
                  </a:solidFill>
                  <a:round/>
                  <a:headEnd/>
                  <a:tailEnd/>
                </a:ln>
              </p:spPr>
              <p:txBody>
                <a:bodyPr/>
                <a:lstStyle/>
                <a:p>
                  <a:endParaRPr lang="es-ES"/>
                </a:p>
              </p:txBody>
            </p:sp>
          </p:grpSp>
          <p:sp>
            <p:nvSpPr>
              <p:cNvPr id="27666" name="Text Box 37"/>
              <p:cNvSpPr txBox="1">
                <a:spLocks noChangeArrowheads="1"/>
              </p:cNvSpPr>
              <p:nvPr/>
            </p:nvSpPr>
            <p:spPr bwMode="auto">
              <a:xfrm>
                <a:off x="1474" y="2182"/>
                <a:ext cx="419" cy="250"/>
              </a:xfrm>
              <a:prstGeom prst="rect">
                <a:avLst/>
              </a:prstGeom>
              <a:noFill/>
              <a:ln w="9525">
                <a:noFill/>
                <a:miter lim="800000"/>
                <a:headEnd/>
                <a:tailEnd/>
              </a:ln>
            </p:spPr>
            <p:txBody>
              <a:bodyPr wrap="none">
                <a:spAutoFit/>
              </a:bodyPr>
              <a:lstStyle/>
              <a:p>
                <a:pPr eaLnBrk="1" hangingPunct="1"/>
                <a:r>
                  <a:rPr lang="es-ES" b="1">
                    <a:solidFill>
                      <a:srgbClr val="339933"/>
                    </a:solidFill>
                    <a:latin typeface="Arial" charset="0"/>
                  </a:rPr>
                  <a:t>Ca</a:t>
                </a:r>
                <a:r>
                  <a:rPr lang="es-ES" sz="2000" b="1" baseline="30000">
                    <a:solidFill>
                      <a:srgbClr val="339933"/>
                    </a:solidFill>
                    <a:latin typeface="Arial" charset="0"/>
                  </a:rPr>
                  <a:t>2+</a:t>
                </a:r>
                <a:endParaRPr lang="es-ES" b="1">
                  <a:solidFill>
                    <a:srgbClr val="339933"/>
                  </a:solidFill>
                  <a:latin typeface="Arial" charset="0"/>
                </a:endParaRPr>
              </a:p>
            </p:txBody>
          </p:sp>
        </p:grpSp>
        <p:grpSp>
          <p:nvGrpSpPr>
            <p:cNvPr id="17" name="Group 38"/>
            <p:cNvGrpSpPr>
              <a:grpSpLocks/>
            </p:cNvGrpSpPr>
            <p:nvPr/>
          </p:nvGrpSpPr>
          <p:grpSpPr bwMode="auto">
            <a:xfrm>
              <a:off x="1255" y="2433"/>
              <a:ext cx="1743" cy="343"/>
              <a:chOff x="1255" y="2568"/>
              <a:chExt cx="1743" cy="343"/>
            </a:xfrm>
          </p:grpSpPr>
          <p:grpSp>
            <p:nvGrpSpPr>
              <p:cNvPr id="18" name="Group 39"/>
              <p:cNvGrpSpPr>
                <a:grpSpLocks/>
              </p:cNvGrpSpPr>
              <p:nvPr/>
            </p:nvGrpSpPr>
            <p:grpSpPr bwMode="auto">
              <a:xfrm>
                <a:off x="1936" y="2568"/>
                <a:ext cx="1062" cy="343"/>
                <a:chOff x="1936" y="2939"/>
                <a:chExt cx="1062" cy="343"/>
              </a:xfrm>
            </p:grpSpPr>
            <p:grpSp>
              <p:nvGrpSpPr>
                <p:cNvPr id="19" name="Group 40"/>
                <p:cNvGrpSpPr>
                  <a:grpSpLocks/>
                </p:cNvGrpSpPr>
                <p:nvPr/>
              </p:nvGrpSpPr>
              <p:grpSpPr bwMode="auto">
                <a:xfrm>
                  <a:off x="2063" y="3005"/>
                  <a:ext cx="935" cy="212"/>
                  <a:chOff x="2472" y="2862"/>
                  <a:chExt cx="935" cy="212"/>
                </a:xfrm>
              </p:grpSpPr>
              <p:sp>
                <p:nvSpPr>
                  <p:cNvPr id="27663" name="Text Box 41"/>
                  <p:cNvSpPr txBox="1">
                    <a:spLocks noChangeArrowheads="1"/>
                  </p:cNvSpPr>
                  <p:nvPr/>
                </p:nvSpPr>
                <p:spPr bwMode="auto">
                  <a:xfrm>
                    <a:off x="2504" y="2862"/>
                    <a:ext cx="903" cy="212"/>
                  </a:xfrm>
                  <a:prstGeom prst="rect">
                    <a:avLst/>
                  </a:prstGeom>
                  <a:noFill/>
                  <a:ln w="9525">
                    <a:noFill/>
                    <a:miter lim="800000"/>
                    <a:headEnd/>
                    <a:tailEnd/>
                  </a:ln>
                </p:spPr>
                <p:txBody>
                  <a:bodyPr wrap="none">
                    <a:spAutoFit/>
                  </a:bodyPr>
                  <a:lstStyle/>
                  <a:p>
                    <a:pPr eaLnBrk="1" hangingPunct="1"/>
                    <a:r>
                      <a:rPr lang="es-ES" sz="1600" b="1">
                        <a:solidFill>
                          <a:srgbClr val="0000FF"/>
                        </a:solidFill>
                        <a:latin typeface="Bookman Old Style" pitchFamily="18" charset="0"/>
                      </a:rPr>
                      <a:t>EN PLASMA</a:t>
                    </a:r>
                  </a:p>
                </p:txBody>
              </p:sp>
              <p:sp>
                <p:nvSpPr>
                  <p:cNvPr id="27664" name="Line 42"/>
                  <p:cNvSpPr>
                    <a:spLocks noChangeShapeType="1"/>
                  </p:cNvSpPr>
                  <p:nvPr/>
                </p:nvSpPr>
                <p:spPr bwMode="auto">
                  <a:xfrm>
                    <a:off x="2472" y="2869"/>
                    <a:ext cx="0" cy="196"/>
                  </a:xfrm>
                  <a:prstGeom prst="line">
                    <a:avLst/>
                  </a:prstGeom>
                  <a:noFill/>
                  <a:ln w="38100">
                    <a:solidFill>
                      <a:srgbClr val="0000FF"/>
                    </a:solidFill>
                    <a:round/>
                    <a:headEnd/>
                    <a:tailEnd type="triangle" w="lg" len="med"/>
                  </a:ln>
                </p:spPr>
                <p:txBody>
                  <a:bodyPr/>
                  <a:lstStyle/>
                  <a:p>
                    <a:endParaRPr lang="es-ES"/>
                  </a:p>
                </p:txBody>
              </p:sp>
            </p:grpSp>
            <p:sp>
              <p:nvSpPr>
                <p:cNvPr id="27662" name="Line 43"/>
                <p:cNvSpPr>
                  <a:spLocks noChangeShapeType="1"/>
                </p:cNvSpPr>
                <p:nvPr/>
              </p:nvSpPr>
              <p:spPr bwMode="auto">
                <a:xfrm>
                  <a:off x="1936" y="2939"/>
                  <a:ext cx="0" cy="343"/>
                </a:xfrm>
                <a:prstGeom prst="line">
                  <a:avLst/>
                </a:prstGeom>
                <a:noFill/>
                <a:ln w="22225">
                  <a:solidFill>
                    <a:schemeClr val="tx1"/>
                  </a:solidFill>
                  <a:round/>
                  <a:headEnd/>
                  <a:tailEnd/>
                </a:ln>
              </p:spPr>
              <p:txBody>
                <a:bodyPr/>
                <a:lstStyle/>
                <a:p>
                  <a:endParaRPr lang="es-ES"/>
                </a:p>
              </p:txBody>
            </p:sp>
          </p:grpSp>
          <p:sp>
            <p:nvSpPr>
              <p:cNvPr id="27660" name="Text Box 44"/>
              <p:cNvSpPr txBox="1">
                <a:spLocks noChangeArrowheads="1"/>
              </p:cNvSpPr>
              <p:nvPr/>
            </p:nvSpPr>
            <p:spPr bwMode="auto">
              <a:xfrm>
                <a:off x="1255" y="2624"/>
                <a:ext cx="636" cy="231"/>
              </a:xfrm>
              <a:prstGeom prst="rect">
                <a:avLst/>
              </a:prstGeom>
              <a:noFill/>
              <a:ln w="9525">
                <a:noFill/>
                <a:miter lim="800000"/>
                <a:headEnd/>
                <a:tailEnd/>
              </a:ln>
            </p:spPr>
            <p:txBody>
              <a:bodyPr wrap="none">
                <a:spAutoFit/>
              </a:bodyPr>
              <a:lstStyle/>
              <a:p>
                <a:pPr eaLnBrk="1" hangingPunct="1"/>
                <a:r>
                  <a:rPr lang="es-ES" b="1">
                    <a:solidFill>
                      <a:srgbClr val="339933"/>
                    </a:solidFill>
                    <a:latin typeface="Arial" charset="0"/>
                  </a:rPr>
                  <a:t>Fosfato</a:t>
                </a:r>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Marcador de número de diapositiva"/>
          <p:cNvSpPr>
            <a:spLocks noGrp="1"/>
          </p:cNvSpPr>
          <p:nvPr>
            <p:ph type="sldNum" sz="quarter" idx="12"/>
          </p:nvPr>
        </p:nvSpPr>
        <p:spPr>
          <a:noFill/>
        </p:spPr>
        <p:txBody>
          <a:bodyPr/>
          <a:lstStyle/>
          <a:p>
            <a:fld id="{09585DDB-3DD3-4232-9B15-5BD335649A13}" type="slidenum">
              <a:rPr lang="es-ES_tradnl"/>
              <a:pPr/>
              <a:t>49</a:t>
            </a:fld>
            <a:endParaRPr lang="es-ES_tradnl"/>
          </a:p>
        </p:txBody>
      </p:sp>
      <p:sp>
        <p:nvSpPr>
          <p:cNvPr id="28675" name="Text Box 2"/>
          <p:cNvSpPr txBox="1">
            <a:spLocks noChangeArrowheads="1"/>
          </p:cNvSpPr>
          <p:nvPr/>
        </p:nvSpPr>
        <p:spPr bwMode="auto">
          <a:xfrm>
            <a:off x="1331913" y="404813"/>
            <a:ext cx="5788379" cy="461665"/>
          </a:xfrm>
          <a:prstGeom prst="rect">
            <a:avLst/>
          </a:prstGeom>
          <a:noFill/>
          <a:ln w="9525">
            <a:noFill/>
            <a:miter lim="800000"/>
            <a:headEnd/>
            <a:tailEnd/>
          </a:ln>
        </p:spPr>
        <p:txBody>
          <a:bodyPr wrap="none">
            <a:spAutoFit/>
          </a:bodyPr>
          <a:lstStyle/>
          <a:p>
            <a:pPr eaLnBrk="1" hangingPunct="1"/>
            <a:r>
              <a:rPr lang="es-ES" sz="2400" b="1" dirty="0">
                <a:solidFill>
                  <a:schemeClr val="tx1"/>
                </a:solidFill>
                <a:latin typeface="Arial" charset="0"/>
              </a:rPr>
              <a:t>ACCIONES DE LAS </a:t>
            </a:r>
            <a:r>
              <a:rPr lang="es-ES" sz="2400" b="1" dirty="0" smtClean="0">
                <a:solidFill>
                  <a:schemeClr val="tx1"/>
                </a:solidFill>
                <a:latin typeface="Arial" charset="0"/>
              </a:rPr>
              <a:t>CATECOLAMINAS</a:t>
            </a:r>
            <a:endParaRPr lang="es-ES" sz="2400" b="1" dirty="0">
              <a:solidFill>
                <a:schemeClr val="tx1"/>
              </a:solidFill>
              <a:latin typeface="Arial" charset="0"/>
            </a:endParaRPr>
          </a:p>
        </p:txBody>
      </p:sp>
      <p:sp>
        <p:nvSpPr>
          <p:cNvPr id="28676" name="Rectangle 3"/>
          <p:cNvSpPr>
            <a:spLocks noChangeArrowheads="1"/>
          </p:cNvSpPr>
          <p:nvPr/>
        </p:nvSpPr>
        <p:spPr bwMode="auto">
          <a:xfrm>
            <a:off x="2525713" y="1628775"/>
            <a:ext cx="5214937" cy="714375"/>
          </a:xfrm>
          <a:prstGeom prst="rect">
            <a:avLst/>
          </a:prstGeom>
          <a:solidFill>
            <a:srgbClr val="FFFFCC"/>
          </a:solidFill>
          <a:ln w="9525">
            <a:solidFill>
              <a:schemeClr val="tx1"/>
            </a:solidFill>
            <a:miter lim="800000"/>
            <a:headEnd/>
            <a:tailEnd/>
          </a:ln>
        </p:spPr>
        <p:txBody>
          <a:bodyPr wrap="none" anchor="ctr"/>
          <a:lstStyle/>
          <a:p>
            <a:endParaRPr lang="es-ES"/>
          </a:p>
        </p:txBody>
      </p:sp>
      <p:sp>
        <p:nvSpPr>
          <p:cNvPr id="28677" name="Text Box 4"/>
          <p:cNvSpPr txBox="1">
            <a:spLocks noChangeArrowheads="1"/>
          </p:cNvSpPr>
          <p:nvPr/>
        </p:nvSpPr>
        <p:spPr bwMode="auto">
          <a:xfrm>
            <a:off x="2627313" y="1768475"/>
            <a:ext cx="4859337" cy="457200"/>
          </a:xfrm>
          <a:prstGeom prst="rect">
            <a:avLst/>
          </a:prstGeom>
          <a:noFill/>
          <a:ln w="9525">
            <a:noFill/>
            <a:miter lim="800000"/>
            <a:headEnd/>
            <a:tailEnd/>
          </a:ln>
        </p:spPr>
        <p:txBody>
          <a:bodyPr wrap="none">
            <a:spAutoFit/>
          </a:bodyPr>
          <a:lstStyle/>
          <a:p>
            <a:pPr eaLnBrk="1" hangingPunct="1"/>
            <a:r>
              <a:rPr lang="es-ES" sz="2400" b="1">
                <a:solidFill>
                  <a:srgbClr val="800040"/>
                </a:solidFill>
                <a:latin typeface="Arial" charset="0"/>
              </a:rPr>
              <a:t>ACCIONES SOBRE HORMONAS</a:t>
            </a:r>
          </a:p>
        </p:txBody>
      </p:sp>
      <p:grpSp>
        <p:nvGrpSpPr>
          <p:cNvPr id="2" name="Group 5"/>
          <p:cNvGrpSpPr>
            <a:grpSpLocks/>
          </p:cNvGrpSpPr>
          <p:nvPr/>
        </p:nvGrpSpPr>
        <p:grpSpPr bwMode="auto">
          <a:xfrm>
            <a:off x="323850" y="3090863"/>
            <a:ext cx="8001000" cy="368300"/>
            <a:chOff x="717" y="3261"/>
            <a:chExt cx="4093" cy="276"/>
          </a:xfrm>
        </p:grpSpPr>
        <p:sp>
          <p:nvSpPr>
            <p:cNvPr id="28684" name="Text Box 6"/>
            <p:cNvSpPr txBox="1">
              <a:spLocks noChangeArrowheads="1"/>
            </p:cNvSpPr>
            <p:nvPr/>
          </p:nvSpPr>
          <p:spPr bwMode="auto">
            <a:xfrm>
              <a:off x="717" y="3261"/>
              <a:ext cx="1121" cy="275"/>
            </a:xfrm>
            <a:prstGeom prst="rect">
              <a:avLst/>
            </a:prstGeom>
            <a:noFill/>
            <a:ln w="9525">
              <a:noFill/>
              <a:miter lim="800000"/>
              <a:headEnd/>
              <a:tailEnd/>
            </a:ln>
          </p:spPr>
          <p:txBody>
            <a:bodyPr wrap="none">
              <a:spAutoFit/>
            </a:bodyPr>
            <a:lstStyle/>
            <a:p>
              <a:pPr eaLnBrk="1" hangingPunct="1"/>
              <a:r>
                <a:rPr lang="es-ES" b="1">
                  <a:solidFill>
                    <a:srgbClr val="FF0000"/>
                  </a:solidFill>
                  <a:latin typeface="Arial" charset="0"/>
                </a:rPr>
                <a:t>Sistema simpático</a:t>
              </a:r>
            </a:p>
          </p:txBody>
        </p:sp>
        <p:sp>
          <p:nvSpPr>
            <p:cNvPr id="28685" name="Text Box 7"/>
            <p:cNvSpPr txBox="1">
              <a:spLocks noChangeArrowheads="1"/>
            </p:cNvSpPr>
            <p:nvPr/>
          </p:nvSpPr>
          <p:spPr bwMode="auto">
            <a:xfrm>
              <a:off x="2492" y="3262"/>
              <a:ext cx="497" cy="275"/>
            </a:xfrm>
            <a:prstGeom prst="rect">
              <a:avLst/>
            </a:prstGeom>
            <a:noFill/>
            <a:ln w="9525">
              <a:noFill/>
              <a:miter lim="800000"/>
              <a:headEnd/>
              <a:tailEnd/>
            </a:ln>
          </p:spPr>
          <p:txBody>
            <a:bodyPr wrap="none">
              <a:spAutoFit/>
            </a:bodyPr>
            <a:lstStyle/>
            <a:p>
              <a:pPr eaLnBrk="1" hangingPunct="1"/>
              <a:r>
                <a:rPr lang="es-ES" b="1">
                  <a:solidFill>
                    <a:srgbClr val="FF0000"/>
                  </a:solidFill>
                  <a:latin typeface="Arial" charset="0"/>
                </a:rPr>
                <a:t>Médula</a:t>
              </a:r>
            </a:p>
          </p:txBody>
        </p:sp>
        <p:sp>
          <p:nvSpPr>
            <p:cNvPr id="28686" name="Text Box 8"/>
            <p:cNvSpPr txBox="1">
              <a:spLocks noChangeArrowheads="1"/>
            </p:cNvSpPr>
            <p:nvPr/>
          </p:nvSpPr>
          <p:spPr bwMode="auto">
            <a:xfrm>
              <a:off x="3670" y="3262"/>
              <a:ext cx="1140" cy="275"/>
            </a:xfrm>
            <a:prstGeom prst="rect">
              <a:avLst/>
            </a:prstGeom>
            <a:noFill/>
            <a:ln w="9525">
              <a:noFill/>
              <a:miter lim="800000"/>
              <a:headEnd/>
              <a:tailEnd/>
            </a:ln>
          </p:spPr>
          <p:txBody>
            <a:bodyPr wrap="none">
              <a:spAutoFit/>
            </a:bodyPr>
            <a:lstStyle/>
            <a:p>
              <a:pPr eaLnBrk="1" hangingPunct="1"/>
              <a:r>
                <a:rPr lang="es-ES" b="1">
                  <a:solidFill>
                    <a:srgbClr val="FF0000"/>
                  </a:solidFill>
                  <a:latin typeface="Arial" charset="0"/>
                </a:rPr>
                <a:t>Sistema endocrino</a:t>
              </a:r>
            </a:p>
          </p:txBody>
        </p:sp>
        <p:sp>
          <p:nvSpPr>
            <p:cNvPr id="28687" name="Line 9"/>
            <p:cNvSpPr>
              <a:spLocks noChangeShapeType="1"/>
            </p:cNvSpPr>
            <p:nvPr/>
          </p:nvSpPr>
          <p:spPr bwMode="auto">
            <a:xfrm>
              <a:off x="1858" y="3389"/>
              <a:ext cx="589" cy="0"/>
            </a:xfrm>
            <a:prstGeom prst="line">
              <a:avLst/>
            </a:prstGeom>
            <a:noFill/>
            <a:ln w="25400">
              <a:solidFill>
                <a:srgbClr val="FF0000"/>
              </a:solidFill>
              <a:round/>
              <a:headEnd/>
              <a:tailEnd type="stealth" w="lg" len="lg"/>
            </a:ln>
          </p:spPr>
          <p:txBody>
            <a:bodyPr/>
            <a:lstStyle/>
            <a:p>
              <a:endParaRPr lang="es-ES"/>
            </a:p>
          </p:txBody>
        </p:sp>
        <p:sp>
          <p:nvSpPr>
            <p:cNvPr id="28688" name="Line 10"/>
            <p:cNvSpPr>
              <a:spLocks noChangeShapeType="1"/>
            </p:cNvSpPr>
            <p:nvPr/>
          </p:nvSpPr>
          <p:spPr bwMode="auto">
            <a:xfrm>
              <a:off x="3036" y="3389"/>
              <a:ext cx="589" cy="0"/>
            </a:xfrm>
            <a:prstGeom prst="line">
              <a:avLst/>
            </a:prstGeom>
            <a:noFill/>
            <a:ln w="25400">
              <a:solidFill>
                <a:srgbClr val="FF0000"/>
              </a:solidFill>
              <a:round/>
              <a:headEnd/>
              <a:tailEnd type="stealth" w="lg" len="lg"/>
            </a:ln>
          </p:spPr>
          <p:txBody>
            <a:bodyPr/>
            <a:lstStyle/>
            <a:p>
              <a:endParaRPr lang="es-ES"/>
            </a:p>
          </p:txBody>
        </p:sp>
      </p:grpSp>
      <p:grpSp>
        <p:nvGrpSpPr>
          <p:cNvPr id="3" name="Group 11"/>
          <p:cNvGrpSpPr>
            <a:grpSpLocks/>
          </p:cNvGrpSpPr>
          <p:nvPr/>
        </p:nvGrpSpPr>
        <p:grpSpPr bwMode="auto">
          <a:xfrm>
            <a:off x="1116013" y="4149725"/>
            <a:ext cx="8027987" cy="1062038"/>
            <a:chOff x="1107" y="3532"/>
            <a:chExt cx="4216" cy="442"/>
          </a:xfrm>
        </p:grpSpPr>
        <p:sp>
          <p:nvSpPr>
            <p:cNvPr id="28680" name="Text Box 12"/>
            <p:cNvSpPr txBox="1">
              <a:spLocks noChangeArrowheads="1"/>
            </p:cNvSpPr>
            <p:nvPr/>
          </p:nvSpPr>
          <p:spPr bwMode="auto">
            <a:xfrm>
              <a:off x="2096" y="3532"/>
              <a:ext cx="2887" cy="190"/>
            </a:xfrm>
            <a:prstGeom prst="rect">
              <a:avLst/>
            </a:prstGeom>
            <a:noFill/>
            <a:ln w="9525">
              <a:noFill/>
              <a:miter lim="800000"/>
              <a:headEnd/>
              <a:tailEnd/>
            </a:ln>
          </p:spPr>
          <p:txBody>
            <a:bodyPr wrap="none">
              <a:spAutoFit/>
            </a:bodyPr>
            <a:lstStyle/>
            <a:p>
              <a:pPr eaLnBrk="1" hangingPunct="1"/>
              <a:r>
                <a:rPr lang="es-ES" sz="2400" b="1">
                  <a:solidFill>
                    <a:schemeClr val="tx1"/>
                  </a:solidFill>
                </a:rPr>
                <a:t>Estimulan la liberación de hormonas</a:t>
              </a:r>
            </a:p>
          </p:txBody>
        </p:sp>
        <p:sp>
          <p:nvSpPr>
            <p:cNvPr id="28681" name="Text Box 13"/>
            <p:cNvSpPr txBox="1">
              <a:spLocks noChangeArrowheads="1"/>
            </p:cNvSpPr>
            <p:nvPr/>
          </p:nvSpPr>
          <p:spPr bwMode="auto">
            <a:xfrm>
              <a:off x="2096" y="3768"/>
              <a:ext cx="3227" cy="190"/>
            </a:xfrm>
            <a:prstGeom prst="rect">
              <a:avLst/>
            </a:prstGeom>
            <a:noFill/>
            <a:ln w="9525">
              <a:noFill/>
              <a:miter lim="800000"/>
              <a:headEnd/>
              <a:tailEnd/>
            </a:ln>
          </p:spPr>
          <p:txBody>
            <a:bodyPr>
              <a:spAutoFit/>
            </a:bodyPr>
            <a:lstStyle/>
            <a:p>
              <a:pPr eaLnBrk="1" hangingPunct="1"/>
              <a:r>
                <a:rPr lang="es-ES" sz="2400" b="1">
                  <a:solidFill>
                    <a:schemeClr val="tx1"/>
                  </a:solidFill>
                </a:rPr>
                <a:t>Inhiben la liberación de hormonas</a:t>
              </a:r>
            </a:p>
          </p:txBody>
        </p:sp>
        <p:sp>
          <p:nvSpPr>
            <p:cNvPr id="28682" name="Text Box 14"/>
            <p:cNvSpPr txBox="1">
              <a:spLocks noChangeArrowheads="1"/>
            </p:cNvSpPr>
            <p:nvPr/>
          </p:nvSpPr>
          <p:spPr bwMode="auto">
            <a:xfrm>
              <a:off x="1107" y="3574"/>
              <a:ext cx="1136" cy="165"/>
            </a:xfrm>
            <a:prstGeom prst="rect">
              <a:avLst/>
            </a:prstGeom>
            <a:noFill/>
            <a:ln w="9525">
              <a:noFill/>
              <a:miter lim="800000"/>
              <a:headEnd/>
              <a:tailEnd/>
            </a:ln>
          </p:spPr>
          <p:txBody>
            <a:bodyPr>
              <a:spAutoFit/>
            </a:bodyPr>
            <a:lstStyle/>
            <a:p>
              <a:pPr eaLnBrk="1" hangingPunct="1"/>
              <a:r>
                <a:rPr lang="es-ES" sz="2000" b="1">
                  <a:solidFill>
                    <a:srgbClr val="FF3399"/>
                  </a:solidFill>
                </a:rPr>
                <a:t>Receptores </a:t>
              </a:r>
              <a:r>
                <a:rPr lang="el-GR" sz="2000" b="1">
                  <a:solidFill>
                    <a:srgbClr val="FF3399"/>
                  </a:solidFill>
                </a:rPr>
                <a:t>β</a:t>
              </a:r>
              <a:r>
                <a:rPr lang="es-ES" sz="2000" b="1">
                  <a:solidFill>
                    <a:srgbClr val="FF3399"/>
                  </a:solidFill>
                </a:rPr>
                <a:t>:</a:t>
              </a:r>
            </a:p>
          </p:txBody>
        </p:sp>
        <p:sp>
          <p:nvSpPr>
            <p:cNvPr id="28683" name="Text Box 15"/>
            <p:cNvSpPr txBox="1">
              <a:spLocks noChangeArrowheads="1"/>
            </p:cNvSpPr>
            <p:nvPr/>
          </p:nvSpPr>
          <p:spPr bwMode="auto">
            <a:xfrm>
              <a:off x="1107" y="3809"/>
              <a:ext cx="972" cy="165"/>
            </a:xfrm>
            <a:prstGeom prst="rect">
              <a:avLst/>
            </a:prstGeom>
            <a:noFill/>
            <a:ln w="9525">
              <a:noFill/>
              <a:miter lim="800000"/>
              <a:headEnd/>
              <a:tailEnd/>
            </a:ln>
          </p:spPr>
          <p:txBody>
            <a:bodyPr wrap="none">
              <a:spAutoFit/>
            </a:bodyPr>
            <a:lstStyle/>
            <a:p>
              <a:pPr eaLnBrk="1" hangingPunct="1"/>
              <a:r>
                <a:rPr lang="es-ES" sz="2000" b="1">
                  <a:solidFill>
                    <a:srgbClr val="FF3399"/>
                  </a:solidFill>
                </a:rPr>
                <a:t>Receptores </a:t>
              </a:r>
              <a:r>
                <a:rPr lang="el-GR" sz="2000" b="1">
                  <a:solidFill>
                    <a:srgbClr val="FF3399"/>
                  </a:solidFill>
                </a:rPr>
                <a:t>α</a:t>
              </a:r>
              <a:r>
                <a:rPr lang="es-ES" sz="1600" b="1">
                  <a:solidFill>
                    <a:srgbClr val="FF3399"/>
                  </a:solidFill>
                  <a:latin typeface="Symbol" pitchFamily="18" charset="2"/>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Marcador de número de diapositiva"/>
          <p:cNvSpPr>
            <a:spLocks noGrp="1"/>
          </p:cNvSpPr>
          <p:nvPr>
            <p:ph type="sldNum" sz="quarter" idx="12"/>
          </p:nvPr>
        </p:nvSpPr>
        <p:spPr>
          <a:noFill/>
        </p:spPr>
        <p:txBody>
          <a:bodyPr/>
          <a:lstStyle/>
          <a:p>
            <a:fld id="{589CB19D-6F6C-48D3-859E-9C4392B16637}" type="slidenum">
              <a:rPr lang="es-ES_tradnl" smtClean="0"/>
              <a:pPr/>
              <a:t>5</a:t>
            </a:fld>
            <a:endParaRPr lang="es-ES_tradnl" smtClean="0"/>
          </a:p>
        </p:txBody>
      </p:sp>
      <p:sp>
        <p:nvSpPr>
          <p:cNvPr id="11267" name="Rectangle 2"/>
          <p:cNvSpPr>
            <a:spLocks noGrp="1" noChangeArrowheads="1"/>
          </p:cNvSpPr>
          <p:nvPr>
            <p:ph type="title"/>
          </p:nvPr>
        </p:nvSpPr>
        <p:spPr>
          <a:xfrm>
            <a:off x="611188" y="620713"/>
            <a:ext cx="4699000" cy="365125"/>
          </a:xfrm>
        </p:spPr>
        <p:txBody>
          <a:bodyPr/>
          <a:lstStyle/>
          <a:p>
            <a:r>
              <a:rPr lang="es-ES" sz="2400" smtClean="0"/>
              <a:t>BIOSÍNTESIS de CORTISOL</a:t>
            </a:r>
          </a:p>
        </p:txBody>
      </p:sp>
      <p:grpSp>
        <p:nvGrpSpPr>
          <p:cNvPr id="11268" name="Group 4"/>
          <p:cNvGrpSpPr>
            <a:grpSpLocks/>
          </p:cNvGrpSpPr>
          <p:nvPr/>
        </p:nvGrpSpPr>
        <p:grpSpPr bwMode="auto">
          <a:xfrm>
            <a:off x="3203575" y="1906588"/>
            <a:ext cx="5297488" cy="4186237"/>
            <a:chOff x="667" y="182"/>
            <a:chExt cx="2159" cy="1957"/>
          </a:xfrm>
        </p:grpSpPr>
        <p:sp>
          <p:nvSpPr>
            <p:cNvPr id="11271" name="Rectangle 5"/>
            <p:cNvSpPr>
              <a:spLocks noChangeArrowheads="1"/>
            </p:cNvSpPr>
            <p:nvPr/>
          </p:nvSpPr>
          <p:spPr bwMode="auto">
            <a:xfrm>
              <a:off x="759" y="182"/>
              <a:ext cx="2067" cy="1957"/>
            </a:xfrm>
            <a:prstGeom prst="rect">
              <a:avLst/>
            </a:prstGeom>
            <a:solidFill>
              <a:srgbClr val="CCFFCC"/>
            </a:solidFill>
            <a:ln w="9525" algn="ctr">
              <a:solidFill>
                <a:schemeClr val="tx1"/>
              </a:solidFill>
              <a:miter lim="800000"/>
              <a:headEnd/>
              <a:tailEnd/>
            </a:ln>
          </p:spPr>
          <p:txBody>
            <a:bodyPr wrap="none" anchor="ctr"/>
            <a:lstStyle/>
            <a:p>
              <a:endParaRPr lang="es-ES"/>
            </a:p>
          </p:txBody>
        </p:sp>
        <p:grpSp>
          <p:nvGrpSpPr>
            <p:cNvPr id="11272" name="Group 6"/>
            <p:cNvGrpSpPr>
              <a:grpSpLocks/>
            </p:cNvGrpSpPr>
            <p:nvPr/>
          </p:nvGrpSpPr>
          <p:grpSpPr bwMode="auto">
            <a:xfrm>
              <a:off x="667" y="195"/>
              <a:ext cx="1815" cy="1885"/>
              <a:chOff x="667" y="195"/>
              <a:chExt cx="1815" cy="1885"/>
            </a:xfrm>
          </p:grpSpPr>
          <p:grpSp>
            <p:nvGrpSpPr>
              <p:cNvPr id="11273" name="Group 7"/>
              <p:cNvGrpSpPr>
                <a:grpSpLocks/>
              </p:cNvGrpSpPr>
              <p:nvPr/>
            </p:nvGrpSpPr>
            <p:grpSpPr bwMode="auto">
              <a:xfrm>
                <a:off x="755" y="195"/>
                <a:ext cx="1727" cy="1885"/>
                <a:chOff x="701" y="277"/>
                <a:chExt cx="1727" cy="1885"/>
              </a:xfrm>
            </p:grpSpPr>
            <p:sp>
              <p:nvSpPr>
                <p:cNvPr id="11275" name="Text Box 8"/>
                <p:cNvSpPr txBox="1">
                  <a:spLocks noChangeArrowheads="1"/>
                </p:cNvSpPr>
                <p:nvPr/>
              </p:nvSpPr>
              <p:spPr bwMode="auto">
                <a:xfrm>
                  <a:off x="1425" y="277"/>
                  <a:ext cx="405" cy="136"/>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Colesterol</a:t>
                  </a:r>
                </a:p>
              </p:txBody>
            </p:sp>
            <p:sp>
              <p:nvSpPr>
                <p:cNvPr id="11276" name="Text Box 9"/>
                <p:cNvSpPr txBox="1">
                  <a:spLocks noChangeArrowheads="1"/>
                </p:cNvSpPr>
                <p:nvPr/>
              </p:nvSpPr>
              <p:spPr bwMode="auto">
                <a:xfrm>
                  <a:off x="1339" y="541"/>
                  <a:ext cx="525" cy="136"/>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Pregnenolona</a:t>
                  </a:r>
                </a:p>
              </p:txBody>
            </p:sp>
            <p:sp>
              <p:nvSpPr>
                <p:cNvPr id="11277" name="Text Box 10"/>
                <p:cNvSpPr txBox="1">
                  <a:spLocks noChangeArrowheads="1"/>
                </p:cNvSpPr>
                <p:nvPr/>
              </p:nvSpPr>
              <p:spPr bwMode="auto">
                <a:xfrm>
                  <a:off x="1180" y="1067"/>
                  <a:ext cx="723" cy="136"/>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17 OH Progesterona</a:t>
                  </a:r>
                </a:p>
              </p:txBody>
            </p:sp>
            <p:sp>
              <p:nvSpPr>
                <p:cNvPr id="11278" name="Text Box 11"/>
                <p:cNvSpPr txBox="1">
                  <a:spLocks noChangeArrowheads="1"/>
                </p:cNvSpPr>
                <p:nvPr/>
              </p:nvSpPr>
              <p:spPr bwMode="auto">
                <a:xfrm>
                  <a:off x="1781" y="1743"/>
                  <a:ext cx="500" cy="136"/>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Testosterona</a:t>
                  </a:r>
                </a:p>
              </p:txBody>
            </p:sp>
            <p:sp>
              <p:nvSpPr>
                <p:cNvPr id="11279" name="Text Box 12"/>
                <p:cNvSpPr txBox="1">
                  <a:spLocks noChangeArrowheads="1"/>
                </p:cNvSpPr>
                <p:nvPr/>
              </p:nvSpPr>
              <p:spPr bwMode="auto">
                <a:xfrm>
                  <a:off x="1823" y="2027"/>
                  <a:ext cx="513" cy="135"/>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17 </a:t>
                  </a:r>
                  <a:r>
                    <a:rPr lang="es-ES" sz="1300" b="1">
                      <a:solidFill>
                        <a:schemeClr val="tx1"/>
                      </a:solidFill>
                      <a:latin typeface="Symbol" pitchFamily="18" charset="2"/>
                    </a:rPr>
                    <a:t>b</a:t>
                  </a:r>
                  <a:r>
                    <a:rPr lang="es-ES" sz="1300" b="1">
                      <a:solidFill>
                        <a:schemeClr val="tx1"/>
                      </a:solidFill>
                      <a:latin typeface="Arial" charset="0"/>
                    </a:rPr>
                    <a:t> Estradiol</a:t>
                  </a:r>
                </a:p>
              </p:txBody>
            </p:sp>
            <p:sp>
              <p:nvSpPr>
                <p:cNvPr id="11280" name="Text Box 13"/>
                <p:cNvSpPr txBox="1">
                  <a:spLocks noChangeArrowheads="1"/>
                </p:cNvSpPr>
                <p:nvPr/>
              </p:nvSpPr>
              <p:spPr bwMode="auto">
                <a:xfrm>
                  <a:off x="701" y="1457"/>
                  <a:ext cx="634" cy="136"/>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11 Desoxicortisol</a:t>
                  </a:r>
                </a:p>
              </p:txBody>
            </p:sp>
            <p:sp>
              <p:nvSpPr>
                <p:cNvPr id="11281" name="Text Box 14"/>
                <p:cNvSpPr txBox="1">
                  <a:spLocks noChangeArrowheads="1"/>
                </p:cNvSpPr>
                <p:nvPr/>
              </p:nvSpPr>
              <p:spPr bwMode="auto">
                <a:xfrm>
                  <a:off x="1088" y="1747"/>
                  <a:ext cx="330" cy="136"/>
                </a:xfrm>
                <a:prstGeom prst="rect">
                  <a:avLst/>
                </a:prstGeom>
                <a:noFill/>
                <a:ln w="9525" algn="ctr">
                  <a:noFill/>
                  <a:miter lim="800000"/>
                  <a:headEnd/>
                  <a:tailEnd/>
                </a:ln>
              </p:spPr>
              <p:txBody>
                <a:bodyPr wrap="none">
                  <a:spAutoFit/>
                </a:bodyPr>
                <a:lstStyle/>
                <a:p>
                  <a:pPr eaLnBrk="1" hangingPunct="1"/>
                  <a:r>
                    <a:rPr lang="es-ES" sz="1300" b="1">
                      <a:solidFill>
                        <a:srgbClr val="0000CC"/>
                      </a:solidFill>
                      <a:latin typeface="Arial" charset="0"/>
                    </a:rPr>
                    <a:t>Cortisol</a:t>
                  </a:r>
                </a:p>
              </p:txBody>
            </p:sp>
            <p:sp>
              <p:nvSpPr>
                <p:cNvPr id="11282" name="Line 15"/>
                <p:cNvSpPr>
                  <a:spLocks noChangeShapeType="1"/>
                </p:cNvSpPr>
                <p:nvPr/>
              </p:nvSpPr>
              <p:spPr bwMode="auto">
                <a:xfrm>
                  <a:off x="1729" y="425"/>
                  <a:ext cx="0" cy="171"/>
                </a:xfrm>
                <a:prstGeom prst="line">
                  <a:avLst/>
                </a:prstGeom>
                <a:noFill/>
                <a:ln w="31750">
                  <a:solidFill>
                    <a:schemeClr val="tx1"/>
                  </a:solidFill>
                  <a:round/>
                  <a:headEnd/>
                  <a:tailEnd type="triangle" w="med" len="med"/>
                </a:ln>
              </p:spPr>
              <p:txBody>
                <a:bodyPr wrap="none"/>
                <a:lstStyle/>
                <a:p>
                  <a:endParaRPr lang="es-ES"/>
                </a:p>
              </p:txBody>
            </p:sp>
            <p:sp>
              <p:nvSpPr>
                <p:cNvPr id="11283" name="Line 16"/>
                <p:cNvSpPr>
                  <a:spLocks noChangeShapeType="1"/>
                </p:cNvSpPr>
                <p:nvPr/>
              </p:nvSpPr>
              <p:spPr bwMode="auto">
                <a:xfrm flipH="1">
                  <a:off x="1340" y="1237"/>
                  <a:ext cx="272" cy="272"/>
                </a:xfrm>
                <a:prstGeom prst="line">
                  <a:avLst/>
                </a:prstGeom>
                <a:noFill/>
                <a:ln w="34925">
                  <a:solidFill>
                    <a:srgbClr val="00CC00"/>
                  </a:solidFill>
                  <a:round/>
                  <a:headEnd/>
                  <a:tailEnd type="triangle" w="med" len="med"/>
                </a:ln>
              </p:spPr>
              <p:txBody>
                <a:bodyPr wrap="none"/>
                <a:lstStyle/>
                <a:p>
                  <a:endParaRPr lang="es-ES"/>
                </a:p>
              </p:txBody>
            </p:sp>
            <p:sp>
              <p:nvSpPr>
                <p:cNvPr id="11284" name="Text Box 17"/>
                <p:cNvSpPr txBox="1">
                  <a:spLocks noChangeArrowheads="1"/>
                </p:cNvSpPr>
                <p:nvPr/>
              </p:nvSpPr>
              <p:spPr bwMode="auto">
                <a:xfrm>
                  <a:off x="1360" y="802"/>
                  <a:ext cx="510" cy="136"/>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Progesterona</a:t>
                  </a:r>
                </a:p>
              </p:txBody>
            </p:sp>
            <p:sp>
              <p:nvSpPr>
                <p:cNvPr id="11285" name="Text Box 18"/>
                <p:cNvSpPr txBox="1">
                  <a:spLocks noChangeArrowheads="1"/>
                </p:cNvSpPr>
                <p:nvPr/>
              </p:nvSpPr>
              <p:spPr bwMode="auto">
                <a:xfrm>
                  <a:off x="1793" y="1457"/>
                  <a:ext cx="635" cy="136"/>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Androstenodiona</a:t>
                  </a:r>
                </a:p>
              </p:txBody>
            </p:sp>
            <p:sp>
              <p:nvSpPr>
                <p:cNvPr id="11286" name="Line 19"/>
                <p:cNvSpPr>
                  <a:spLocks noChangeShapeType="1"/>
                </p:cNvSpPr>
                <p:nvPr/>
              </p:nvSpPr>
              <p:spPr bwMode="auto">
                <a:xfrm>
                  <a:off x="1865" y="1236"/>
                  <a:ext cx="272" cy="272"/>
                </a:xfrm>
                <a:prstGeom prst="line">
                  <a:avLst/>
                </a:prstGeom>
                <a:noFill/>
                <a:ln w="34925">
                  <a:solidFill>
                    <a:srgbClr val="FF0000"/>
                  </a:solidFill>
                  <a:prstDash val="sysDot"/>
                  <a:round/>
                  <a:headEnd/>
                  <a:tailEnd type="triangle" w="med" len="med"/>
                </a:ln>
              </p:spPr>
              <p:txBody>
                <a:bodyPr wrap="none"/>
                <a:lstStyle/>
                <a:p>
                  <a:endParaRPr lang="es-ES"/>
                </a:p>
              </p:txBody>
            </p:sp>
            <p:sp>
              <p:nvSpPr>
                <p:cNvPr id="11287" name="Line 20"/>
                <p:cNvSpPr>
                  <a:spLocks noChangeShapeType="1"/>
                </p:cNvSpPr>
                <p:nvPr/>
              </p:nvSpPr>
              <p:spPr bwMode="auto">
                <a:xfrm>
                  <a:off x="1736" y="692"/>
                  <a:ext cx="0" cy="171"/>
                </a:xfrm>
                <a:prstGeom prst="line">
                  <a:avLst/>
                </a:prstGeom>
                <a:noFill/>
                <a:ln w="31750">
                  <a:solidFill>
                    <a:schemeClr val="tx1"/>
                  </a:solidFill>
                  <a:round/>
                  <a:headEnd/>
                  <a:tailEnd type="triangle" w="med" len="med"/>
                </a:ln>
              </p:spPr>
              <p:txBody>
                <a:bodyPr wrap="none"/>
                <a:lstStyle/>
                <a:p>
                  <a:endParaRPr lang="es-ES"/>
                </a:p>
              </p:txBody>
            </p:sp>
            <p:sp>
              <p:nvSpPr>
                <p:cNvPr id="11288" name="Line 21"/>
                <p:cNvSpPr>
                  <a:spLocks noChangeShapeType="1"/>
                </p:cNvSpPr>
                <p:nvPr/>
              </p:nvSpPr>
              <p:spPr bwMode="auto">
                <a:xfrm>
                  <a:off x="1737" y="951"/>
                  <a:ext cx="0" cy="171"/>
                </a:xfrm>
                <a:prstGeom prst="line">
                  <a:avLst/>
                </a:prstGeom>
                <a:noFill/>
                <a:ln w="31750">
                  <a:solidFill>
                    <a:schemeClr val="tx1"/>
                  </a:solidFill>
                  <a:round/>
                  <a:headEnd/>
                  <a:tailEnd type="triangle" w="med" len="med"/>
                </a:ln>
              </p:spPr>
              <p:txBody>
                <a:bodyPr wrap="none"/>
                <a:lstStyle/>
                <a:p>
                  <a:endParaRPr lang="es-ES"/>
                </a:p>
              </p:txBody>
            </p:sp>
            <p:sp>
              <p:nvSpPr>
                <p:cNvPr id="11289" name="Line 22"/>
                <p:cNvSpPr>
                  <a:spLocks noChangeShapeType="1"/>
                </p:cNvSpPr>
                <p:nvPr/>
              </p:nvSpPr>
              <p:spPr bwMode="auto">
                <a:xfrm>
                  <a:off x="1347" y="1614"/>
                  <a:ext cx="0" cy="171"/>
                </a:xfrm>
                <a:prstGeom prst="line">
                  <a:avLst/>
                </a:prstGeom>
                <a:noFill/>
                <a:ln w="31750">
                  <a:solidFill>
                    <a:srgbClr val="00CC00"/>
                  </a:solidFill>
                  <a:round/>
                  <a:headEnd/>
                  <a:tailEnd type="triangle" w="med" len="med"/>
                </a:ln>
              </p:spPr>
              <p:txBody>
                <a:bodyPr wrap="none"/>
                <a:lstStyle/>
                <a:p>
                  <a:endParaRPr lang="es-ES"/>
                </a:p>
              </p:txBody>
            </p:sp>
            <p:sp>
              <p:nvSpPr>
                <p:cNvPr id="11290" name="Line 23"/>
                <p:cNvSpPr>
                  <a:spLocks noChangeShapeType="1"/>
                </p:cNvSpPr>
                <p:nvPr/>
              </p:nvSpPr>
              <p:spPr bwMode="auto">
                <a:xfrm>
                  <a:off x="2130" y="1615"/>
                  <a:ext cx="0" cy="171"/>
                </a:xfrm>
                <a:prstGeom prst="line">
                  <a:avLst/>
                </a:prstGeom>
                <a:noFill/>
                <a:ln w="31750">
                  <a:solidFill>
                    <a:srgbClr val="FF0000"/>
                  </a:solidFill>
                  <a:prstDash val="sysDot"/>
                  <a:round/>
                  <a:headEnd/>
                  <a:tailEnd type="triangle" w="med" len="med"/>
                </a:ln>
              </p:spPr>
              <p:txBody>
                <a:bodyPr wrap="none"/>
                <a:lstStyle/>
                <a:p>
                  <a:endParaRPr lang="es-ES"/>
                </a:p>
              </p:txBody>
            </p:sp>
            <p:sp>
              <p:nvSpPr>
                <p:cNvPr id="11291" name="Line 24"/>
                <p:cNvSpPr>
                  <a:spLocks noChangeShapeType="1"/>
                </p:cNvSpPr>
                <p:nvPr/>
              </p:nvSpPr>
              <p:spPr bwMode="auto">
                <a:xfrm>
                  <a:off x="2139" y="1890"/>
                  <a:ext cx="0" cy="171"/>
                </a:xfrm>
                <a:prstGeom prst="line">
                  <a:avLst/>
                </a:prstGeom>
                <a:noFill/>
                <a:ln w="31750">
                  <a:solidFill>
                    <a:srgbClr val="FF0000"/>
                  </a:solidFill>
                  <a:prstDash val="sysDot"/>
                  <a:round/>
                  <a:headEnd/>
                  <a:tailEnd type="triangle" w="med" len="med"/>
                </a:ln>
              </p:spPr>
              <p:txBody>
                <a:bodyPr wrap="none"/>
                <a:lstStyle/>
                <a:p>
                  <a:endParaRPr lang="es-ES"/>
                </a:p>
              </p:txBody>
            </p:sp>
          </p:grpSp>
          <p:sp>
            <p:nvSpPr>
              <p:cNvPr id="11274" name="Freeform 25"/>
              <p:cNvSpPr>
                <a:spLocks/>
              </p:cNvSpPr>
              <p:nvPr/>
            </p:nvSpPr>
            <p:spPr bwMode="auto">
              <a:xfrm rot="-404997">
                <a:off x="667" y="1755"/>
                <a:ext cx="499" cy="126"/>
              </a:xfrm>
              <a:custGeom>
                <a:avLst/>
                <a:gdLst>
                  <a:gd name="T0" fmla="*/ 499 w 499"/>
                  <a:gd name="T1" fmla="*/ 36 h 126"/>
                  <a:gd name="T2" fmla="*/ 221 w 499"/>
                  <a:gd name="T3" fmla="*/ 15 h 126"/>
                  <a:gd name="T4" fmla="*/ 0 w 499"/>
                  <a:gd name="T5" fmla="*/ 126 h 126"/>
                  <a:gd name="T6" fmla="*/ 0 60000 65536"/>
                  <a:gd name="T7" fmla="*/ 0 60000 65536"/>
                  <a:gd name="T8" fmla="*/ 0 60000 65536"/>
                  <a:gd name="T9" fmla="*/ 0 w 499"/>
                  <a:gd name="T10" fmla="*/ 0 h 126"/>
                  <a:gd name="T11" fmla="*/ 499 w 499"/>
                  <a:gd name="T12" fmla="*/ 126 h 126"/>
                </a:gdLst>
                <a:ahLst/>
                <a:cxnLst>
                  <a:cxn ang="T6">
                    <a:pos x="T0" y="T1"/>
                  </a:cxn>
                  <a:cxn ang="T7">
                    <a:pos x="T2" y="T3"/>
                  </a:cxn>
                  <a:cxn ang="T8">
                    <a:pos x="T4" y="T5"/>
                  </a:cxn>
                </a:cxnLst>
                <a:rect l="T9" t="T10" r="T11" b="T12"/>
                <a:pathLst>
                  <a:path w="499" h="126">
                    <a:moveTo>
                      <a:pt x="499" y="36"/>
                    </a:moveTo>
                    <a:cubicBezTo>
                      <a:pt x="453" y="32"/>
                      <a:pt x="304" y="0"/>
                      <a:pt x="221" y="15"/>
                    </a:cubicBezTo>
                    <a:cubicBezTo>
                      <a:pt x="138" y="30"/>
                      <a:pt x="46" y="103"/>
                      <a:pt x="0" y="126"/>
                    </a:cubicBezTo>
                  </a:path>
                </a:pathLst>
              </a:custGeom>
              <a:noFill/>
              <a:ln w="34925" cap="flat" cmpd="sng">
                <a:solidFill>
                  <a:srgbClr val="0000CC"/>
                </a:solidFill>
                <a:prstDash val="solid"/>
                <a:round/>
                <a:headEnd type="none" w="med" len="med"/>
                <a:tailEnd type="triangle" w="med" len="med"/>
              </a:ln>
            </p:spPr>
            <p:txBody>
              <a:bodyPr wrap="none"/>
              <a:lstStyle/>
              <a:p>
                <a:endParaRPr lang="es-ES"/>
              </a:p>
            </p:txBody>
          </p:sp>
        </p:grpSp>
      </p:grpSp>
      <p:sp>
        <p:nvSpPr>
          <p:cNvPr id="11269" name="Text Box 26"/>
          <p:cNvSpPr txBox="1">
            <a:spLocks noChangeArrowheads="1"/>
          </p:cNvSpPr>
          <p:nvPr/>
        </p:nvSpPr>
        <p:spPr bwMode="auto">
          <a:xfrm>
            <a:off x="861998" y="2535242"/>
            <a:ext cx="1566862" cy="1465262"/>
          </a:xfrm>
          <a:prstGeom prst="rect">
            <a:avLst/>
          </a:prstGeom>
          <a:noFill/>
          <a:ln w="9525" algn="ctr">
            <a:noFill/>
            <a:miter lim="800000"/>
            <a:headEnd/>
            <a:tailEnd/>
          </a:ln>
        </p:spPr>
        <p:txBody>
          <a:bodyPr wrap="none">
            <a:spAutoFit/>
          </a:bodyPr>
          <a:lstStyle/>
          <a:p>
            <a:pPr algn="ctr" eaLnBrk="1" hangingPunct="1">
              <a:lnSpc>
                <a:spcPct val="90000"/>
              </a:lnSpc>
            </a:pPr>
            <a:r>
              <a:rPr lang="es-ES" sz="2000" b="1" dirty="0">
                <a:solidFill>
                  <a:srgbClr val="0000CC"/>
                </a:solidFill>
                <a:latin typeface="Arial" charset="0"/>
              </a:rPr>
              <a:t>Zona</a:t>
            </a:r>
          </a:p>
          <a:p>
            <a:pPr algn="ctr" eaLnBrk="1" hangingPunct="1">
              <a:lnSpc>
                <a:spcPct val="90000"/>
              </a:lnSpc>
            </a:pPr>
            <a:r>
              <a:rPr lang="es-ES" sz="2000" b="1" dirty="0">
                <a:solidFill>
                  <a:srgbClr val="0000CC"/>
                </a:solidFill>
                <a:latin typeface="Arial" charset="0"/>
              </a:rPr>
              <a:t>fasciculada</a:t>
            </a:r>
          </a:p>
          <a:p>
            <a:pPr algn="ctr" eaLnBrk="1" hangingPunct="1">
              <a:lnSpc>
                <a:spcPct val="90000"/>
              </a:lnSpc>
            </a:pPr>
            <a:r>
              <a:rPr lang="es-ES" sz="2000" b="1" dirty="0">
                <a:solidFill>
                  <a:srgbClr val="0000CC"/>
                </a:solidFill>
                <a:latin typeface="Arial" charset="0"/>
              </a:rPr>
              <a:t>de la</a:t>
            </a:r>
          </a:p>
          <a:p>
            <a:pPr algn="ctr" eaLnBrk="1" hangingPunct="1">
              <a:lnSpc>
                <a:spcPct val="90000"/>
              </a:lnSpc>
            </a:pPr>
            <a:r>
              <a:rPr lang="es-ES" sz="2000" b="1" dirty="0">
                <a:solidFill>
                  <a:srgbClr val="0000CC"/>
                </a:solidFill>
                <a:latin typeface="Arial" charset="0"/>
              </a:rPr>
              <a:t>corteza</a:t>
            </a:r>
          </a:p>
          <a:p>
            <a:pPr algn="ctr" eaLnBrk="1" hangingPunct="1">
              <a:lnSpc>
                <a:spcPct val="90000"/>
              </a:lnSpc>
            </a:pPr>
            <a:r>
              <a:rPr lang="es-ES" sz="2000" b="1" dirty="0">
                <a:solidFill>
                  <a:srgbClr val="0000CC"/>
                </a:solidFill>
                <a:latin typeface="Arial" charset="0"/>
              </a:rPr>
              <a:t>adrenal</a:t>
            </a:r>
          </a:p>
        </p:txBody>
      </p:sp>
      <p:sp>
        <p:nvSpPr>
          <p:cNvPr id="11270" name="Text Box 27"/>
          <p:cNvSpPr txBox="1">
            <a:spLocks noChangeArrowheads="1"/>
          </p:cNvSpPr>
          <p:nvPr/>
        </p:nvSpPr>
        <p:spPr bwMode="auto">
          <a:xfrm>
            <a:off x="6645275" y="2224088"/>
            <a:ext cx="819150" cy="366712"/>
          </a:xfrm>
          <a:prstGeom prst="rect">
            <a:avLst/>
          </a:prstGeom>
          <a:noFill/>
          <a:ln w="9525">
            <a:noFill/>
            <a:miter lim="800000"/>
            <a:headEnd/>
            <a:tailEnd/>
          </a:ln>
        </p:spPr>
        <p:txBody>
          <a:bodyPr wrap="none">
            <a:spAutoFit/>
          </a:bodyPr>
          <a:lstStyle/>
          <a:p>
            <a:r>
              <a:rPr lang="es-ES" b="1">
                <a:solidFill>
                  <a:srgbClr val="FF2901"/>
                </a:solidFill>
              </a:rPr>
              <a:t>ACTH</a:t>
            </a:r>
          </a:p>
        </p:txBody>
      </p:sp>
      <p:sp>
        <p:nvSpPr>
          <p:cNvPr id="28" name="27 CuadroTexto"/>
          <p:cNvSpPr txBox="1"/>
          <p:nvPr/>
        </p:nvSpPr>
        <p:spPr>
          <a:xfrm>
            <a:off x="571472" y="5857892"/>
            <a:ext cx="1992853" cy="369332"/>
          </a:xfrm>
          <a:prstGeom prst="rect">
            <a:avLst/>
          </a:prstGeom>
          <a:noFill/>
        </p:spPr>
        <p:txBody>
          <a:bodyPr wrap="none" rtlCol="0">
            <a:spAutoFit/>
          </a:bodyPr>
          <a:lstStyle/>
          <a:p>
            <a:r>
              <a:rPr lang="es-ES" dirty="0" smtClean="0"/>
              <a:t>¡No se almacena!</a:t>
            </a:r>
            <a:endParaRPr lang="es-E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Marcador de número de diapositiva"/>
          <p:cNvSpPr>
            <a:spLocks noGrp="1"/>
          </p:cNvSpPr>
          <p:nvPr>
            <p:ph type="sldNum" sz="quarter" idx="12"/>
          </p:nvPr>
        </p:nvSpPr>
        <p:spPr>
          <a:noFill/>
        </p:spPr>
        <p:txBody>
          <a:bodyPr/>
          <a:lstStyle/>
          <a:p>
            <a:fld id="{85E4822C-2AD1-4785-988E-D04DAD628DC5}" type="slidenum">
              <a:rPr lang="es-ES_tradnl"/>
              <a:pPr/>
              <a:t>50</a:t>
            </a:fld>
            <a:endParaRPr lang="es-ES_tradnl"/>
          </a:p>
        </p:txBody>
      </p:sp>
      <p:sp>
        <p:nvSpPr>
          <p:cNvPr id="29699" name="Text Box 2"/>
          <p:cNvSpPr txBox="1">
            <a:spLocks noChangeArrowheads="1"/>
          </p:cNvSpPr>
          <p:nvPr/>
        </p:nvSpPr>
        <p:spPr bwMode="auto">
          <a:xfrm>
            <a:off x="1187450" y="476250"/>
            <a:ext cx="5788379" cy="461665"/>
          </a:xfrm>
          <a:prstGeom prst="rect">
            <a:avLst/>
          </a:prstGeom>
          <a:noFill/>
          <a:ln w="9525">
            <a:noFill/>
            <a:miter lim="800000"/>
            <a:headEnd/>
            <a:tailEnd/>
          </a:ln>
        </p:spPr>
        <p:txBody>
          <a:bodyPr wrap="none">
            <a:spAutoFit/>
          </a:bodyPr>
          <a:lstStyle/>
          <a:p>
            <a:pPr eaLnBrk="1" hangingPunct="1"/>
            <a:r>
              <a:rPr lang="es-ES" sz="2400" b="1" dirty="0">
                <a:solidFill>
                  <a:schemeClr val="tx1"/>
                </a:solidFill>
                <a:latin typeface="Arial" charset="0"/>
              </a:rPr>
              <a:t>ACCIONES DE LAS </a:t>
            </a:r>
            <a:r>
              <a:rPr lang="es-ES" sz="2400" b="1" dirty="0" smtClean="0">
                <a:solidFill>
                  <a:schemeClr val="tx1"/>
                </a:solidFill>
                <a:latin typeface="Arial" charset="0"/>
              </a:rPr>
              <a:t>CATECOLAMINAS</a:t>
            </a:r>
            <a:endParaRPr lang="es-ES" sz="2400" b="1" dirty="0">
              <a:solidFill>
                <a:schemeClr val="tx1"/>
              </a:solidFill>
              <a:latin typeface="Arial" charset="0"/>
            </a:endParaRPr>
          </a:p>
        </p:txBody>
      </p:sp>
      <p:grpSp>
        <p:nvGrpSpPr>
          <p:cNvPr id="2" name="Group 3"/>
          <p:cNvGrpSpPr>
            <a:grpSpLocks/>
          </p:cNvGrpSpPr>
          <p:nvPr/>
        </p:nvGrpSpPr>
        <p:grpSpPr bwMode="auto">
          <a:xfrm>
            <a:off x="1331913" y="4437063"/>
            <a:ext cx="5661025" cy="400050"/>
            <a:chOff x="1066" y="1572"/>
            <a:chExt cx="3566" cy="252"/>
          </a:xfrm>
        </p:grpSpPr>
        <p:grpSp>
          <p:nvGrpSpPr>
            <p:cNvPr id="3" name="Group 4"/>
            <p:cNvGrpSpPr>
              <a:grpSpLocks/>
            </p:cNvGrpSpPr>
            <p:nvPr/>
          </p:nvGrpSpPr>
          <p:grpSpPr bwMode="auto">
            <a:xfrm>
              <a:off x="2146" y="1574"/>
              <a:ext cx="2486" cy="250"/>
              <a:chOff x="2155" y="1790"/>
              <a:chExt cx="2486" cy="250"/>
            </a:xfrm>
          </p:grpSpPr>
          <p:sp>
            <p:nvSpPr>
              <p:cNvPr id="29718" name="Text Box 5"/>
              <p:cNvSpPr txBox="1">
                <a:spLocks noChangeArrowheads="1"/>
              </p:cNvSpPr>
              <p:nvPr/>
            </p:nvSpPr>
            <p:spPr bwMode="auto">
              <a:xfrm>
                <a:off x="2155" y="1790"/>
                <a:ext cx="1158" cy="250"/>
              </a:xfrm>
              <a:prstGeom prst="rect">
                <a:avLst/>
              </a:prstGeom>
              <a:noFill/>
              <a:ln w="9525">
                <a:noFill/>
                <a:miter lim="800000"/>
                <a:headEnd/>
                <a:tailEnd/>
              </a:ln>
            </p:spPr>
            <p:txBody>
              <a:bodyPr wrap="none">
                <a:spAutoFit/>
              </a:bodyPr>
              <a:lstStyle/>
              <a:p>
                <a:pPr eaLnBrk="1" hangingPunct="1"/>
                <a:r>
                  <a:rPr lang="es-ES" sz="2000">
                    <a:solidFill>
                      <a:schemeClr val="tx1"/>
                    </a:solidFill>
                  </a:rPr>
                  <a:t>Vasodilatación</a:t>
                </a:r>
              </a:p>
            </p:txBody>
          </p:sp>
          <p:sp>
            <p:nvSpPr>
              <p:cNvPr id="29719" name="Text Box 6"/>
              <p:cNvSpPr txBox="1">
                <a:spLocks noChangeArrowheads="1"/>
              </p:cNvSpPr>
              <p:nvPr/>
            </p:nvSpPr>
            <p:spPr bwMode="auto">
              <a:xfrm>
                <a:off x="3470" y="1833"/>
                <a:ext cx="1171" cy="192"/>
              </a:xfrm>
              <a:prstGeom prst="rect">
                <a:avLst/>
              </a:prstGeom>
              <a:noFill/>
              <a:ln w="9525">
                <a:noFill/>
                <a:miter lim="800000"/>
                <a:headEnd/>
                <a:tailEnd/>
              </a:ln>
            </p:spPr>
            <p:txBody>
              <a:bodyPr wrap="none">
                <a:spAutoFit/>
              </a:bodyPr>
              <a:lstStyle/>
              <a:p>
                <a:pPr eaLnBrk="1" hangingPunct="1"/>
                <a:r>
                  <a:rPr lang="es-ES" sz="1400" b="1">
                    <a:solidFill>
                      <a:srgbClr val="FF3399"/>
                    </a:solidFill>
                    <a:latin typeface="Arial" charset="0"/>
                  </a:rPr>
                  <a:t>(Vasos musculares)</a:t>
                </a:r>
              </a:p>
            </p:txBody>
          </p:sp>
        </p:grpSp>
        <p:sp>
          <p:nvSpPr>
            <p:cNvPr id="29717" name="Text Box 7"/>
            <p:cNvSpPr txBox="1">
              <a:spLocks noChangeArrowheads="1"/>
            </p:cNvSpPr>
            <p:nvPr/>
          </p:nvSpPr>
          <p:spPr bwMode="auto">
            <a:xfrm>
              <a:off x="1066" y="1572"/>
              <a:ext cx="927" cy="231"/>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Receptores </a:t>
              </a:r>
              <a:r>
                <a:rPr lang="es-ES" b="1">
                  <a:solidFill>
                    <a:srgbClr val="339933"/>
                  </a:solidFill>
                  <a:latin typeface="Symbol" pitchFamily="18" charset="2"/>
                </a:rPr>
                <a:t>b</a:t>
              </a:r>
            </a:p>
          </p:txBody>
        </p:sp>
      </p:grpSp>
      <p:grpSp>
        <p:nvGrpSpPr>
          <p:cNvPr id="4" name="Group 8"/>
          <p:cNvGrpSpPr>
            <a:grpSpLocks/>
          </p:cNvGrpSpPr>
          <p:nvPr/>
        </p:nvGrpSpPr>
        <p:grpSpPr bwMode="auto">
          <a:xfrm>
            <a:off x="1331913" y="2708275"/>
            <a:ext cx="6408737" cy="1179513"/>
            <a:chOff x="1138" y="920"/>
            <a:chExt cx="4037" cy="743"/>
          </a:xfrm>
        </p:grpSpPr>
        <p:sp>
          <p:nvSpPr>
            <p:cNvPr id="29705" name="Text Box 9"/>
            <p:cNvSpPr txBox="1">
              <a:spLocks noChangeArrowheads="1"/>
            </p:cNvSpPr>
            <p:nvPr/>
          </p:nvSpPr>
          <p:spPr bwMode="auto">
            <a:xfrm>
              <a:off x="1138" y="1190"/>
              <a:ext cx="939" cy="231"/>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Receptores </a:t>
              </a:r>
              <a:r>
                <a:rPr lang="es-ES" b="1">
                  <a:solidFill>
                    <a:srgbClr val="339933"/>
                  </a:solidFill>
                  <a:latin typeface="Symbol" pitchFamily="18" charset="2"/>
                </a:rPr>
                <a:t>a</a:t>
              </a:r>
            </a:p>
          </p:txBody>
        </p:sp>
        <p:grpSp>
          <p:nvGrpSpPr>
            <p:cNvPr id="5" name="Group 10"/>
            <p:cNvGrpSpPr>
              <a:grpSpLocks/>
            </p:cNvGrpSpPr>
            <p:nvPr/>
          </p:nvGrpSpPr>
          <p:grpSpPr bwMode="auto">
            <a:xfrm>
              <a:off x="2136" y="920"/>
              <a:ext cx="3039" cy="743"/>
              <a:chOff x="2136" y="920"/>
              <a:chExt cx="3039" cy="743"/>
            </a:xfrm>
          </p:grpSpPr>
          <p:grpSp>
            <p:nvGrpSpPr>
              <p:cNvPr id="6" name="Group 11"/>
              <p:cNvGrpSpPr>
                <a:grpSpLocks/>
              </p:cNvGrpSpPr>
              <p:nvPr/>
            </p:nvGrpSpPr>
            <p:grpSpPr bwMode="auto">
              <a:xfrm>
                <a:off x="2146" y="920"/>
                <a:ext cx="3029" cy="743"/>
                <a:chOff x="2146" y="917"/>
                <a:chExt cx="3029" cy="743"/>
              </a:xfrm>
            </p:grpSpPr>
            <p:sp>
              <p:nvSpPr>
                <p:cNvPr id="29709" name="Text Box 12"/>
                <p:cNvSpPr txBox="1">
                  <a:spLocks noChangeArrowheads="1"/>
                </p:cNvSpPr>
                <p:nvPr/>
              </p:nvSpPr>
              <p:spPr bwMode="auto">
                <a:xfrm>
                  <a:off x="2146" y="917"/>
                  <a:ext cx="2250" cy="250"/>
                </a:xfrm>
                <a:prstGeom prst="rect">
                  <a:avLst/>
                </a:prstGeom>
                <a:noFill/>
                <a:ln w="9525">
                  <a:noFill/>
                  <a:miter lim="800000"/>
                  <a:headEnd/>
                  <a:tailEnd/>
                </a:ln>
              </p:spPr>
              <p:txBody>
                <a:bodyPr wrap="none">
                  <a:spAutoFit/>
                </a:bodyPr>
                <a:lstStyle/>
                <a:p>
                  <a:pPr eaLnBrk="1" hangingPunct="1"/>
                  <a:r>
                    <a:rPr lang="es-ES" sz="2000">
                      <a:solidFill>
                        <a:schemeClr val="tx1"/>
                      </a:solidFill>
                    </a:rPr>
                    <a:t>Vasoconstricción en arteriolas</a:t>
                  </a:r>
                </a:p>
              </p:txBody>
            </p:sp>
            <p:sp>
              <p:nvSpPr>
                <p:cNvPr id="29710" name="Text Box 13"/>
                <p:cNvSpPr txBox="1">
                  <a:spLocks noChangeArrowheads="1"/>
                </p:cNvSpPr>
                <p:nvPr/>
              </p:nvSpPr>
              <p:spPr bwMode="auto">
                <a:xfrm>
                  <a:off x="2146" y="1163"/>
                  <a:ext cx="3029" cy="250"/>
                </a:xfrm>
                <a:prstGeom prst="rect">
                  <a:avLst/>
                </a:prstGeom>
                <a:noFill/>
                <a:ln w="9525">
                  <a:noFill/>
                  <a:miter lim="800000"/>
                  <a:headEnd/>
                  <a:tailEnd/>
                </a:ln>
              </p:spPr>
              <p:txBody>
                <a:bodyPr wrap="none">
                  <a:spAutoFit/>
                </a:bodyPr>
                <a:lstStyle/>
                <a:p>
                  <a:pPr eaLnBrk="1" hangingPunct="1"/>
                  <a:r>
                    <a:rPr lang="es-ES" sz="2000">
                      <a:solidFill>
                        <a:schemeClr val="tx1"/>
                      </a:solidFill>
                    </a:rPr>
                    <a:t>Sin efecto en art. coronarias y cerebrales</a:t>
                  </a:r>
                </a:p>
              </p:txBody>
            </p:sp>
            <p:grpSp>
              <p:nvGrpSpPr>
                <p:cNvPr id="7" name="Group 14"/>
                <p:cNvGrpSpPr>
                  <a:grpSpLocks/>
                </p:cNvGrpSpPr>
                <p:nvPr/>
              </p:nvGrpSpPr>
              <p:grpSpPr bwMode="auto">
                <a:xfrm>
                  <a:off x="2146" y="1410"/>
                  <a:ext cx="2716" cy="250"/>
                  <a:chOff x="2156" y="1410"/>
                  <a:chExt cx="2716" cy="250"/>
                </a:xfrm>
              </p:grpSpPr>
              <p:sp>
                <p:nvSpPr>
                  <p:cNvPr id="29712" name="Text Box 15"/>
                  <p:cNvSpPr txBox="1">
                    <a:spLocks noChangeArrowheads="1"/>
                  </p:cNvSpPr>
                  <p:nvPr/>
                </p:nvSpPr>
                <p:spPr bwMode="auto">
                  <a:xfrm>
                    <a:off x="2156" y="1410"/>
                    <a:ext cx="1335" cy="250"/>
                  </a:xfrm>
                  <a:prstGeom prst="rect">
                    <a:avLst/>
                  </a:prstGeom>
                  <a:noFill/>
                  <a:ln w="9525">
                    <a:noFill/>
                    <a:miter lim="800000"/>
                    <a:headEnd/>
                    <a:tailEnd/>
                  </a:ln>
                </p:spPr>
                <p:txBody>
                  <a:bodyPr wrap="none">
                    <a:spAutoFit/>
                  </a:bodyPr>
                  <a:lstStyle/>
                  <a:p>
                    <a:pPr eaLnBrk="1" hangingPunct="1"/>
                    <a:r>
                      <a:rPr lang="es-ES" sz="2000">
                        <a:solidFill>
                          <a:schemeClr val="tx1"/>
                        </a:solidFill>
                      </a:rPr>
                      <a:t>Venoconstricción</a:t>
                    </a:r>
                  </a:p>
                </p:txBody>
              </p:sp>
              <p:grpSp>
                <p:nvGrpSpPr>
                  <p:cNvPr id="8" name="Group 16"/>
                  <p:cNvGrpSpPr>
                    <a:grpSpLocks/>
                  </p:cNvGrpSpPr>
                  <p:nvPr/>
                </p:nvGrpSpPr>
                <p:grpSpPr bwMode="auto">
                  <a:xfrm>
                    <a:off x="3678" y="1453"/>
                    <a:ext cx="1194" cy="192"/>
                    <a:chOff x="3615" y="1443"/>
                    <a:chExt cx="1194" cy="192"/>
                  </a:xfrm>
                </p:grpSpPr>
                <p:sp>
                  <p:nvSpPr>
                    <p:cNvPr id="29714" name="Text Box 17"/>
                    <p:cNvSpPr txBox="1">
                      <a:spLocks noChangeArrowheads="1"/>
                    </p:cNvSpPr>
                    <p:nvPr/>
                  </p:nvSpPr>
                  <p:spPr bwMode="auto">
                    <a:xfrm>
                      <a:off x="3615" y="1443"/>
                      <a:ext cx="1194" cy="192"/>
                    </a:xfrm>
                    <a:prstGeom prst="rect">
                      <a:avLst/>
                    </a:prstGeom>
                    <a:noFill/>
                    <a:ln w="9525">
                      <a:noFill/>
                      <a:miter lim="800000"/>
                      <a:headEnd/>
                      <a:tailEnd/>
                    </a:ln>
                  </p:spPr>
                  <p:txBody>
                    <a:bodyPr wrap="none">
                      <a:spAutoFit/>
                    </a:bodyPr>
                    <a:lstStyle/>
                    <a:p>
                      <a:pPr eaLnBrk="1" hangingPunct="1"/>
                      <a:r>
                        <a:rPr lang="es-ES" sz="1400" b="1">
                          <a:solidFill>
                            <a:srgbClr val="FF3399"/>
                          </a:solidFill>
                          <a:latin typeface="Arial" charset="0"/>
                        </a:rPr>
                        <a:t>(     Retorno venoso)</a:t>
                      </a:r>
                    </a:p>
                  </p:txBody>
                </p:sp>
                <p:sp>
                  <p:nvSpPr>
                    <p:cNvPr id="29715" name="Line 18"/>
                    <p:cNvSpPr>
                      <a:spLocks noChangeShapeType="1"/>
                    </p:cNvSpPr>
                    <p:nvPr/>
                  </p:nvSpPr>
                  <p:spPr bwMode="auto">
                    <a:xfrm flipV="1">
                      <a:off x="3787" y="1448"/>
                      <a:ext cx="0" cy="181"/>
                    </a:xfrm>
                    <a:prstGeom prst="line">
                      <a:avLst/>
                    </a:prstGeom>
                    <a:noFill/>
                    <a:ln w="38100">
                      <a:solidFill>
                        <a:srgbClr val="FF3399"/>
                      </a:solidFill>
                      <a:round/>
                      <a:headEnd/>
                      <a:tailEnd type="triangle" w="lg" len="med"/>
                    </a:ln>
                  </p:spPr>
                  <p:txBody>
                    <a:bodyPr/>
                    <a:lstStyle/>
                    <a:p>
                      <a:endParaRPr lang="es-ES"/>
                    </a:p>
                  </p:txBody>
                </p:sp>
              </p:grpSp>
            </p:grpSp>
          </p:grpSp>
          <p:sp>
            <p:nvSpPr>
              <p:cNvPr id="29708" name="Line 19"/>
              <p:cNvSpPr>
                <a:spLocks noChangeShapeType="1"/>
              </p:cNvSpPr>
              <p:nvPr/>
            </p:nvSpPr>
            <p:spPr bwMode="auto">
              <a:xfrm>
                <a:off x="2136" y="966"/>
                <a:ext cx="0" cy="680"/>
              </a:xfrm>
              <a:prstGeom prst="line">
                <a:avLst/>
              </a:prstGeom>
              <a:noFill/>
              <a:ln w="19050">
                <a:solidFill>
                  <a:schemeClr val="tx1"/>
                </a:solidFill>
                <a:round/>
                <a:headEnd/>
                <a:tailEnd/>
              </a:ln>
            </p:spPr>
            <p:txBody>
              <a:bodyPr/>
              <a:lstStyle/>
              <a:p>
                <a:endParaRPr lang="es-ES"/>
              </a:p>
            </p:txBody>
          </p:sp>
        </p:grpSp>
      </p:grpSp>
      <p:sp>
        <p:nvSpPr>
          <p:cNvPr id="29702" name="Rectangle 20"/>
          <p:cNvSpPr>
            <a:spLocks noChangeArrowheads="1"/>
          </p:cNvSpPr>
          <p:nvPr/>
        </p:nvSpPr>
        <p:spPr bwMode="auto">
          <a:xfrm>
            <a:off x="2498725" y="1700213"/>
            <a:ext cx="4449763" cy="715962"/>
          </a:xfrm>
          <a:prstGeom prst="rect">
            <a:avLst/>
          </a:prstGeom>
          <a:solidFill>
            <a:srgbClr val="FFFFCC"/>
          </a:solidFill>
          <a:ln w="9525">
            <a:solidFill>
              <a:schemeClr val="tx1"/>
            </a:solidFill>
            <a:miter lim="800000"/>
            <a:headEnd/>
            <a:tailEnd/>
          </a:ln>
        </p:spPr>
        <p:txBody>
          <a:bodyPr wrap="none" anchor="ctr"/>
          <a:lstStyle/>
          <a:p>
            <a:endParaRPr lang="es-ES"/>
          </a:p>
        </p:txBody>
      </p:sp>
      <p:sp>
        <p:nvSpPr>
          <p:cNvPr id="29703" name="Text Box 21"/>
          <p:cNvSpPr txBox="1">
            <a:spLocks noChangeArrowheads="1"/>
          </p:cNvSpPr>
          <p:nvPr/>
        </p:nvSpPr>
        <p:spPr bwMode="auto">
          <a:xfrm>
            <a:off x="2771775" y="1839913"/>
            <a:ext cx="3959225" cy="457200"/>
          </a:xfrm>
          <a:prstGeom prst="rect">
            <a:avLst/>
          </a:prstGeom>
          <a:noFill/>
          <a:ln w="9525">
            <a:noFill/>
            <a:miter lim="800000"/>
            <a:headEnd/>
            <a:tailEnd/>
          </a:ln>
        </p:spPr>
        <p:txBody>
          <a:bodyPr wrap="none">
            <a:spAutoFit/>
          </a:bodyPr>
          <a:lstStyle/>
          <a:p>
            <a:pPr eaLnBrk="1" hangingPunct="1"/>
            <a:r>
              <a:rPr lang="es-ES" sz="2400" b="1">
                <a:solidFill>
                  <a:srgbClr val="800040"/>
                </a:solidFill>
                <a:latin typeface="Arial" charset="0"/>
              </a:rPr>
              <a:t>SISTEMA CIRCULATORIO</a:t>
            </a:r>
          </a:p>
        </p:txBody>
      </p:sp>
      <p:sp>
        <p:nvSpPr>
          <p:cNvPr id="29704" name="Rectangle 22"/>
          <p:cNvSpPr>
            <a:spLocks noChangeArrowheads="1"/>
          </p:cNvSpPr>
          <p:nvPr/>
        </p:nvSpPr>
        <p:spPr bwMode="auto">
          <a:xfrm>
            <a:off x="971550" y="5300663"/>
            <a:ext cx="7632700" cy="915987"/>
          </a:xfrm>
          <a:prstGeom prst="rect">
            <a:avLst/>
          </a:prstGeom>
          <a:noFill/>
          <a:ln w="9525">
            <a:noFill/>
            <a:miter lim="800000"/>
            <a:headEnd/>
            <a:tailEnd/>
          </a:ln>
        </p:spPr>
        <p:txBody>
          <a:bodyPr>
            <a:spAutoFit/>
          </a:bodyPr>
          <a:lstStyle/>
          <a:p>
            <a:pPr indent="444500"/>
            <a:r>
              <a:rPr lang="es-ES">
                <a:solidFill>
                  <a:schemeClr val="tx1"/>
                </a:solidFill>
              </a:rPr>
              <a:t>Aumento del flujo sanguíneo en el músculo esquelético (A), por lo que disminuye la resistencia periférica total y la NA la aumenta por su acción vasoconstrictora.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Marcador de número de diapositiva"/>
          <p:cNvSpPr>
            <a:spLocks noGrp="1"/>
          </p:cNvSpPr>
          <p:nvPr>
            <p:ph type="sldNum" sz="quarter" idx="12"/>
          </p:nvPr>
        </p:nvSpPr>
        <p:spPr>
          <a:noFill/>
        </p:spPr>
        <p:txBody>
          <a:bodyPr/>
          <a:lstStyle/>
          <a:p>
            <a:fld id="{554768A2-8CF2-4086-BE80-12A6BD3715B5}" type="slidenum">
              <a:rPr lang="es-ES_tradnl"/>
              <a:pPr/>
              <a:t>51</a:t>
            </a:fld>
            <a:endParaRPr lang="es-ES_tradnl"/>
          </a:p>
        </p:txBody>
      </p:sp>
      <p:sp>
        <p:nvSpPr>
          <p:cNvPr id="30723" name="Text Box 2"/>
          <p:cNvSpPr txBox="1">
            <a:spLocks noChangeArrowheads="1"/>
          </p:cNvSpPr>
          <p:nvPr/>
        </p:nvSpPr>
        <p:spPr bwMode="auto">
          <a:xfrm>
            <a:off x="1331913" y="404813"/>
            <a:ext cx="6330950" cy="457200"/>
          </a:xfrm>
          <a:prstGeom prst="rect">
            <a:avLst/>
          </a:prstGeom>
          <a:noFill/>
          <a:ln w="9525">
            <a:noFill/>
            <a:miter lim="800000"/>
            <a:headEnd/>
            <a:tailEnd/>
          </a:ln>
        </p:spPr>
        <p:txBody>
          <a:bodyPr wrap="none">
            <a:spAutoFit/>
          </a:bodyPr>
          <a:lstStyle/>
          <a:p>
            <a:pPr eaLnBrk="1" hangingPunct="1"/>
            <a:r>
              <a:rPr lang="es-ES" sz="2400" b="1">
                <a:solidFill>
                  <a:schemeClr val="tx1"/>
                </a:solidFill>
                <a:latin typeface="Arial" charset="0"/>
              </a:rPr>
              <a:t>ACCIONES DE LAS CATECOLAMINAS (VI)</a:t>
            </a:r>
          </a:p>
        </p:txBody>
      </p:sp>
      <p:grpSp>
        <p:nvGrpSpPr>
          <p:cNvPr id="2" name="Group 3"/>
          <p:cNvGrpSpPr>
            <a:grpSpLocks/>
          </p:cNvGrpSpPr>
          <p:nvPr/>
        </p:nvGrpSpPr>
        <p:grpSpPr bwMode="auto">
          <a:xfrm>
            <a:off x="1619250" y="5248275"/>
            <a:ext cx="4897438" cy="833438"/>
            <a:chOff x="1231" y="3695"/>
            <a:chExt cx="3085" cy="525"/>
          </a:xfrm>
        </p:grpSpPr>
        <p:grpSp>
          <p:nvGrpSpPr>
            <p:cNvPr id="3" name="Group 4"/>
            <p:cNvGrpSpPr>
              <a:grpSpLocks/>
            </p:cNvGrpSpPr>
            <p:nvPr/>
          </p:nvGrpSpPr>
          <p:grpSpPr bwMode="auto">
            <a:xfrm>
              <a:off x="1231" y="3695"/>
              <a:ext cx="2608" cy="250"/>
              <a:chOff x="1231" y="3695"/>
              <a:chExt cx="2608" cy="250"/>
            </a:xfrm>
          </p:grpSpPr>
          <p:sp>
            <p:nvSpPr>
              <p:cNvPr id="30763" name="Text Box 5"/>
              <p:cNvSpPr txBox="1">
                <a:spLocks noChangeArrowheads="1"/>
              </p:cNvSpPr>
              <p:nvPr/>
            </p:nvSpPr>
            <p:spPr bwMode="auto">
              <a:xfrm>
                <a:off x="1730" y="3695"/>
                <a:ext cx="2109" cy="250"/>
              </a:xfrm>
              <a:prstGeom prst="rect">
                <a:avLst/>
              </a:prstGeom>
              <a:noFill/>
              <a:ln w="9525">
                <a:noFill/>
                <a:miter lim="800000"/>
                <a:headEnd/>
                <a:tailEnd/>
              </a:ln>
            </p:spPr>
            <p:txBody>
              <a:bodyPr wrap="none">
                <a:spAutoFit/>
              </a:bodyPr>
              <a:lstStyle/>
              <a:p>
                <a:pPr eaLnBrk="1" hangingPunct="1"/>
                <a:r>
                  <a:rPr lang="es-ES" sz="2000">
                    <a:solidFill>
                      <a:schemeClr val="tx1"/>
                    </a:solidFill>
                  </a:rPr>
                  <a:t>Presión sistólica y diastólica</a:t>
                </a:r>
              </a:p>
            </p:txBody>
          </p:sp>
          <p:sp>
            <p:nvSpPr>
              <p:cNvPr id="30764" name="Text Box 6"/>
              <p:cNvSpPr txBox="1">
                <a:spLocks noChangeArrowheads="1"/>
              </p:cNvSpPr>
              <p:nvPr/>
            </p:nvSpPr>
            <p:spPr bwMode="auto">
              <a:xfrm>
                <a:off x="1231" y="3728"/>
                <a:ext cx="343" cy="212"/>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NA:</a:t>
                </a:r>
              </a:p>
            </p:txBody>
          </p:sp>
          <p:sp>
            <p:nvSpPr>
              <p:cNvPr id="30765" name="Line 7"/>
              <p:cNvSpPr>
                <a:spLocks noChangeShapeType="1"/>
              </p:cNvSpPr>
              <p:nvPr/>
            </p:nvSpPr>
            <p:spPr bwMode="auto">
              <a:xfrm flipV="1">
                <a:off x="1673" y="3743"/>
                <a:ext cx="0" cy="181"/>
              </a:xfrm>
              <a:prstGeom prst="line">
                <a:avLst/>
              </a:prstGeom>
              <a:noFill/>
              <a:ln w="38100">
                <a:solidFill>
                  <a:schemeClr val="tx1"/>
                </a:solidFill>
                <a:round/>
                <a:headEnd/>
                <a:tailEnd type="triangle" w="lg" len="med"/>
              </a:ln>
            </p:spPr>
            <p:txBody>
              <a:bodyPr/>
              <a:lstStyle/>
              <a:p>
                <a:endParaRPr lang="es-ES"/>
              </a:p>
            </p:txBody>
          </p:sp>
        </p:grpSp>
        <p:grpSp>
          <p:nvGrpSpPr>
            <p:cNvPr id="4" name="Group 8"/>
            <p:cNvGrpSpPr>
              <a:grpSpLocks/>
            </p:cNvGrpSpPr>
            <p:nvPr/>
          </p:nvGrpSpPr>
          <p:grpSpPr bwMode="auto">
            <a:xfrm>
              <a:off x="1231" y="3970"/>
              <a:ext cx="3085" cy="250"/>
              <a:chOff x="1265" y="3970"/>
              <a:chExt cx="3085" cy="250"/>
            </a:xfrm>
          </p:grpSpPr>
          <p:sp>
            <p:nvSpPr>
              <p:cNvPr id="30760" name="Text Box 9"/>
              <p:cNvSpPr txBox="1">
                <a:spLocks noChangeArrowheads="1"/>
              </p:cNvSpPr>
              <p:nvPr/>
            </p:nvSpPr>
            <p:spPr bwMode="auto">
              <a:xfrm>
                <a:off x="1735" y="3970"/>
                <a:ext cx="2615" cy="250"/>
              </a:xfrm>
              <a:prstGeom prst="rect">
                <a:avLst/>
              </a:prstGeom>
              <a:noFill/>
              <a:ln w="9525">
                <a:noFill/>
                <a:miter lim="800000"/>
                <a:headEnd/>
                <a:tailEnd/>
              </a:ln>
            </p:spPr>
            <p:txBody>
              <a:bodyPr wrap="none">
                <a:spAutoFit/>
              </a:bodyPr>
              <a:lstStyle/>
              <a:p>
                <a:pPr eaLnBrk="1" hangingPunct="1"/>
                <a:r>
                  <a:rPr lang="es-ES" sz="2000">
                    <a:solidFill>
                      <a:schemeClr val="tx1"/>
                    </a:solidFill>
                  </a:rPr>
                  <a:t>Presión sistólica y presión de pulso</a:t>
                </a:r>
              </a:p>
            </p:txBody>
          </p:sp>
          <p:sp>
            <p:nvSpPr>
              <p:cNvPr id="30761" name="Text Box 10"/>
              <p:cNvSpPr txBox="1">
                <a:spLocks noChangeArrowheads="1"/>
              </p:cNvSpPr>
              <p:nvPr/>
            </p:nvSpPr>
            <p:spPr bwMode="auto">
              <a:xfrm>
                <a:off x="1265" y="4002"/>
                <a:ext cx="251" cy="212"/>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A:</a:t>
                </a:r>
              </a:p>
            </p:txBody>
          </p:sp>
          <p:sp>
            <p:nvSpPr>
              <p:cNvPr id="30762" name="Line 11"/>
              <p:cNvSpPr>
                <a:spLocks noChangeShapeType="1"/>
              </p:cNvSpPr>
              <p:nvPr/>
            </p:nvSpPr>
            <p:spPr bwMode="auto">
              <a:xfrm flipV="1">
                <a:off x="1673" y="4018"/>
                <a:ext cx="0" cy="181"/>
              </a:xfrm>
              <a:prstGeom prst="line">
                <a:avLst/>
              </a:prstGeom>
              <a:noFill/>
              <a:ln w="38100">
                <a:solidFill>
                  <a:schemeClr val="tx1"/>
                </a:solidFill>
                <a:round/>
                <a:headEnd/>
                <a:tailEnd type="triangle" w="lg" len="med"/>
              </a:ln>
            </p:spPr>
            <p:txBody>
              <a:bodyPr/>
              <a:lstStyle/>
              <a:p>
                <a:endParaRPr lang="es-ES"/>
              </a:p>
            </p:txBody>
          </p:sp>
        </p:grpSp>
      </p:grpSp>
      <p:sp>
        <p:nvSpPr>
          <p:cNvPr id="30725" name="Rectangle 12"/>
          <p:cNvSpPr>
            <a:spLocks noChangeArrowheads="1"/>
          </p:cNvSpPr>
          <p:nvPr/>
        </p:nvSpPr>
        <p:spPr bwMode="auto">
          <a:xfrm>
            <a:off x="3348038" y="4225925"/>
            <a:ext cx="3600450" cy="715963"/>
          </a:xfrm>
          <a:prstGeom prst="rect">
            <a:avLst/>
          </a:prstGeom>
          <a:solidFill>
            <a:srgbClr val="FFFFCC"/>
          </a:solidFill>
          <a:ln w="9525">
            <a:solidFill>
              <a:schemeClr val="tx1"/>
            </a:solidFill>
            <a:miter lim="800000"/>
            <a:headEnd/>
            <a:tailEnd/>
          </a:ln>
        </p:spPr>
        <p:txBody>
          <a:bodyPr wrap="none" anchor="ctr"/>
          <a:lstStyle/>
          <a:p>
            <a:endParaRPr lang="es-ES"/>
          </a:p>
        </p:txBody>
      </p:sp>
      <p:sp>
        <p:nvSpPr>
          <p:cNvPr id="30726" name="Text Box 13"/>
          <p:cNvSpPr txBox="1">
            <a:spLocks noChangeArrowheads="1"/>
          </p:cNvSpPr>
          <p:nvPr/>
        </p:nvSpPr>
        <p:spPr bwMode="auto">
          <a:xfrm>
            <a:off x="3551238" y="4340225"/>
            <a:ext cx="3181350" cy="457200"/>
          </a:xfrm>
          <a:prstGeom prst="rect">
            <a:avLst/>
          </a:prstGeom>
          <a:noFill/>
          <a:ln w="9525">
            <a:noFill/>
            <a:miter lim="800000"/>
            <a:headEnd/>
            <a:tailEnd/>
          </a:ln>
        </p:spPr>
        <p:txBody>
          <a:bodyPr wrap="none">
            <a:spAutoFit/>
          </a:bodyPr>
          <a:lstStyle/>
          <a:p>
            <a:pPr eaLnBrk="1" hangingPunct="1"/>
            <a:r>
              <a:rPr lang="es-ES" sz="2400" b="1">
                <a:solidFill>
                  <a:srgbClr val="800040"/>
                </a:solidFill>
                <a:latin typeface="Arial" charset="0"/>
              </a:rPr>
              <a:t>PRESIÓN ARTERIAL</a:t>
            </a:r>
          </a:p>
        </p:txBody>
      </p:sp>
      <p:sp>
        <p:nvSpPr>
          <p:cNvPr id="30727" name="Rectangle 14"/>
          <p:cNvSpPr>
            <a:spLocks noChangeArrowheads="1"/>
          </p:cNvSpPr>
          <p:nvPr/>
        </p:nvSpPr>
        <p:spPr bwMode="auto">
          <a:xfrm>
            <a:off x="3509963" y="1484313"/>
            <a:ext cx="2214562" cy="792162"/>
          </a:xfrm>
          <a:prstGeom prst="rect">
            <a:avLst/>
          </a:prstGeom>
          <a:solidFill>
            <a:srgbClr val="FFFFCC"/>
          </a:solidFill>
          <a:ln w="9525">
            <a:solidFill>
              <a:schemeClr val="tx1"/>
            </a:solidFill>
            <a:miter lim="800000"/>
            <a:headEnd/>
            <a:tailEnd/>
          </a:ln>
        </p:spPr>
        <p:txBody>
          <a:bodyPr wrap="none" anchor="ctr"/>
          <a:lstStyle/>
          <a:p>
            <a:endParaRPr lang="es-ES"/>
          </a:p>
        </p:txBody>
      </p:sp>
      <p:sp>
        <p:nvSpPr>
          <p:cNvPr id="30728" name="Text Box 15"/>
          <p:cNvSpPr txBox="1">
            <a:spLocks noChangeArrowheads="1"/>
          </p:cNvSpPr>
          <p:nvPr/>
        </p:nvSpPr>
        <p:spPr bwMode="auto">
          <a:xfrm>
            <a:off x="3797300" y="1628775"/>
            <a:ext cx="1725613" cy="457200"/>
          </a:xfrm>
          <a:prstGeom prst="rect">
            <a:avLst/>
          </a:prstGeom>
          <a:noFill/>
          <a:ln w="9525">
            <a:noFill/>
            <a:miter lim="800000"/>
            <a:headEnd/>
            <a:tailEnd/>
          </a:ln>
        </p:spPr>
        <p:txBody>
          <a:bodyPr wrap="none">
            <a:spAutoFit/>
          </a:bodyPr>
          <a:lstStyle/>
          <a:p>
            <a:pPr eaLnBrk="1" hangingPunct="1"/>
            <a:r>
              <a:rPr lang="es-ES" sz="2400" b="1">
                <a:solidFill>
                  <a:srgbClr val="800040"/>
                </a:solidFill>
                <a:latin typeface="Arial" charset="0"/>
              </a:rPr>
              <a:t>CORAZÓN</a:t>
            </a:r>
          </a:p>
        </p:txBody>
      </p:sp>
      <p:grpSp>
        <p:nvGrpSpPr>
          <p:cNvPr id="5" name="Group 16"/>
          <p:cNvGrpSpPr>
            <a:grpSpLocks/>
          </p:cNvGrpSpPr>
          <p:nvPr/>
        </p:nvGrpSpPr>
        <p:grpSpPr bwMode="auto">
          <a:xfrm>
            <a:off x="2195513" y="2233613"/>
            <a:ext cx="6643687" cy="1627187"/>
            <a:chOff x="1310" y="2323"/>
            <a:chExt cx="4185" cy="1025"/>
          </a:xfrm>
        </p:grpSpPr>
        <p:grpSp>
          <p:nvGrpSpPr>
            <p:cNvPr id="6" name="Group 17"/>
            <p:cNvGrpSpPr>
              <a:grpSpLocks/>
            </p:cNvGrpSpPr>
            <p:nvPr/>
          </p:nvGrpSpPr>
          <p:grpSpPr bwMode="auto">
            <a:xfrm>
              <a:off x="1310" y="2323"/>
              <a:ext cx="1925" cy="1025"/>
              <a:chOff x="1310" y="2323"/>
              <a:chExt cx="1925" cy="1025"/>
            </a:xfrm>
          </p:grpSpPr>
          <p:grpSp>
            <p:nvGrpSpPr>
              <p:cNvPr id="7" name="Group 18"/>
              <p:cNvGrpSpPr>
                <a:grpSpLocks/>
              </p:cNvGrpSpPr>
              <p:nvPr/>
            </p:nvGrpSpPr>
            <p:grpSpPr bwMode="auto">
              <a:xfrm>
                <a:off x="1310" y="2323"/>
                <a:ext cx="1053" cy="250"/>
                <a:chOff x="1310" y="2323"/>
                <a:chExt cx="1053" cy="250"/>
              </a:xfrm>
            </p:grpSpPr>
            <p:sp>
              <p:nvSpPr>
                <p:cNvPr id="30756" name="Text Box 19"/>
                <p:cNvSpPr txBox="1">
                  <a:spLocks noChangeArrowheads="1"/>
                </p:cNvSpPr>
                <p:nvPr/>
              </p:nvSpPr>
              <p:spPr bwMode="auto">
                <a:xfrm>
                  <a:off x="1347" y="2323"/>
                  <a:ext cx="1016" cy="250"/>
                </a:xfrm>
                <a:prstGeom prst="rect">
                  <a:avLst/>
                </a:prstGeom>
                <a:noFill/>
                <a:ln w="9525">
                  <a:noFill/>
                  <a:miter lim="800000"/>
                  <a:headEnd/>
                  <a:tailEnd/>
                </a:ln>
              </p:spPr>
              <p:txBody>
                <a:bodyPr wrap="none">
                  <a:spAutoFit/>
                </a:bodyPr>
                <a:lstStyle/>
                <a:p>
                  <a:pPr eaLnBrk="1" hangingPunct="1"/>
                  <a:r>
                    <a:rPr lang="es-ES" sz="2000">
                      <a:solidFill>
                        <a:schemeClr val="tx1"/>
                      </a:solidFill>
                    </a:rPr>
                    <a:t>Excitabilidad</a:t>
                  </a:r>
                </a:p>
              </p:txBody>
            </p:sp>
            <p:sp>
              <p:nvSpPr>
                <p:cNvPr id="30757" name="Line 20"/>
                <p:cNvSpPr>
                  <a:spLocks noChangeShapeType="1"/>
                </p:cNvSpPr>
                <p:nvPr/>
              </p:nvSpPr>
              <p:spPr bwMode="auto">
                <a:xfrm flipV="1">
                  <a:off x="1310" y="2372"/>
                  <a:ext cx="0" cy="181"/>
                </a:xfrm>
                <a:prstGeom prst="line">
                  <a:avLst/>
                </a:prstGeom>
                <a:noFill/>
                <a:ln w="38100">
                  <a:solidFill>
                    <a:schemeClr val="tx1"/>
                  </a:solidFill>
                  <a:round/>
                  <a:headEnd/>
                  <a:tailEnd type="triangle" w="lg" len="med"/>
                </a:ln>
              </p:spPr>
              <p:txBody>
                <a:bodyPr/>
                <a:lstStyle/>
                <a:p>
                  <a:endParaRPr lang="es-ES"/>
                </a:p>
              </p:txBody>
            </p:sp>
          </p:grpSp>
          <p:grpSp>
            <p:nvGrpSpPr>
              <p:cNvPr id="8" name="Group 21"/>
              <p:cNvGrpSpPr>
                <a:grpSpLocks/>
              </p:cNvGrpSpPr>
              <p:nvPr/>
            </p:nvGrpSpPr>
            <p:grpSpPr bwMode="auto">
              <a:xfrm>
                <a:off x="1310" y="2585"/>
                <a:ext cx="1925" cy="250"/>
                <a:chOff x="1310" y="2585"/>
                <a:chExt cx="1925" cy="250"/>
              </a:xfrm>
            </p:grpSpPr>
            <p:sp>
              <p:nvSpPr>
                <p:cNvPr id="30754" name="Text Box 22"/>
                <p:cNvSpPr txBox="1">
                  <a:spLocks noChangeArrowheads="1"/>
                </p:cNvSpPr>
                <p:nvPr/>
              </p:nvSpPr>
              <p:spPr bwMode="auto">
                <a:xfrm>
                  <a:off x="1339" y="2585"/>
                  <a:ext cx="1896" cy="250"/>
                </a:xfrm>
                <a:prstGeom prst="rect">
                  <a:avLst/>
                </a:prstGeom>
                <a:noFill/>
                <a:ln w="9525">
                  <a:noFill/>
                  <a:miter lim="800000"/>
                  <a:headEnd/>
                  <a:tailEnd/>
                </a:ln>
              </p:spPr>
              <p:txBody>
                <a:bodyPr wrap="none">
                  <a:spAutoFit/>
                </a:bodyPr>
                <a:lstStyle/>
                <a:p>
                  <a:pPr eaLnBrk="1" hangingPunct="1"/>
                  <a:r>
                    <a:rPr lang="es-ES" sz="2000">
                      <a:solidFill>
                        <a:schemeClr val="tx1"/>
                      </a:solidFill>
                    </a:rPr>
                    <a:t>Velocidad de conducción</a:t>
                  </a:r>
                </a:p>
              </p:txBody>
            </p:sp>
            <p:sp>
              <p:nvSpPr>
                <p:cNvPr id="30755" name="Line 23"/>
                <p:cNvSpPr>
                  <a:spLocks noChangeShapeType="1"/>
                </p:cNvSpPr>
                <p:nvPr/>
              </p:nvSpPr>
              <p:spPr bwMode="auto">
                <a:xfrm flipV="1">
                  <a:off x="1310" y="2634"/>
                  <a:ext cx="0" cy="181"/>
                </a:xfrm>
                <a:prstGeom prst="line">
                  <a:avLst/>
                </a:prstGeom>
                <a:noFill/>
                <a:ln w="38100">
                  <a:solidFill>
                    <a:schemeClr val="tx1"/>
                  </a:solidFill>
                  <a:round/>
                  <a:headEnd/>
                  <a:tailEnd type="triangle" w="lg" len="med"/>
                </a:ln>
              </p:spPr>
              <p:txBody>
                <a:bodyPr/>
                <a:lstStyle/>
                <a:p>
                  <a:endParaRPr lang="es-ES"/>
                </a:p>
              </p:txBody>
            </p:sp>
          </p:grpSp>
          <p:grpSp>
            <p:nvGrpSpPr>
              <p:cNvPr id="9" name="Group 24"/>
              <p:cNvGrpSpPr>
                <a:grpSpLocks/>
              </p:cNvGrpSpPr>
              <p:nvPr/>
            </p:nvGrpSpPr>
            <p:grpSpPr bwMode="auto">
              <a:xfrm>
                <a:off x="1310" y="2840"/>
                <a:ext cx="1603" cy="250"/>
                <a:chOff x="1320" y="2840"/>
                <a:chExt cx="1603" cy="250"/>
              </a:xfrm>
            </p:grpSpPr>
            <p:sp>
              <p:nvSpPr>
                <p:cNvPr id="30752" name="Text Box 25"/>
                <p:cNvSpPr txBox="1">
                  <a:spLocks noChangeArrowheads="1"/>
                </p:cNvSpPr>
                <p:nvPr/>
              </p:nvSpPr>
              <p:spPr bwMode="auto">
                <a:xfrm>
                  <a:off x="1366" y="2840"/>
                  <a:ext cx="1557" cy="250"/>
                </a:xfrm>
                <a:prstGeom prst="rect">
                  <a:avLst/>
                </a:prstGeom>
                <a:noFill/>
                <a:ln w="9525">
                  <a:noFill/>
                  <a:miter lim="800000"/>
                  <a:headEnd/>
                  <a:tailEnd/>
                </a:ln>
              </p:spPr>
              <p:txBody>
                <a:bodyPr wrap="none">
                  <a:spAutoFit/>
                </a:bodyPr>
                <a:lstStyle/>
                <a:p>
                  <a:pPr eaLnBrk="1" hangingPunct="1"/>
                  <a:r>
                    <a:rPr lang="es-ES" sz="2000">
                      <a:solidFill>
                        <a:schemeClr val="tx1"/>
                      </a:solidFill>
                    </a:rPr>
                    <a:t>Frecuencia cardiaca</a:t>
                  </a:r>
                </a:p>
              </p:txBody>
            </p:sp>
            <p:sp>
              <p:nvSpPr>
                <p:cNvPr id="30753" name="Line 26"/>
                <p:cNvSpPr>
                  <a:spLocks noChangeShapeType="1"/>
                </p:cNvSpPr>
                <p:nvPr/>
              </p:nvSpPr>
              <p:spPr bwMode="auto">
                <a:xfrm flipV="1">
                  <a:off x="1320" y="2889"/>
                  <a:ext cx="0" cy="181"/>
                </a:xfrm>
                <a:prstGeom prst="line">
                  <a:avLst/>
                </a:prstGeom>
                <a:noFill/>
                <a:ln w="38100">
                  <a:solidFill>
                    <a:schemeClr val="tx1"/>
                  </a:solidFill>
                  <a:round/>
                  <a:headEnd/>
                  <a:tailEnd type="triangle" w="lg" len="med"/>
                </a:ln>
              </p:spPr>
              <p:txBody>
                <a:bodyPr/>
                <a:lstStyle/>
                <a:p>
                  <a:endParaRPr lang="es-ES"/>
                </a:p>
              </p:txBody>
            </p:sp>
          </p:grpSp>
          <p:grpSp>
            <p:nvGrpSpPr>
              <p:cNvPr id="10" name="Group 27"/>
              <p:cNvGrpSpPr>
                <a:grpSpLocks/>
              </p:cNvGrpSpPr>
              <p:nvPr/>
            </p:nvGrpSpPr>
            <p:grpSpPr bwMode="auto">
              <a:xfrm>
                <a:off x="1310" y="3098"/>
                <a:ext cx="1735" cy="250"/>
                <a:chOff x="1320" y="3098"/>
                <a:chExt cx="1735" cy="250"/>
              </a:xfrm>
            </p:grpSpPr>
            <p:sp>
              <p:nvSpPr>
                <p:cNvPr id="30750" name="Text Box 28"/>
                <p:cNvSpPr txBox="1">
                  <a:spLocks noChangeArrowheads="1"/>
                </p:cNvSpPr>
                <p:nvPr/>
              </p:nvSpPr>
              <p:spPr bwMode="auto">
                <a:xfrm>
                  <a:off x="1357" y="3098"/>
                  <a:ext cx="1698" cy="250"/>
                </a:xfrm>
                <a:prstGeom prst="rect">
                  <a:avLst/>
                </a:prstGeom>
                <a:noFill/>
                <a:ln w="9525">
                  <a:noFill/>
                  <a:miter lim="800000"/>
                  <a:headEnd/>
                  <a:tailEnd/>
                </a:ln>
              </p:spPr>
              <p:txBody>
                <a:bodyPr wrap="none">
                  <a:spAutoFit/>
                </a:bodyPr>
                <a:lstStyle/>
                <a:p>
                  <a:pPr eaLnBrk="1" hangingPunct="1"/>
                  <a:r>
                    <a:rPr lang="es-ES" sz="2000">
                      <a:solidFill>
                        <a:schemeClr val="tx1"/>
                      </a:solidFill>
                    </a:rPr>
                    <a:t>Fuerza de contracción</a:t>
                  </a:r>
                </a:p>
              </p:txBody>
            </p:sp>
            <p:sp>
              <p:nvSpPr>
                <p:cNvPr id="30751" name="Line 29"/>
                <p:cNvSpPr>
                  <a:spLocks noChangeShapeType="1"/>
                </p:cNvSpPr>
                <p:nvPr/>
              </p:nvSpPr>
              <p:spPr bwMode="auto">
                <a:xfrm flipV="1">
                  <a:off x="1320" y="3146"/>
                  <a:ext cx="0" cy="181"/>
                </a:xfrm>
                <a:prstGeom prst="line">
                  <a:avLst/>
                </a:prstGeom>
                <a:noFill/>
                <a:ln w="38100">
                  <a:solidFill>
                    <a:schemeClr val="tx1"/>
                  </a:solidFill>
                  <a:round/>
                  <a:headEnd/>
                  <a:tailEnd type="triangle" w="lg" len="med"/>
                </a:ln>
              </p:spPr>
              <p:txBody>
                <a:bodyPr/>
                <a:lstStyle/>
                <a:p>
                  <a:endParaRPr lang="es-ES"/>
                </a:p>
              </p:txBody>
            </p:sp>
          </p:grpSp>
        </p:grpSp>
        <p:grpSp>
          <p:nvGrpSpPr>
            <p:cNvPr id="11" name="Group 30"/>
            <p:cNvGrpSpPr>
              <a:grpSpLocks/>
            </p:cNvGrpSpPr>
            <p:nvPr/>
          </p:nvGrpSpPr>
          <p:grpSpPr bwMode="auto">
            <a:xfrm>
              <a:off x="4257" y="2627"/>
              <a:ext cx="1238" cy="445"/>
              <a:chOff x="4050" y="2605"/>
              <a:chExt cx="1238" cy="445"/>
            </a:xfrm>
          </p:grpSpPr>
          <p:grpSp>
            <p:nvGrpSpPr>
              <p:cNvPr id="12" name="Group 31"/>
              <p:cNvGrpSpPr>
                <a:grpSpLocks/>
              </p:cNvGrpSpPr>
              <p:nvPr/>
            </p:nvGrpSpPr>
            <p:grpSpPr bwMode="auto">
              <a:xfrm>
                <a:off x="4050" y="2605"/>
                <a:ext cx="1238" cy="192"/>
                <a:chOff x="4050" y="2605"/>
                <a:chExt cx="1238" cy="192"/>
              </a:xfrm>
            </p:grpSpPr>
            <p:sp>
              <p:nvSpPr>
                <p:cNvPr id="30744" name="Text Box 32"/>
                <p:cNvSpPr txBox="1">
                  <a:spLocks noChangeArrowheads="1"/>
                </p:cNvSpPr>
                <p:nvPr/>
              </p:nvSpPr>
              <p:spPr bwMode="auto">
                <a:xfrm>
                  <a:off x="4087" y="2605"/>
                  <a:ext cx="1201" cy="192"/>
                </a:xfrm>
                <a:prstGeom prst="rect">
                  <a:avLst/>
                </a:prstGeom>
                <a:noFill/>
                <a:ln w="9525">
                  <a:noFill/>
                  <a:miter lim="800000"/>
                  <a:headEnd/>
                  <a:tailEnd/>
                </a:ln>
              </p:spPr>
              <p:txBody>
                <a:bodyPr wrap="none">
                  <a:spAutoFit/>
                </a:bodyPr>
                <a:lstStyle/>
                <a:p>
                  <a:pPr eaLnBrk="1" hangingPunct="1"/>
                  <a:r>
                    <a:rPr lang="es-ES" sz="1400" b="1">
                      <a:solidFill>
                        <a:srgbClr val="FF3399"/>
                      </a:solidFill>
                      <a:latin typeface="Bookman Old Style" pitchFamily="18" charset="0"/>
                    </a:rPr>
                    <a:t>GASTO CARDIACO</a:t>
                  </a:r>
                </a:p>
              </p:txBody>
            </p:sp>
            <p:sp>
              <p:nvSpPr>
                <p:cNvPr id="30745" name="Line 33"/>
                <p:cNvSpPr>
                  <a:spLocks noChangeShapeType="1"/>
                </p:cNvSpPr>
                <p:nvPr/>
              </p:nvSpPr>
              <p:spPr bwMode="auto">
                <a:xfrm flipV="1">
                  <a:off x="4050" y="2610"/>
                  <a:ext cx="0" cy="181"/>
                </a:xfrm>
                <a:prstGeom prst="line">
                  <a:avLst/>
                </a:prstGeom>
                <a:noFill/>
                <a:ln w="38100">
                  <a:solidFill>
                    <a:srgbClr val="FF3399"/>
                  </a:solidFill>
                  <a:round/>
                  <a:headEnd/>
                  <a:tailEnd type="triangle" w="lg" len="med"/>
                </a:ln>
              </p:spPr>
              <p:txBody>
                <a:bodyPr/>
                <a:lstStyle/>
                <a:p>
                  <a:endParaRPr lang="es-ES"/>
                </a:p>
              </p:txBody>
            </p:sp>
          </p:grpSp>
          <p:grpSp>
            <p:nvGrpSpPr>
              <p:cNvPr id="13" name="Group 34"/>
              <p:cNvGrpSpPr>
                <a:grpSpLocks/>
              </p:cNvGrpSpPr>
              <p:nvPr/>
            </p:nvGrpSpPr>
            <p:grpSpPr bwMode="auto">
              <a:xfrm>
                <a:off x="4059" y="2858"/>
                <a:ext cx="1141" cy="192"/>
                <a:chOff x="4059" y="2858"/>
                <a:chExt cx="1141" cy="192"/>
              </a:xfrm>
            </p:grpSpPr>
            <p:sp>
              <p:nvSpPr>
                <p:cNvPr id="30742" name="Text Box 35"/>
                <p:cNvSpPr txBox="1">
                  <a:spLocks noChangeArrowheads="1"/>
                </p:cNvSpPr>
                <p:nvPr/>
              </p:nvSpPr>
              <p:spPr bwMode="auto">
                <a:xfrm>
                  <a:off x="4095" y="2858"/>
                  <a:ext cx="1105" cy="192"/>
                </a:xfrm>
                <a:prstGeom prst="rect">
                  <a:avLst/>
                </a:prstGeom>
                <a:noFill/>
                <a:ln w="9525">
                  <a:noFill/>
                  <a:miter lim="800000"/>
                  <a:headEnd/>
                  <a:tailEnd/>
                </a:ln>
              </p:spPr>
              <p:txBody>
                <a:bodyPr wrap="none">
                  <a:spAutoFit/>
                </a:bodyPr>
                <a:lstStyle/>
                <a:p>
                  <a:pPr eaLnBrk="1" hangingPunct="1"/>
                  <a:r>
                    <a:rPr lang="es-ES" sz="1400" b="1">
                      <a:solidFill>
                        <a:srgbClr val="FF3399"/>
                      </a:solidFill>
                      <a:latin typeface="Bookman Old Style" pitchFamily="18" charset="0"/>
                    </a:rPr>
                    <a:t>QO</a:t>
                  </a:r>
                  <a:r>
                    <a:rPr lang="es-ES" sz="1600" b="1" baseline="-25000">
                      <a:solidFill>
                        <a:srgbClr val="FF3399"/>
                      </a:solidFill>
                      <a:latin typeface="Bookman Old Style" pitchFamily="18" charset="0"/>
                    </a:rPr>
                    <a:t>2</a:t>
                  </a:r>
                  <a:r>
                    <a:rPr lang="es-ES" sz="1400" b="1">
                      <a:solidFill>
                        <a:srgbClr val="FF3399"/>
                      </a:solidFill>
                      <a:latin typeface="Bookman Old Style" pitchFamily="18" charset="0"/>
                    </a:rPr>
                    <a:t> MIOCARDIO</a:t>
                  </a:r>
                </a:p>
              </p:txBody>
            </p:sp>
            <p:sp>
              <p:nvSpPr>
                <p:cNvPr id="30743" name="Line 36"/>
                <p:cNvSpPr>
                  <a:spLocks noChangeShapeType="1"/>
                </p:cNvSpPr>
                <p:nvPr/>
              </p:nvSpPr>
              <p:spPr bwMode="auto">
                <a:xfrm flipV="1">
                  <a:off x="4059" y="2864"/>
                  <a:ext cx="0" cy="181"/>
                </a:xfrm>
                <a:prstGeom prst="line">
                  <a:avLst/>
                </a:prstGeom>
                <a:noFill/>
                <a:ln w="38100">
                  <a:solidFill>
                    <a:srgbClr val="FF3399"/>
                  </a:solidFill>
                  <a:round/>
                  <a:headEnd/>
                  <a:tailEnd type="triangle" w="lg" len="med"/>
                </a:ln>
              </p:spPr>
              <p:txBody>
                <a:bodyPr/>
                <a:lstStyle/>
                <a:p>
                  <a:endParaRPr lang="es-ES"/>
                </a:p>
              </p:txBody>
            </p:sp>
          </p:grpSp>
        </p:grpSp>
        <p:grpSp>
          <p:nvGrpSpPr>
            <p:cNvPr id="14" name="Group 37"/>
            <p:cNvGrpSpPr>
              <a:grpSpLocks/>
            </p:cNvGrpSpPr>
            <p:nvPr/>
          </p:nvGrpSpPr>
          <p:grpSpPr bwMode="auto">
            <a:xfrm>
              <a:off x="3708" y="2758"/>
              <a:ext cx="397" cy="182"/>
              <a:chOff x="4207" y="3249"/>
              <a:chExt cx="397" cy="182"/>
            </a:xfrm>
          </p:grpSpPr>
          <p:grpSp>
            <p:nvGrpSpPr>
              <p:cNvPr id="15" name="Group 38"/>
              <p:cNvGrpSpPr>
                <a:grpSpLocks/>
              </p:cNvGrpSpPr>
              <p:nvPr/>
            </p:nvGrpSpPr>
            <p:grpSpPr bwMode="auto">
              <a:xfrm>
                <a:off x="4207" y="3307"/>
                <a:ext cx="319" cy="55"/>
                <a:chOff x="4195" y="3339"/>
                <a:chExt cx="319" cy="55"/>
              </a:xfrm>
            </p:grpSpPr>
            <p:sp>
              <p:nvSpPr>
                <p:cNvPr id="30738" name="Line 39"/>
                <p:cNvSpPr>
                  <a:spLocks noChangeShapeType="1"/>
                </p:cNvSpPr>
                <p:nvPr/>
              </p:nvSpPr>
              <p:spPr bwMode="auto">
                <a:xfrm>
                  <a:off x="4195" y="3339"/>
                  <a:ext cx="318" cy="0"/>
                </a:xfrm>
                <a:prstGeom prst="line">
                  <a:avLst/>
                </a:prstGeom>
                <a:noFill/>
                <a:ln w="25400">
                  <a:solidFill>
                    <a:srgbClr val="FF3399"/>
                  </a:solidFill>
                  <a:round/>
                  <a:headEnd/>
                  <a:tailEnd/>
                </a:ln>
              </p:spPr>
              <p:txBody>
                <a:bodyPr/>
                <a:lstStyle/>
                <a:p>
                  <a:endParaRPr lang="es-ES"/>
                </a:p>
              </p:txBody>
            </p:sp>
            <p:sp>
              <p:nvSpPr>
                <p:cNvPr id="30739" name="Line 40"/>
                <p:cNvSpPr>
                  <a:spLocks noChangeShapeType="1"/>
                </p:cNvSpPr>
                <p:nvPr/>
              </p:nvSpPr>
              <p:spPr bwMode="auto">
                <a:xfrm>
                  <a:off x="4196" y="3394"/>
                  <a:ext cx="318" cy="0"/>
                </a:xfrm>
                <a:prstGeom prst="line">
                  <a:avLst/>
                </a:prstGeom>
                <a:noFill/>
                <a:ln w="25400">
                  <a:solidFill>
                    <a:srgbClr val="FF3399"/>
                  </a:solidFill>
                  <a:round/>
                  <a:headEnd/>
                  <a:tailEnd/>
                </a:ln>
              </p:spPr>
              <p:txBody>
                <a:bodyPr/>
                <a:lstStyle/>
                <a:p>
                  <a:endParaRPr lang="es-ES"/>
                </a:p>
              </p:txBody>
            </p:sp>
          </p:grpSp>
          <p:grpSp>
            <p:nvGrpSpPr>
              <p:cNvPr id="16" name="Group 41"/>
              <p:cNvGrpSpPr>
                <a:grpSpLocks/>
              </p:cNvGrpSpPr>
              <p:nvPr/>
            </p:nvGrpSpPr>
            <p:grpSpPr bwMode="auto">
              <a:xfrm>
                <a:off x="4505" y="3249"/>
                <a:ext cx="99" cy="182"/>
                <a:chOff x="4505" y="3249"/>
                <a:chExt cx="99" cy="182"/>
              </a:xfrm>
            </p:grpSpPr>
            <p:sp>
              <p:nvSpPr>
                <p:cNvPr id="30736" name="Line 42"/>
                <p:cNvSpPr>
                  <a:spLocks noChangeShapeType="1"/>
                </p:cNvSpPr>
                <p:nvPr/>
              </p:nvSpPr>
              <p:spPr bwMode="auto">
                <a:xfrm>
                  <a:off x="4513" y="3249"/>
                  <a:ext cx="91" cy="90"/>
                </a:xfrm>
                <a:prstGeom prst="line">
                  <a:avLst/>
                </a:prstGeom>
                <a:noFill/>
                <a:ln w="25400">
                  <a:solidFill>
                    <a:srgbClr val="FF3399"/>
                  </a:solidFill>
                  <a:round/>
                  <a:headEnd/>
                  <a:tailEnd/>
                </a:ln>
              </p:spPr>
              <p:txBody>
                <a:bodyPr/>
                <a:lstStyle/>
                <a:p>
                  <a:endParaRPr lang="es-ES"/>
                </a:p>
              </p:txBody>
            </p:sp>
            <p:sp>
              <p:nvSpPr>
                <p:cNvPr id="30737" name="Line 43"/>
                <p:cNvSpPr>
                  <a:spLocks noChangeShapeType="1"/>
                </p:cNvSpPr>
                <p:nvPr/>
              </p:nvSpPr>
              <p:spPr bwMode="auto">
                <a:xfrm flipH="1">
                  <a:off x="4505" y="3341"/>
                  <a:ext cx="91" cy="90"/>
                </a:xfrm>
                <a:prstGeom prst="line">
                  <a:avLst/>
                </a:prstGeom>
                <a:noFill/>
                <a:ln w="25400">
                  <a:solidFill>
                    <a:srgbClr val="FF3399"/>
                  </a:solidFill>
                  <a:round/>
                  <a:headEnd/>
                  <a:tailEnd/>
                </a:ln>
              </p:spPr>
              <p:txBody>
                <a:bodyPr/>
                <a:lstStyle/>
                <a:p>
                  <a:endParaRPr lang="es-ES"/>
                </a:p>
              </p:txBody>
            </p:sp>
          </p:grpSp>
        </p:grpSp>
      </p:grpSp>
      <p:sp>
        <p:nvSpPr>
          <p:cNvPr id="30730" name="Text Box 44"/>
          <p:cNvSpPr txBox="1">
            <a:spLocks noChangeArrowheads="1"/>
          </p:cNvSpPr>
          <p:nvPr/>
        </p:nvSpPr>
        <p:spPr bwMode="auto">
          <a:xfrm>
            <a:off x="6021388" y="1700213"/>
            <a:ext cx="422275" cy="366712"/>
          </a:xfrm>
          <a:prstGeom prst="rect">
            <a:avLst/>
          </a:prstGeom>
          <a:noFill/>
          <a:ln w="9525">
            <a:noFill/>
            <a:miter lim="800000"/>
            <a:headEnd/>
            <a:tailEnd/>
          </a:ln>
        </p:spPr>
        <p:txBody>
          <a:bodyPr wrap="none">
            <a:spAutoFit/>
          </a:bodyPr>
          <a:lstStyle/>
          <a:p>
            <a:pPr eaLnBrk="1" hangingPunct="1"/>
            <a:r>
              <a:rPr lang="es-ES" b="1">
                <a:solidFill>
                  <a:srgbClr val="339933"/>
                </a:solidFill>
                <a:latin typeface="Symbol" pitchFamily="18" charset="2"/>
              </a:rPr>
              <a:t>b</a:t>
            </a:r>
            <a:r>
              <a:rPr lang="es-ES" sz="1600" b="1">
                <a:solidFill>
                  <a:srgbClr val="339933"/>
                </a:solidFill>
                <a:latin typeface="Arial" charset="0"/>
              </a:rPr>
              <a:t>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Marcador de número de diapositiva"/>
          <p:cNvSpPr>
            <a:spLocks noGrp="1"/>
          </p:cNvSpPr>
          <p:nvPr>
            <p:ph type="sldNum" sz="quarter" idx="12"/>
          </p:nvPr>
        </p:nvSpPr>
        <p:spPr>
          <a:noFill/>
        </p:spPr>
        <p:txBody>
          <a:bodyPr/>
          <a:lstStyle/>
          <a:p>
            <a:fld id="{A5675153-9630-4B2A-86DF-5CAF47588C47}" type="slidenum">
              <a:rPr lang="es-ES_tradnl"/>
              <a:pPr/>
              <a:t>52</a:t>
            </a:fld>
            <a:endParaRPr lang="es-ES_tradnl"/>
          </a:p>
        </p:txBody>
      </p:sp>
      <p:sp>
        <p:nvSpPr>
          <p:cNvPr id="31747" name="Rectangle 2"/>
          <p:cNvSpPr>
            <a:spLocks noGrp="1" noChangeArrowheads="1"/>
          </p:cNvSpPr>
          <p:nvPr>
            <p:ph type="body" idx="1"/>
          </p:nvPr>
        </p:nvSpPr>
        <p:spPr/>
        <p:txBody>
          <a:bodyPr/>
          <a:lstStyle/>
          <a:p>
            <a:pPr indent="558800"/>
            <a:r>
              <a:rPr lang="es-ES" sz="2000" smtClean="0"/>
              <a:t>El efecto global sobre </a:t>
            </a:r>
            <a:r>
              <a:rPr lang="es-ES" sz="2000" smtClean="0">
                <a:solidFill>
                  <a:srgbClr val="800040"/>
                </a:solidFill>
              </a:rPr>
              <a:t>el sistema cardiovascular</a:t>
            </a:r>
            <a:r>
              <a:rPr lang="es-ES" sz="2000" smtClean="0"/>
              <a:t> es desviar la sangre hacia el músculo esquelético, corazón e hígado, garantizando sustratos y energía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Marcador de número de diapositiva"/>
          <p:cNvSpPr>
            <a:spLocks noGrp="1"/>
          </p:cNvSpPr>
          <p:nvPr>
            <p:ph type="sldNum" sz="quarter" idx="12"/>
          </p:nvPr>
        </p:nvSpPr>
        <p:spPr>
          <a:noFill/>
        </p:spPr>
        <p:txBody>
          <a:bodyPr/>
          <a:lstStyle/>
          <a:p>
            <a:fld id="{D6199FE9-5333-4722-83B1-28AB1A7D4DFF}" type="slidenum">
              <a:rPr lang="es-ES_tradnl"/>
              <a:pPr/>
              <a:t>53</a:t>
            </a:fld>
            <a:endParaRPr lang="es-ES_tradnl"/>
          </a:p>
        </p:txBody>
      </p:sp>
      <p:sp>
        <p:nvSpPr>
          <p:cNvPr id="32771"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sp>
        <p:nvSpPr>
          <p:cNvPr id="32772" name="Text Box 3"/>
          <p:cNvSpPr txBox="1">
            <a:spLocks noChangeArrowheads="1"/>
          </p:cNvSpPr>
          <p:nvPr/>
        </p:nvSpPr>
        <p:spPr bwMode="auto">
          <a:xfrm>
            <a:off x="1116013" y="404813"/>
            <a:ext cx="5788379" cy="461665"/>
          </a:xfrm>
          <a:prstGeom prst="rect">
            <a:avLst/>
          </a:prstGeom>
          <a:noFill/>
          <a:ln w="9525">
            <a:noFill/>
            <a:miter lim="800000"/>
            <a:headEnd/>
            <a:tailEnd/>
          </a:ln>
        </p:spPr>
        <p:txBody>
          <a:bodyPr wrap="none">
            <a:spAutoFit/>
          </a:bodyPr>
          <a:lstStyle/>
          <a:p>
            <a:pPr eaLnBrk="1" hangingPunct="1"/>
            <a:r>
              <a:rPr lang="es-ES" sz="2400" b="1" dirty="0">
                <a:solidFill>
                  <a:schemeClr val="tx1"/>
                </a:solidFill>
                <a:latin typeface="Arial" charset="0"/>
              </a:rPr>
              <a:t>ACCIONES DE LAS </a:t>
            </a:r>
            <a:r>
              <a:rPr lang="es-ES" sz="2400" b="1" dirty="0" smtClean="0">
                <a:solidFill>
                  <a:schemeClr val="tx1"/>
                </a:solidFill>
                <a:latin typeface="Arial" charset="0"/>
              </a:rPr>
              <a:t>CATECOLAMINAS</a:t>
            </a:r>
            <a:endParaRPr lang="es-ES" b="1" dirty="0">
              <a:solidFill>
                <a:schemeClr val="tx1"/>
              </a:solidFill>
              <a:latin typeface="Arial" charset="0"/>
            </a:endParaRPr>
          </a:p>
        </p:txBody>
      </p:sp>
      <p:grpSp>
        <p:nvGrpSpPr>
          <p:cNvPr id="2" name="Group 4"/>
          <p:cNvGrpSpPr>
            <a:grpSpLocks/>
          </p:cNvGrpSpPr>
          <p:nvPr/>
        </p:nvGrpSpPr>
        <p:grpSpPr bwMode="auto">
          <a:xfrm>
            <a:off x="1476375" y="2565400"/>
            <a:ext cx="6911975" cy="1365250"/>
            <a:chOff x="1847" y="967"/>
            <a:chExt cx="3948" cy="690"/>
          </a:xfrm>
        </p:grpSpPr>
        <p:sp>
          <p:nvSpPr>
            <p:cNvPr id="32785" name="Text Box 5"/>
            <p:cNvSpPr txBox="1">
              <a:spLocks noChangeArrowheads="1"/>
            </p:cNvSpPr>
            <p:nvPr/>
          </p:nvSpPr>
          <p:spPr bwMode="auto">
            <a:xfrm>
              <a:off x="1855" y="967"/>
              <a:ext cx="3940" cy="231"/>
            </a:xfrm>
            <a:prstGeom prst="rect">
              <a:avLst/>
            </a:prstGeom>
            <a:noFill/>
            <a:ln w="9525">
              <a:noFill/>
              <a:miter lim="800000"/>
              <a:headEnd/>
              <a:tailEnd/>
            </a:ln>
          </p:spPr>
          <p:txBody>
            <a:bodyPr wrap="none">
              <a:spAutoFit/>
            </a:bodyPr>
            <a:lstStyle/>
            <a:p>
              <a:pPr eaLnBrk="1" hangingPunct="1"/>
              <a:r>
                <a:rPr lang="es-ES" sz="2400">
                  <a:solidFill>
                    <a:schemeClr val="tx1"/>
                  </a:solidFill>
                </a:rPr>
                <a:t>Inhiben motilidad gastrointestinal (A, </a:t>
              </a:r>
              <a:r>
                <a:rPr lang="el-GR" sz="2400">
                  <a:solidFill>
                    <a:schemeClr val="tx1"/>
                  </a:solidFill>
                </a:rPr>
                <a:t>α</a:t>
              </a:r>
              <a:r>
                <a:rPr lang="es-ES" sz="2400">
                  <a:solidFill>
                    <a:schemeClr val="tx1"/>
                  </a:solidFill>
                </a:rPr>
                <a:t>1, </a:t>
              </a:r>
              <a:r>
                <a:rPr lang="el-GR" sz="2400">
                  <a:solidFill>
                    <a:schemeClr val="tx1"/>
                  </a:solidFill>
                </a:rPr>
                <a:t>α</a:t>
              </a:r>
              <a:r>
                <a:rPr lang="es-ES" sz="2400"/>
                <a:t> </a:t>
              </a:r>
              <a:r>
                <a:rPr lang="es-ES" sz="2400">
                  <a:solidFill>
                    <a:schemeClr val="tx1"/>
                  </a:solidFill>
                </a:rPr>
                <a:t>2 y </a:t>
              </a:r>
              <a:r>
                <a:rPr lang="el-GR" sz="2400">
                  <a:solidFill>
                    <a:schemeClr val="tx1"/>
                  </a:solidFill>
                </a:rPr>
                <a:t>β</a:t>
              </a:r>
              <a:r>
                <a:rPr lang="es-ES" sz="2400">
                  <a:solidFill>
                    <a:schemeClr val="tx1"/>
                  </a:solidFill>
                </a:rPr>
                <a:t>2)</a:t>
              </a:r>
            </a:p>
          </p:txBody>
        </p:sp>
        <p:sp>
          <p:nvSpPr>
            <p:cNvPr id="32786" name="Text Box 6"/>
            <p:cNvSpPr txBox="1">
              <a:spLocks noChangeArrowheads="1"/>
            </p:cNvSpPr>
            <p:nvPr/>
          </p:nvSpPr>
          <p:spPr bwMode="auto">
            <a:xfrm>
              <a:off x="1847" y="1242"/>
              <a:ext cx="3084" cy="415"/>
            </a:xfrm>
            <a:prstGeom prst="rect">
              <a:avLst/>
            </a:prstGeom>
            <a:noFill/>
            <a:ln w="9525">
              <a:noFill/>
              <a:miter lim="800000"/>
              <a:headEnd/>
              <a:tailEnd/>
            </a:ln>
          </p:spPr>
          <p:txBody>
            <a:bodyPr>
              <a:spAutoFit/>
            </a:bodyPr>
            <a:lstStyle/>
            <a:p>
              <a:pPr eaLnBrk="1" hangingPunct="1"/>
              <a:r>
                <a:rPr lang="es-ES" sz="2400">
                  <a:solidFill>
                    <a:schemeClr val="tx1"/>
                  </a:solidFill>
                </a:rPr>
                <a:t>Provocan contracción de esfínteres (A- </a:t>
              </a:r>
              <a:r>
                <a:rPr lang="el-GR" sz="2400">
                  <a:solidFill>
                    <a:schemeClr val="tx1"/>
                  </a:solidFill>
                </a:rPr>
                <a:t>α</a:t>
              </a:r>
              <a:r>
                <a:rPr lang="es-ES"/>
                <a:t> </a:t>
              </a:r>
              <a:r>
                <a:rPr lang="es-ES" sz="2400">
                  <a:solidFill>
                    <a:schemeClr val="tx1"/>
                  </a:solidFill>
                </a:rPr>
                <a:t>1)</a:t>
              </a:r>
            </a:p>
          </p:txBody>
        </p:sp>
      </p:grpSp>
      <p:sp>
        <p:nvSpPr>
          <p:cNvPr id="32774" name="Rectangle 7"/>
          <p:cNvSpPr>
            <a:spLocks noChangeArrowheads="1"/>
          </p:cNvSpPr>
          <p:nvPr/>
        </p:nvSpPr>
        <p:spPr bwMode="auto">
          <a:xfrm>
            <a:off x="3348038" y="1557338"/>
            <a:ext cx="2376487" cy="735012"/>
          </a:xfrm>
          <a:prstGeom prst="rect">
            <a:avLst/>
          </a:prstGeom>
          <a:solidFill>
            <a:srgbClr val="FFFFCC"/>
          </a:solidFill>
          <a:ln w="9525">
            <a:solidFill>
              <a:schemeClr val="tx1"/>
            </a:solidFill>
            <a:miter lim="800000"/>
            <a:headEnd/>
            <a:tailEnd/>
          </a:ln>
        </p:spPr>
        <p:txBody>
          <a:bodyPr wrap="none" anchor="ctr"/>
          <a:lstStyle/>
          <a:p>
            <a:endParaRPr lang="es-ES"/>
          </a:p>
        </p:txBody>
      </p:sp>
      <p:sp>
        <p:nvSpPr>
          <p:cNvPr id="32775" name="Text Box 8"/>
          <p:cNvSpPr txBox="1">
            <a:spLocks noChangeArrowheads="1"/>
          </p:cNvSpPr>
          <p:nvPr/>
        </p:nvSpPr>
        <p:spPr bwMode="auto">
          <a:xfrm>
            <a:off x="3490913" y="1700213"/>
            <a:ext cx="2027237" cy="457200"/>
          </a:xfrm>
          <a:prstGeom prst="rect">
            <a:avLst/>
          </a:prstGeom>
          <a:noFill/>
          <a:ln w="9525">
            <a:noFill/>
            <a:miter lim="800000"/>
            <a:headEnd/>
            <a:tailEnd/>
          </a:ln>
        </p:spPr>
        <p:txBody>
          <a:bodyPr wrap="none">
            <a:spAutoFit/>
          </a:bodyPr>
          <a:lstStyle/>
          <a:p>
            <a:pPr eaLnBrk="1" hangingPunct="1"/>
            <a:r>
              <a:rPr lang="es-ES" sz="2400" b="1">
                <a:solidFill>
                  <a:srgbClr val="800040"/>
                </a:solidFill>
                <a:latin typeface="Arial" charset="0"/>
              </a:rPr>
              <a:t>TRACTO G.I.</a:t>
            </a:r>
          </a:p>
        </p:txBody>
      </p:sp>
      <p:grpSp>
        <p:nvGrpSpPr>
          <p:cNvPr id="3" name="Group 9"/>
          <p:cNvGrpSpPr>
            <a:grpSpLocks/>
          </p:cNvGrpSpPr>
          <p:nvPr/>
        </p:nvGrpSpPr>
        <p:grpSpPr bwMode="auto">
          <a:xfrm>
            <a:off x="2124075" y="4860925"/>
            <a:ext cx="5238750" cy="936625"/>
            <a:chOff x="1756" y="1925"/>
            <a:chExt cx="3265" cy="459"/>
          </a:xfrm>
        </p:grpSpPr>
        <p:grpSp>
          <p:nvGrpSpPr>
            <p:cNvPr id="4" name="Group 10"/>
            <p:cNvGrpSpPr>
              <a:grpSpLocks/>
            </p:cNvGrpSpPr>
            <p:nvPr/>
          </p:nvGrpSpPr>
          <p:grpSpPr bwMode="auto">
            <a:xfrm>
              <a:off x="1756" y="1925"/>
              <a:ext cx="1999" cy="244"/>
              <a:chOff x="1756" y="1925"/>
              <a:chExt cx="1999" cy="244"/>
            </a:xfrm>
          </p:grpSpPr>
          <p:sp>
            <p:nvSpPr>
              <p:cNvPr id="32783" name="Text Box 11"/>
              <p:cNvSpPr txBox="1">
                <a:spLocks noChangeArrowheads="1"/>
              </p:cNvSpPr>
              <p:nvPr/>
            </p:nvSpPr>
            <p:spPr bwMode="auto">
              <a:xfrm>
                <a:off x="2067" y="1945"/>
                <a:ext cx="1688" cy="224"/>
              </a:xfrm>
              <a:prstGeom prst="rect">
                <a:avLst/>
              </a:prstGeom>
              <a:noFill/>
              <a:ln w="9525">
                <a:noFill/>
                <a:miter lim="800000"/>
                <a:headEnd/>
                <a:tailEnd/>
              </a:ln>
            </p:spPr>
            <p:txBody>
              <a:bodyPr>
                <a:spAutoFit/>
              </a:bodyPr>
              <a:lstStyle/>
              <a:p>
                <a:pPr eaLnBrk="1" hangingPunct="1"/>
                <a:r>
                  <a:rPr lang="es-ES" sz="2400">
                    <a:solidFill>
                      <a:schemeClr val="tx1"/>
                    </a:solidFill>
                  </a:rPr>
                  <a:t>Broncodilatadores</a:t>
                </a:r>
              </a:p>
            </p:txBody>
          </p:sp>
          <p:sp>
            <p:nvSpPr>
              <p:cNvPr id="32784" name="Text Box 12"/>
              <p:cNvSpPr txBox="1">
                <a:spLocks noChangeArrowheads="1"/>
              </p:cNvSpPr>
              <p:nvPr/>
            </p:nvSpPr>
            <p:spPr bwMode="auto">
              <a:xfrm>
                <a:off x="1756" y="1925"/>
                <a:ext cx="321" cy="195"/>
              </a:xfrm>
              <a:prstGeom prst="rect">
                <a:avLst/>
              </a:prstGeom>
              <a:noFill/>
              <a:ln w="9525">
                <a:noFill/>
                <a:miter lim="800000"/>
                <a:headEnd/>
                <a:tailEnd/>
              </a:ln>
            </p:spPr>
            <p:txBody>
              <a:bodyPr wrap="none">
                <a:spAutoFit/>
              </a:bodyPr>
              <a:lstStyle/>
              <a:p>
                <a:pPr eaLnBrk="1" hangingPunct="1"/>
                <a:r>
                  <a:rPr lang="es-ES" sz="2000" b="1">
                    <a:solidFill>
                      <a:srgbClr val="339933"/>
                    </a:solidFill>
                    <a:latin typeface="Symbol" pitchFamily="18" charset="2"/>
                  </a:rPr>
                  <a:t>b</a:t>
                </a:r>
                <a:r>
                  <a:rPr lang="es-ES" sz="2200" b="1" baseline="-25000">
                    <a:solidFill>
                      <a:srgbClr val="339933"/>
                    </a:solidFill>
                    <a:latin typeface="Arial" charset="0"/>
                  </a:rPr>
                  <a:t>2</a:t>
                </a:r>
                <a:r>
                  <a:rPr lang="es-ES" sz="2000" b="1">
                    <a:solidFill>
                      <a:srgbClr val="339933"/>
                    </a:solidFill>
                    <a:latin typeface="Arial" charset="0"/>
                  </a:rPr>
                  <a:t>:</a:t>
                </a:r>
              </a:p>
            </p:txBody>
          </p:sp>
        </p:grpSp>
        <p:grpSp>
          <p:nvGrpSpPr>
            <p:cNvPr id="5" name="Group 13"/>
            <p:cNvGrpSpPr>
              <a:grpSpLocks/>
            </p:cNvGrpSpPr>
            <p:nvPr/>
          </p:nvGrpSpPr>
          <p:grpSpPr bwMode="auto">
            <a:xfrm>
              <a:off x="1764" y="2145"/>
              <a:ext cx="3257" cy="239"/>
              <a:chOff x="1764" y="2121"/>
              <a:chExt cx="3257" cy="239"/>
            </a:xfrm>
          </p:grpSpPr>
          <p:sp>
            <p:nvSpPr>
              <p:cNvPr id="32781" name="Text Box 14"/>
              <p:cNvSpPr txBox="1">
                <a:spLocks noChangeArrowheads="1"/>
              </p:cNvSpPr>
              <p:nvPr/>
            </p:nvSpPr>
            <p:spPr bwMode="auto">
              <a:xfrm>
                <a:off x="1999" y="2121"/>
                <a:ext cx="3022" cy="224"/>
              </a:xfrm>
              <a:prstGeom prst="rect">
                <a:avLst/>
              </a:prstGeom>
              <a:noFill/>
              <a:ln w="9525">
                <a:noFill/>
                <a:miter lim="800000"/>
                <a:headEnd/>
                <a:tailEnd/>
              </a:ln>
            </p:spPr>
            <p:txBody>
              <a:bodyPr wrap="none">
                <a:spAutoFit/>
              </a:bodyPr>
              <a:lstStyle/>
              <a:p>
                <a:pPr eaLnBrk="1" hangingPunct="1"/>
                <a:r>
                  <a:rPr lang="es-ES" sz="2400">
                    <a:solidFill>
                      <a:schemeClr val="tx1"/>
                    </a:solidFill>
                  </a:rPr>
                  <a:t>Constricción de vasos pulmonares</a:t>
                </a:r>
              </a:p>
            </p:txBody>
          </p:sp>
          <p:sp>
            <p:nvSpPr>
              <p:cNvPr id="32782" name="Text Box 15"/>
              <p:cNvSpPr txBox="1">
                <a:spLocks noChangeArrowheads="1"/>
              </p:cNvSpPr>
              <p:nvPr/>
            </p:nvSpPr>
            <p:spPr bwMode="auto">
              <a:xfrm>
                <a:off x="1764" y="2165"/>
                <a:ext cx="259" cy="195"/>
              </a:xfrm>
              <a:prstGeom prst="rect">
                <a:avLst/>
              </a:prstGeom>
              <a:noFill/>
              <a:ln w="9525">
                <a:noFill/>
                <a:miter lim="800000"/>
                <a:headEnd/>
                <a:tailEnd/>
              </a:ln>
            </p:spPr>
            <p:txBody>
              <a:bodyPr wrap="none">
                <a:spAutoFit/>
              </a:bodyPr>
              <a:lstStyle/>
              <a:p>
                <a:pPr eaLnBrk="1" hangingPunct="1"/>
                <a:r>
                  <a:rPr lang="es-ES" sz="2000" b="1">
                    <a:solidFill>
                      <a:srgbClr val="339933"/>
                    </a:solidFill>
                    <a:latin typeface="Symbol" pitchFamily="18" charset="2"/>
                  </a:rPr>
                  <a:t>a:</a:t>
                </a:r>
                <a:endParaRPr lang="es-ES" sz="2200" b="1" baseline="-25000">
                  <a:solidFill>
                    <a:srgbClr val="339933"/>
                  </a:solidFill>
                  <a:latin typeface="Arial" charset="0"/>
                </a:endParaRPr>
              </a:p>
            </p:txBody>
          </p:sp>
        </p:grpSp>
      </p:grpSp>
      <p:sp>
        <p:nvSpPr>
          <p:cNvPr id="32777" name="Rectangle 16"/>
          <p:cNvSpPr>
            <a:spLocks noChangeArrowheads="1"/>
          </p:cNvSpPr>
          <p:nvPr/>
        </p:nvSpPr>
        <p:spPr bwMode="auto">
          <a:xfrm>
            <a:off x="3851275" y="4048125"/>
            <a:ext cx="1871663" cy="676275"/>
          </a:xfrm>
          <a:prstGeom prst="rect">
            <a:avLst/>
          </a:prstGeom>
          <a:solidFill>
            <a:srgbClr val="FFFFCC"/>
          </a:solidFill>
          <a:ln w="9525">
            <a:solidFill>
              <a:schemeClr val="tx1"/>
            </a:solidFill>
            <a:miter lim="800000"/>
            <a:headEnd/>
            <a:tailEnd/>
          </a:ln>
        </p:spPr>
        <p:txBody>
          <a:bodyPr wrap="none" anchor="ctr"/>
          <a:lstStyle/>
          <a:p>
            <a:endParaRPr lang="es-ES"/>
          </a:p>
        </p:txBody>
      </p:sp>
      <p:sp>
        <p:nvSpPr>
          <p:cNvPr id="32778" name="Text Box 17"/>
          <p:cNvSpPr txBox="1">
            <a:spLocks noChangeArrowheads="1"/>
          </p:cNvSpPr>
          <p:nvPr/>
        </p:nvSpPr>
        <p:spPr bwMode="auto">
          <a:xfrm>
            <a:off x="3924300" y="4149725"/>
            <a:ext cx="1504950" cy="457200"/>
          </a:xfrm>
          <a:prstGeom prst="rect">
            <a:avLst/>
          </a:prstGeom>
          <a:noFill/>
          <a:ln w="9525">
            <a:noFill/>
            <a:miter lim="800000"/>
            <a:headEnd/>
            <a:tailEnd/>
          </a:ln>
        </p:spPr>
        <p:txBody>
          <a:bodyPr wrap="none">
            <a:spAutoFit/>
          </a:bodyPr>
          <a:lstStyle/>
          <a:p>
            <a:pPr eaLnBrk="1" hangingPunct="1"/>
            <a:r>
              <a:rPr lang="es-ES" sz="2400" b="1">
                <a:solidFill>
                  <a:srgbClr val="800040"/>
                </a:solidFill>
                <a:latin typeface="Arial" charset="0"/>
              </a:rPr>
              <a:t>PULMÓN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Marcador de número de diapositiva"/>
          <p:cNvSpPr>
            <a:spLocks noGrp="1"/>
          </p:cNvSpPr>
          <p:nvPr>
            <p:ph type="sldNum" sz="quarter" idx="12"/>
          </p:nvPr>
        </p:nvSpPr>
        <p:spPr>
          <a:noFill/>
        </p:spPr>
        <p:txBody>
          <a:bodyPr/>
          <a:lstStyle/>
          <a:p>
            <a:fld id="{060FEBA9-A7CD-43C8-8823-AA69AABFBDE0}" type="slidenum">
              <a:rPr lang="es-ES_tradnl"/>
              <a:pPr/>
              <a:t>54</a:t>
            </a:fld>
            <a:endParaRPr lang="es-ES_tradnl"/>
          </a:p>
        </p:txBody>
      </p:sp>
      <p:sp>
        <p:nvSpPr>
          <p:cNvPr id="33795" name="Line 2"/>
          <p:cNvSpPr>
            <a:spLocks noChangeShapeType="1"/>
          </p:cNvSpPr>
          <p:nvPr/>
        </p:nvSpPr>
        <p:spPr bwMode="auto">
          <a:xfrm>
            <a:off x="3708400" y="3141663"/>
            <a:ext cx="0" cy="0"/>
          </a:xfrm>
          <a:prstGeom prst="line">
            <a:avLst/>
          </a:prstGeom>
          <a:noFill/>
          <a:ln w="9525">
            <a:solidFill>
              <a:schemeClr val="tx1"/>
            </a:solidFill>
            <a:round/>
            <a:headEnd/>
            <a:tailEnd type="triangle" w="med" len="med"/>
          </a:ln>
        </p:spPr>
        <p:txBody>
          <a:bodyPr/>
          <a:lstStyle/>
          <a:p>
            <a:endParaRPr lang="es-ES"/>
          </a:p>
        </p:txBody>
      </p:sp>
      <p:sp>
        <p:nvSpPr>
          <p:cNvPr id="33796" name="Text Box 3"/>
          <p:cNvSpPr txBox="1">
            <a:spLocks noChangeArrowheads="1"/>
          </p:cNvSpPr>
          <p:nvPr/>
        </p:nvSpPr>
        <p:spPr bwMode="auto">
          <a:xfrm>
            <a:off x="1409700" y="404813"/>
            <a:ext cx="6499225" cy="457200"/>
          </a:xfrm>
          <a:prstGeom prst="rect">
            <a:avLst/>
          </a:prstGeom>
          <a:noFill/>
          <a:ln w="9525">
            <a:noFill/>
            <a:miter lim="800000"/>
            <a:headEnd/>
            <a:tailEnd/>
          </a:ln>
        </p:spPr>
        <p:txBody>
          <a:bodyPr wrap="none">
            <a:spAutoFit/>
          </a:bodyPr>
          <a:lstStyle/>
          <a:p>
            <a:pPr eaLnBrk="1" hangingPunct="1"/>
            <a:r>
              <a:rPr lang="es-ES" sz="2400" b="1">
                <a:solidFill>
                  <a:schemeClr val="tx1"/>
                </a:solidFill>
                <a:latin typeface="Arial" charset="0"/>
              </a:rPr>
              <a:t>ACCIONES DE LAS CATECOLAMINAS (VIII)</a:t>
            </a:r>
          </a:p>
        </p:txBody>
      </p:sp>
      <p:grpSp>
        <p:nvGrpSpPr>
          <p:cNvPr id="2" name="Group 4"/>
          <p:cNvGrpSpPr>
            <a:grpSpLocks/>
          </p:cNvGrpSpPr>
          <p:nvPr/>
        </p:nvGrpSpPr>
        <p:grpSpPr bwMode="auto">
          <a:xfrm>
            <a:off x="2959100" y="4051300"/>
            <a:ext cx="2549525" cy="457200"/>
            <a:chOff x="2402" y="3246"/>
            <a:chExt cx="1606" cy="288"/>
          </a:xfrm>
        </p:grpSpPr>
        <p:sp>
          <p:nvSpPr>
            <p:cNvPr id="33819" name="Text Box 5"/>
            <p:cNvSpPr txBox="1">
              <a:spLocks noChangeArrowheads="1"/>
            </p:cNvSpPr>
            <p:nvPr/>
          </p:nvSpPr>
          <p:spPr bwMode="auto">
            <a:xfrm>
              <a:off x="3037" y="3246"/>
              <a:ext cx="971" cy="288"/>
            </a:xfrm>
            <a:prstGeom prst="rect">
              <a:avLst/>
            </a:prstGeom>
            <a:noFill/>
            <a:ln w="9525">
              <a:noFill/>
              <a:miter lim="800000"/>
              <a:headEnd/>
              <a:tailEnd/>
            </a:ln>
          </p:spPr>
          <p:txBody>
            <a:bodyPr wrap="none">
              <a:spAutoFit/>
            </a:bodyPr>
            <a:lstStyle/>
            <a:p>
              <a:pPr eaLnBrk="1" hangingPunct="1"/>
              <a:r>
                <a:rPr lang="es-ES" sz="2400">
                  <a:solidFill>
                    <a:schemeClr val="tx1"/>
                  </a:solidFill>
                </a:rPr>
                <a:t>Ovulación</a:t>
              </a:r>
            </a:p>
          </p:txBody>
        </p:sp>
        <p:sp>
          <p:nvSpPr>
            <p:cNvPr id="33820" name="Text Box 6"/>
            <p:cNvSpPr txBox="1">
              <a:spLocks noChangeArrowheads="1"/>
            </p:cNvSpPr>
            <p:nvPr/>
          </p:nvSpPr>
          <p:spPr bwMode="auto">
            <a:xfrm>
              <a:off x="2402" y="3309"/>
              <a:ext cx="664" cy="212"/>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OVARIO:</a:t>
              </a:r>
            </a:p>
          </p:txBody>
        </p:sp>
      </p:grpSp>
      <p:grpSp>
        <p:nvGrpSpPr>
          <p:cNvPr id="3" name="Group 7"/>
          <p:cNvGrpSpPr>
            <a:grpSpLocks/>
          </p:cNvGrpSpPr>
          <p:nvPr/>
        </p:nvGrpSpPr>
        <p:grpSpPr bwMode="auto">
          <a:xfrm>
            <a:off x="2959100" y="4676775"/>
            <a:ext cx="3125788" cy="457200"/>
            <a:chOff x="2410" y="3514"/>
            <a:chExt cx="1969" cy="288"/>
          </a:xfrm>
        </p:grpSpPr>
        <p:sp>
          <p:nvSpPr>
            <p:cNvPr id="33817" name="Text Box 8"/>
            <p:cNvSpPr txBox="1">
              <a:spLocks noChangeArrowheads="1"/>
            </p:cNvSpPr>
            <p:nvPr/>
          </p:nvSpPr>
          <p:spPr bwMode="auto">
            <a:xfrm>
              <a:off x="2917" y="3514"/>
              <a:ext cx="1462" cy="288"/>
            </a:xfrm>
            <a:prstGeom prst="rect">
              <a:avLst/>
            </a:prstGeom>
            <a:noFill/>
            <a:ln w="9525">
              <a:noFill/>
              <a:miter lim="800000"/>
              <a:headEnd/>
              <a:tailEnd/>
            </a:ln>
          </p:spPr>
          <p:txBody>
            <a:bodyPr wrap="none">
              <a:spAutoFit/>
            </a:bodyPr>
            <a:lstStyle/>
            <a:p>
              <a:pPr eaLnBrk="1" hangingPunct="1"/>
              <a:r>
                <a:rPr lang="es-ES" sz="2400">
                  <a:solidFill>
                    <a:schemeClr val="tx1"/>
                  </a:solidFill>
                </a:rPr>
                <a:t>Eyección láctea</a:t>
              </a:r>
            </a:p>
          </p:txBody>
        </p:sp>
        <p:sp>
          <p:nvSpPr>
            <p:cNvPr id="33818" name="Text Box 9"/>
            <p:cNvSpPr txBox="1">
              <a:spLocks noChangeArrowheads="1"/>
            </p:cNvSpPr>
            <p:nvPr/>
          </p:nvSpPr>
          <p:spPr bwMode="auto">
            <a:xfrm>
              <a:off x="2410" y="3577"/>
              <a:ext cx="557" cy="212"/>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MAMA:</a:t>
              </a:r>
            </a:p>
          </p:txBody>
        </p:sp>
      </p:grpSp>
      <p:grpSp>
        <p:nvGrpSpPr>
          <p:cNvPr id="4" name="Group 10"/>
          <p:cNvGrpSpPr>
            <a:grpSpLocks/>
          </p:cNvGrpSpPr>
          <p:nvPr/>
        </p:nvGrpSpPr>
        <p:grpSpPr bwMode="auto">
          <a:xfrm>
            <a:off x="3173413" y="5419725"/>
            <a:ext cx="2287587" cy="457200"/>
            <a:chOff x="2448" y="3769"/>
            <a:chExt cx="1441" cy="288"/>
          </a:xfrm>
        </p:grpSpPr>
        <p:sp>
          <p:nvSpPr>
            <p:cNvPr id="33813" name="Text Box 11"/>
            <p:cNvSpPr txBox="1">
              <a:spLocks noChangeArrowheads="1"/>
            </p:cNvSpPr>
            <p:nvPr/>
          </p:nvSpPr>
          <p:spPr bwMode="auto">
            <a:xfrm>
              <a:off x="2736" y="3769"/>
              <a:ext cx="1153" cy="288"/>
            </a:xfrm>
            <a:prstGeom prst="rect">
              <a:avLst/>
            </a:prstGeom>
            <a:noFill/>
            <a:ln w="9525">
              <a:noFill/>
              <a:miter lim="800000"/>
              <a:headEnd/>
              <a:tailEnd/>
            </a:ln>
          </p:spPr>
          <p:txBody>
            <a:bodyPr wrap="none">
              <a:spAutoFit/>
            </a:bodyPr>
            <a:lstStyle/>
            <a:p>
              <a:pPr eaLnBrk="1" hangingPunct="1"/>
              <a:r>
                <a:rPr lang="es-ES" sz="2400">
                  <a:solidFill>
                    <a:schemeClr val="tx1"/>
                  </a:solidFill>
                </a:rPr>
                <a:t>Eyaculación</a:t>
              </a:r>
            </a:p>
          </p:txBody>
        </p:sp>
        <p:grpSp>
          <p:nvGrpSpPr>
            <p:cNvPr id="5" name="Group 12"/>
            <p:cNvGrpSpPr>
              <a:grpSpLocks/>
            </p:cNvGrpSpPr>
            <p:nvPr/>
          </p:nvGrpSpPr>
          <p:grpSpPr bwMode="auto">
            <a:xfrm>
              <a:off x="2448" y="3834"/>
              <a:ext cx="205" cy="206"/>
              <a:chOff x="340" y="2952"/>
              <a:chExt cx="205" cy="206"/>
            </a:xfrm>
          </p:grpSpPr>
          <p:sp>
            <p:nvSpPr>
              <p:cNvPr id="33815" name="Oval 13"/>
              <p:cNvSpPr>
                <a:spLocks noChangeArrowheads="1"/>
              </p:cNvSpPr>
              <p:nvPr/>
            </p:nvSpPr>
            <p:spPr bwMode="auto">
              <a:xfrm>
                <a:off x="340" y="3022"/>
                <a:ext cx="136" cy="136"/>
              </a:xfrm>
              <a:prstGeom prst="ellipse">
                <a:avLst/>
              </a:prstGeom>
              <a:noFill/>
              <a:ln w="25400">
                <a:solidFill>
                  <a:srgbClr val="339933"/>
                </a:solidFill>
                <a:round/>
                <a:headEnd/>
                <a:tailEnd/>
              </a:ln>
            </p:spPr>
            <p:txBody>
              <a:bodyPr wrap="none" anchor="ctr"/>
              <a:lstStyle/>
              <a:p>
                <a:endParaRPr lang="es-ES"/>
              </a:p>
            </p:txBody>
          </p:sp>
          <p:sp>
            <p:nvSpPr>
              <p:cNvPr id="33816" name="Line 14"/>
              <p:cNvSpPr>
                <a:spLocks noChangeShapeType="1"/>
              </p:cNvSpPr>
              <p:nvPr/>
            </p:nvSpPr>
            <p:spPr bwMode="auto">
              <a:xfrm flipV="1">
                <a:off x="454" y="2952"/>
                <a:ext cx="91" cy="91"/>
              </a:xfrm>
              <a:prstGeom prst="line">
                <a:avLst/>
              </a:prstGeom>
              <a:noFill/>
              <a:ln w="25400">
                <a:solidFill>
                  <a:srgbClr val="339933"/>
                </a:solidFill>
                <a:round/>
                <a:headEnd/>
                <a:tailEnd type="arrow" w="lg" len="med"/>
              </a:ln>
            </p:spPr>
            <p:txBody>
              <a:bodyPr/>
              <a:lstStyle/>
              <a:p>
                <a:endParaRPr lang="es-ES"/>
              </a:p>
            </p:txBody>
          </p:sp>
        </p:grpSp>
      </p:grpSp>
      <p:grpSp>
        <p:nvGrpSpPr>
          <p:cNvPr id="6" name="Group 15"/>
          <p:cNvGrpSpPr>
            <a:grpSpLocks/>
          </p:cNvGrpSpPr>
          <p:nvPr/>
        </p:nvGrpSpPr>
        <p:grpSpPr bwMode="auto">
          <a:xfrm>
            <a:off x="2843213" y="2733675"/>
            <a:ext cx="3546475" cy="860425"/>
            <a:chOff x="1789" y="2925"/>
            <a:chExt cx="2234" cy="542"/>
          </a:xfrm>
        </p:grpSpPr>
        <p:sp>
          <p:nvSpPr>
            <p:cNvPr id="33803" name="Text Box 16"/>
            <p:cNvSpPr txBox="1">
              <a:spLocks noChangeArrowheads="1"/>
            </p:cNvSpPr>
            <p:nvPr/>
          </p:nvSpPr>
          <p:spPr bwMode="auto">
            <a:xfrm>
              <a:off x="1789" y="3107"/>
              <a:ext cx="563" cy="212"/>
            </a:xfrm>
            <a:prstGeom prst="rect">
              <a:avLst/>
            </a:prstGeom>
            <a:noFill/>
            <a:ln w="9525">
              <a:noFill/>
              <a:miter lim="800000"/>
              <a:headEnd/>
              <a:tailEnd/>
            </a:ln>
          </p:spPr>
          <p:txBody>
            <a:bodyPr wrap="none">
              <a:spAutoFit/>
            </a:bodyPr>
            <a:lstStyle/>
            <a:p>
              <a:pPr eaLnBrk="1" hangingPunct="1"/>
              <a:r>
                <a:rPr lang="es-ES" sz="1600" b="1">
                  <a:solidFill>
                    <a:srgbClr val="339933"/>
                  </a:solidFill>
                  <a:latin typeface="Arial" charset="0"/>
                </a:rPr>
                <a:t>UTERO</a:t>
              </a:r>
            </a:p>
          </p:txBody>
        </p:sp>
        <p:grpSp>
          <p:nvGrpSpPr>
            <p:cNvPr id="7" name="Group 17"/>
            <p:cNvGrpSpPr>
              <a:grpSpLocks/>
            </p:cNvGrpSpPr>
            <p:nvPr/>
          </p:nvGrpSpPr>
          <p:grpSpPr bwMode="auto">
            <a:xfrm>
              <a:off x="2414" y="2925"/>
              <a:ext cx="1609" cy="542"/>
              <a:chOff x="3072" y="2735"/>
              <a:chExt cx="1609" cy="542"/>
            </a:xfrm>
          </p:grpSpPr>
          <p:grpSp>
            <p:nvGrpSpPr>
              <p:cNvPr id="8" name="Group 18"/>
              <p:cNvGrpSpPr>
                <a:grpSpLocks/>
              </p:cNvGrpSpPr>
              <p:nvPr/>
            </p:nvGrpSpPr>
            <p:grpSpPr bwMode="auto">
              <a:xfrm>
                <a:off x="3072" y="2735"/>
                <a:ext cx="1609" cy="542"/>
                <a:chOff x="3072" y="2706"/>
                <a:chExt cx="1609" cy="542"/>
              </a:xfrm>
            </p:grpSpPr>
            <p:grpSp>
              <p:nvGrpSpPr>
                <p:cNvPr id="9" name="Group 19"/>
                <p:cNvGrpSpPr>
                  <a:grpSpLocks/>
                </p:cNvGrpSpPr>
                <p:nvPr/>
              </p:nvGrpSpPr>
              <p:grpSpPr bwMode="auto">
                <a:xfrm>
                  <a:off x="3077" y="2960"/>
                  <a:ext cx="1274" cy="288"/>
                  <a:chOff x="3077" y="2960"/>
                  <a:chExt cx="1274" cy="288"/>
                </a:xfrm>
              </p:grpSpPr>
              <p:sp>
                <p:nvSpPr>
                  <p:cNvPr id="33811" name="Text Box 20"/>
                  <p:cNvSpPr txBox="1">
                    <a:spLocks noChangeArrowheads="1"/>
                  </p:cNvSpPr>
                  <p:nvPr/>
                </p:nvSpPr>
                <p:spPr bwMode="auto">
                  <a:xfrm>
                    <a:off x="3336" y="2960"/>
                    <a:ext cx="1015" cy="288"/>
                  </a:xfrm>
                  <a:prstGeom prst="rect">
                    <a:avLst/>
                  </a:prstGeom>
                  <a:noFill/>
                  <a:ln w="9525">
                    <a:noFill/>
                    <a:miter lim="800000"/>
                    <a:headEnd/>
                    <a:tailEnd/>
                  </a:ln>
                </p:spPr>
                <p:txBody>
                  <a:bodyPr wrap="none">
                    <a:spAutoFit/>
                  </a:bodyPr>
                  <a:lstStyle/>
                  <a:p>
                    <a:pPr eaLnBrk="1" hangingPunct="1"/>
                    <a:r>
                      <a:rPr lang="es-ES" sz="2400">
                        <a:solidFill>
                          <a:schemeClr val="tx1"/>
                        </a:solidFill>
                      </a:rPr>
                      <a:t>Relajación</a:t>
                    </a:r>
                  </a:p>
                </p:txBody>
              </p:sp>
              <p:sp>
                <p:nvSpPr>
                  <p:cNvPr id="33812" name="Text Box 21"/>
                  <p:cNvSpPr txBox="1">
                    <a:spLocks noChangeArrowheads="1"/>
                  </p:cNvSpPr>
                  <p:nvPr/>
                </p:nvSpPr>
                <p:spPr bwMode="auto">
                  <a:xfrm>
                    <a:off x="3077" y="2985"/>
                    <a:ext cx="324" cy="250"/>
                  </a:xfrm>
                  <a:prstGeom prst="rect">
                    <a:avLst/>
                  </a:prstGeom>
                  <a:noFill/>
                  <a:ln w="9525">
                    <a:noFill/>
                    <a:miter lim="800000"/>
                    <a:headEnd/>
                    <a:tailEnd/>
                  </a:ln>
                </p:spPr>
                <p:txBody>
                  <a:bodyPr wrap="none">
                    <a:spAutoFit/>
                  </a:bodyPr>
                  <a:lstStyle/>
                  <a:p>
                    <a:pPr eaLnBrk="1" hangingPunct="1"/>
                    <a:r>
                      <a:rPr lang="es-ES" sz="2000" b="1">
                        <a:solidFill>
                          <a:srgbClr val="339933"/>
                        </a:solidFill>
                        <a:latin typeface="Symbol" pitchFamily="18" charset="2"/>
                      </a:rPr>
                      <a:t>b</a:t>
                    </a:r>
                    <a:r>
                      <a:rPr lang="es-ES" sz="2200" b="1" baseline="-25000">
                        <a:solidFill>
                          <a:srgbClr val="339933"/>
                        </a:solidFill>
                        <a:latin typeface="Arial" charset="0"/>
                      </a:rPr>
                      <a:t>2</a:t>
                    </a:r>
                    <a:r>
                      <a:rPr lang="es-ES" sz="2000" b="1">
                        <a:solidFill>
                          <a:srgbClr val="339933"/>
                        </a:solidFill>
                        <a:latin typeface="Arial" charset="0"/>
                      </a:rPr>
                      <a:t>:</a:t>
                    </a:r>
                  </a:p>
                </p:txBody>
              </p:sp>
            </p:grpSp>
            <p:grpSp>
              <p:nvGrpSpPr>
                <p:cNvPr id="10" name="Group 22"/>
                <p:cNvGrpSpPr>
                  <a:grpSpLocks/>
                </p:cNvGrpSpPr>
                <p:nvPr/>
              </p:nvGrpSpPr>
              <p:grpSpPr bwMode="auto">
                <a:xfrm>
                  <a:off x="3072" y="2706"/>
                  <a:ext cx="1609" cy="294"/>
                  <a:chOff x="3072" y="2706"/>
                  <a:chExt cx="1609" cy="294"/>
                </a:xfrm>
              </p:grpSpPr>
              <p:sp>
                <p:nvSpPr>
                  <p:cNvPr id="33809" name="Text Box 23"/>
                  <p:cNvSpPr txBox="1">
                    <a:spLocks noChangeArrowheads="1"/>
                  </p:cNvSpPr>
                  <p:nvPr/>
                </p:nvSpPr>
                <p:spPr bwMode="auto">
                  <a:xfrm>
                    <a:off x="3336" y="2706"/>
                    <a:ext cx="1345" cy="288"/>
                  </a:xfrm>
                  <a:prstGeom prst="rect">
                    <a:avLst/>
                  </a:prstGeom>
                  <a:noFill/>
                  <a:ln w="9525">
                    <a:noFill/>
                    <a:miter lim="800000"/>
                    <a:headEnd/>
                    <a:tailEnd/>
                  </a:ln>
                </p:spPr>
                <p:txBody>
                  <a:bodyPr wrap="none">
                    <a:spAutoFit/>
                  </a:bodyPr>
                  <a:lstStyle/>
                  <a:p>
                    <a:pPr eaLnBrk="1" hangingPunct="1"/>
                    <a:r>
                      <a:rPr lang="es-ES" sz="2400">
                        <a:solidFill>
                          <a:schemeClr val="tx1"/>
                        </a:solidFill>
                      </a:rPr>
                      <a:t>Contracciones</a:t>
                    </a:r>
                  </a:p>
                </p:txBody>
              </p:sp>
              <p:sp>
                <p:nvSpPr>
                  <p:cNvPr id="33810" name="Text Box 24"/>
                  <p:cNvSpPr txBox="1">
                    <a:spLocks noChangeArrowheads="1"/>
                  </p:cNvSpPr>
                  <p:nvPr/>
                </p:nvSpPr>
                <p:spPr bwMode="auto">
                  <a:xfrm>
                    <a:off x="3072" y="2750"/>
                    <a:ext cx="262" cy="250"/>
                  </a:xfrm>
                  <a:prstGeom prst="rect">
                    <a:avLst/>
                  </a:prstGeom>
                  <a:noFill/>
                  <a:ln w="9525">
                    <a:noFill/>
                    <a:miter lim="800000"/>
                    <a:headEnd/>
                    <a:tailEnd/>
                  </a:ln>
                </p:spPr>
                <p:txBody>
                  <a:bodyPr wrap="none">
                    <a:spAutoFit/>
                  </a:bodyPr>
                  <a:lstStyle/>
                  <a:p>
                    <a:pPr eaLnBrk="1" hangingPunct="1"/>
                    <a:r>
                      <a:rPr lang="es-ES" sz="2000" b="1">
                        <a:solidFill>
                          <a:srgbClr val="339933"/>
                        </a:solidFill>
                        <a:latin typeface="Symbol" pitchFamily="18" charset="2"/>
                      </a:rPr>
                      <a:t>a:</a:t>
                    </a:r>
                    <a:endParaRPr lang="es-ES" sz="2200" b="1" baseline="-25000">
                      <a:solidFill>
                        <a:srgbClr val="339933"/>
                      </a:solidFill>
                      <a:latin typeface="Arial" charset="0"/>
                    </a:endParaRPr>
                  </a:p>
                </p:txBody>
              </p:sp>
            </p:grpSp>
          </p:grpSp>
          <p:sp>
            <p:nvSpPr>
              <p:cNvPr id="33806" name="Line 25"/>
              <p:cNvSpPr>
                <a:spLocks noChangeShapeType="1"/>
              </p:cNvSpPr>
              <p:nvPr/>
            </p:nvSpPr>
            <p:spPr bwMode="auto">
              <a:xfrm>
                <a:off x="3077" y="2773"/>
                <a:ext cx="0" cy="499"/>
              </a:xfrm>
              <a:prstGeom prst="line">
                <a:avLst/>
              </a:prstGeom>
              <a:noFill/>
              <a:ln w="22225">
                <a:solidFill>
                  <a:schemeClr val="tx1"/>
                </a:solidFill>
                <a:round/>
                <a:headEnd/>
                <a:tailEnd/>
              </a:ln>
            </p:spPr>
            <p:txBody>
              <a:bodyPr/>
              <a:lstStyle/>
              <a:p>
                <a:endParaRPr lang="es-ES"/>
              </a:p>
            </p:txBody>
          </p:sp>
        </p:grpSp>
      </p:grpSp>
      <p:sp>
        <p:nvSpPr>
          <p:cNvPr id="33801" name="Rectangle 26"/>
          <p:cNvSpPr>
            <a:spLocks noChangeArrowheads="1"/>
          </p:cNvSpPr>
          <p:nvPr/>
        </p:nvSpPr>
        <p:spPr bwMode="auto">
          <a:xfrm>
            <a:off x="2916238" y="1700213"/>
            <a:ext cx="4198937" cy="652462"/>
          </a:xfrm>
          <a:prstGeom prst="rect">
            <a:avLst/>
          </a:prstGeom>
          <a:solidFill>
            <a:srgbClr val="FFFFCC"/>
          </a:solidFill>
          <a:ln w="9525">
            <a:solidFill>
              <a:schemeClr val="tx1"/>
            </a:solidFill>
            <a:miter lim="800000"/>
            <a:headEnd/>
            <a:tailEnd/>
          </a:ln>
        </p:spPr>
        <p:txBody>
          <a:bodyPr wrap="none" anchor="ctr"/>
          <a:lstStyle/>
          <a:p>
            <a:endParaRPr lang="es-ES"/>
          </a:p>
        </p:txBody>
      </p:sp>
      <p:sp>
        <p:nvSpPr>
          <p:cNvPr id="33802" name="Text Box 27"/>
          <p:cNvSpPr txBox="1">
            <a:spLocks noChangeArrowheads="1"/>
          </p:cNvSpPr>
          <p:nvPr/>
        </p:nvSpPr>
        <p:spPr bwMode="auto">
          <a:xfrm>
            <a:off x="2987675" y="1819275"/>
            <a:ext cx="4011613" cy="457200"/>
          </a:xfrm>
          <a:prstGeom prst="rect">
            <a:avLst/>
          </a:prstGeom>
          <a:noFill/>
          <a:ln w="9525">
            <a:noFill/>
            <a:miter lim="800000"/>
            <a:headEnd/>
            <a:tailEnd/>
          </a:ln>
        </p:spPr>
        <p:txBody>
          <a:bodyPr wrap="none">
            <a:spAutoFit/>
          </a:bodyPr>
          <a:lstStyle/>
          <a:p>
            <a:pPr eaLnBrk="1" hangingPunct="1"/>
            <a:r>
              <a:rPr lang="es-ES" sz="2400" b="1">
                <a:solidFill>
                  <a:srgbClr val="800040"/>
                </a:solidFill>
                <a:latin typeface="Arial" charset="0"/>
              </a:rPr>
              <a:t>SISTEMA REPRODUCTOR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Marcador de número de diapositiva"/>
          <p:cNvSpPr>
            <a:spLocks noGrp="1"/>
          </p:cNvSpPr>
          <p:nvPr>
            <p:ph type="sldNum" sz="quarter" idx="12"/>
          </p:nvPr>
        </p:nvSpPr>
        <p:spPr>
          <a:noFill/>
        </p:spPr>
        <p:txBody>
          <a:bodyPr/>
          <a:lstStyle/>
          <a:p>
            <a:fld id="{590C72D9-D74D-460A-93FD-B59C3848E264}" type="slidenum">
              <a:rPr lang="es-ES_tradnl"/>
              <a:pPr/>
              <a:t>55</a:t>
            </a:fld>
            <a:endParaRPr lang="es-ES_tradnl"/>
          </a:p>
        </p:txBody>
      </p:sp>
      <p:sp>
        <p:nvSpPr>
          <p:cNvPr id="34819" name="Rectangle 2"/>
          <p:cNvSpPr>
            <a:spLocks noGrp="1" noChangeArrowheads="1"/>
          </p:cNvSpPr>
          <p:nvPr>
            <p:ph type="title"/>
          </p:nvPr>
        </p:nvSpPr>
        <p:spPr>
          <a:xfrm>
            <a:off x="304800" y="539750"/>
            <a:ext cx="8839200" cy="427038"/>
          </a:xfrm>
        </p:spPr>
        <p:txBody>
          <a:bodyPr/>
          <a:lstStyle/>
          <a:p>
            <a:r>
              <a:rPr lang="es-ES" sz="2800" smtClean="0"/>
              <a:t>RESPUESTAS MEDIADA POR CATECOLAMINAS</a:t>
            </a:r>
          </a:p>
        </p:txBody>
      </p:sp>
      <p:sp>
        <p:nvSpPr>
          <p:cNvPr id="34820" name="Rectangle 3"/>
          <p:cNvSpPr>
            <a:spLocks noGrp="1" noChangeArrowheads="1"/>
          </p:cNvSpPr>
          <p:nvPr>
            <p:ph type="body" idx="1"/>
          </p:nvPr>
        </p:nvSpPr>
        <p:spPr>
          <a:xfrm>
            <a:off x="755650" y="1185863"/>
            <a:ext cx="7772400" cy="4114800"/>
          </a:xfrm>
        </p:spPr>
        <p:txBody>
          <a:bodyPr/>
          <a:lstStyle/>
          <a:p>
            <a:pPr algn="ctr">
              <a:lnSpc>
                <a:spcPct val="130000"/>
              </a:lnSpc>
            </a:pPr>
            <a:r>
              <a:rPr lang="es-ES" sz="2000" smtClean="0">
                <a:solidFill>
                  <a:srgbClr val="800040"/>
                </a:solidFill>
              </a:rPr>
              <a:t>Respuesta de ataque o huida:</a:t>
            </a:r>
          </a:p>
          <a:p>
            <a:pPr>
              <a:lnSpc>
                <a:spcPct val="130000"/>
              </a:lnSpc>
            </a:pPr>
            <a:r>
              <a:rPr lang="es-ES" sz="2000" smtClean="0"/>
              <a:t>Frecuencia cardiaca acelerada</a:t>
            </a:r>
          </a:p>
          <a:p>
            <a:pPr>
              <a:lnSpc>
                <a:spcPct val="130000"/>
              </a:lnSpc>
            </a:pPr>
            <a:r>
              <a:rPr lang="es-ES" sz="2000" smtClean="0"/>
              <a:t>Vasos coronarios dilatados</a:t>
            </a:r>
          </a:p>
          <a:p>
            <a:pPr>
              <a:lnSpc>
                <a:spcPct val="130000"/>
              </a:lnSpc>
            </a:pPr>
            <a:r>
              <a:rPr lang="es-ES" sz="2000" smtClean="0"/>
              <a:t>Flujo sanguíneo muscular aumentado</a:t>
            </a:r>
          </a:p>
          <a:p>
            <a:pPr>
              <a:lnSpc>
                <a:spcPct val="130000"/>
              </a:lnSpc>
            </a:pPr>
            <a:r>
              <a:rPr lang="es-ES" sz="2000" smtClean="0"/>
              <a:t>Relajación músculo liso de vías aéreas, gastrointestinal y vejiga urinaria</a:t>
            </a:r>
          </a:p>
          <a:p>
            <a:pPr>
              <a:lnSpc>
                <a:spcPct val="130000"/>
              </a:lnSpc>
            </a:pPr>
            <a:r>
              <a:rPr lang="es-ES" sz="2000" smtClean="0"/>
              <a:t>Piloerección</a:t>
            </a:r>
          </a:p>
          <a:p>
            <a:pPr>
              <a:lnSpc>
                <a:spcPct val="130000"/>
              </a:lnSpc>
            </a:pPr>
            <a:r>
              <a:rPr lang="es-ES" sz="2000" smtClean="0"/>
              <a:t>Hiperglucemia</a:t>
            </a:r>
          </a:p>
          <a:p>
            <a:pPr>
              <a:lnSpc>
                <a:spcPct val="130000"/>
              </a:lnSpc>
            </a:pPr>
            <a:r>
              <a:rPr lang="es-ES" sz="2000" smtClean="0"/>
              <a:t>Aumento de la velocidad mental</a:t>
            </a:r>
          </a:p>
          <a:p>
            <a:pPr>
              <a:lnSpc>
                <a:spcPct val="130000"/>
              </a:lnSpc>
            </a:pPr>
            <a:r>
              <a:rPr lang="es-ES" sz="2000" smtClean="0"/>
              <a:t>Aumento fuerza muscular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Marcador de número de diapositiva"/>
          <p:cNvSpPr>
            <a:spLocks noGrp="1"/>
          </p:cNvSpPr>
          <p:nvPr>
            <p:ph type="sldNum" sz="quarter" idx="12"/>
          </p:nvPr>
        </p:nvSpPr>
        <p:spPr>
          <a:noFill/>
        </p:spPr>
        <p:txBody>
          <a:bodyPr/>
          <a:lstStyle/>
          <a:p>
            <a:fld id="{C7EF6204-1612-4EB0-B8B4-D5FC68DD0797}" type="slidenum">
              <a:rPr lang="es-ES_tradnl" smtClean="0"/>
              <a:pPr/>
              <a:t>6</a:t>
            </a:fld>
            <a:endParaRPr lang="es-ES_tradnl" smtClean="0"/>
          </a:p>
        </p:txBody>
      </p:sp>
      <p:sp>
        <p:nvSpPr>
          <p:cNvPr id="12291" name="Rectangle 2"/>
          <p:cNvSpPr>
            <a:spLocks noGrp="1" noChangeArrowheads="1"/>
          </p:cNvSpPr>
          <p:nvPr>
            <p:ph type="title"/>
          </p:nvPr>
        </p:nvSpPr>
        <p:spPr>
          <a:xfrm>
            <a:off x="304800" y="595313"/>
            <a:ext cx="7772400" cy="365125"/>
          </a:xfrm>
          <a:noFill/>
        </p:spPr>
        <p:txBody>
          <a:bodyPr/>
          <a:lstStyle/>
          <a:p>
            <a:r>
              <a:rPr lang="es-ES" sz="2400" smtClean="0"/>
              <a:t>SÍNTESIS DE ALDOSTERONA</a:t>
            </a:r>
          </a:p>
        </p:txBody>
      </p:sp>
      <p:sp>
        <p:nvSpPr>
          <p:cNvPr id="12292" name="Rectangle 3"/>
          <p:cNvSpPr>
            <a:spLocks noChangeArrowheads="1"/>
          </p:cNvSpPr>
          <p:nvPr/>
        </p:nvSpPr>
        <p:spPr bwMode="auto">
          <a:xfrm>
            <a:off x="2411413" y="1628775"/>
            <a:ext cx="5603875" cy="4565650"/>
          </a:xfrm>
          <a:prstGeom prst="rect">
            <a:avLst/>
          </a:prstGeom>
          <a:solidFill>
            <a:srgbClr val="CCFFCC"/>
          </a:solidFill>
          <a:ln w="9525" algn="ctr">
            <a:solidFill>
              <a:schemeClr val="tx1"/>
            </a:solidFill>
            <a:miter lim="800000"/>
            <a:headEnd/>
            <a:tailEnd/>
          </a:ln>
        </p:spPr>
        <p:txBody>
          <a:bodyPr wrap="none" anchor="ctr"/>
          <a:lstStyle/>
          <a:p>
            <a:pPr algn="ctr"/>
            <a:endParaRPr lang="es-ES"/>
          </a:p>
        </p:txBody>
      </p:sp>
      <p:sp>
        <p:nvSpPr>
          <p:cNvPr id="12293" name="Text Box 4"/>
          <p:cNvSpPr txBox="1">
            <a:spLocks noChangeArrowheads="1"/>
          </p:cNvSpPr>
          <p:nvPr/>
        </p:nvSpPr>
        <p:spPr bwMode="auto">
          <a:xfrm>
            <a:off x="4435475" y="1873250"/>
            <a:ext cx="993775" cy="290513"/>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Colesterol</a:t>
            </a:r>
          </a:p>
        </p:txBody>
      </p:sp>
      <p:sp>
        <p:nvSpPr>
          <p:cNvPr id="12294" name="Text Box 5"/>
          <p:cNvSpPr txBox="1">
            <a:spLocks noChangeArrowheads="1"/>
          </p:cNvSpPr>
          <p:nvPr/>
        </p:nvSpPr>
        <p:spPr bwMode="auto">
          <a:xfrm>
            <a:off x="4221163" y="2460625"/>
            <a:ext cx="1289050" cy="290513"/>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Pregnenolona</a:t>
            </a:r>
          </a:p>
        </p:txBody>
      </p:sp>
      <p:sp>
        <p:nvSpPr>
          <p:cNvPr id="12295" name="Text Box 6"/>
          <p:cNvSpPr txBox="1">
            <a:spLocks noChangeArrowheads="1"/>
          </p:cNvSpPr>
          <p:nvPr/>
        </p:nvSpPr>
        <p:spPr bwMode="auto">
          <a:xfrm>
            <a:off x="3851275" y="3644900"/>
            <a:ext cx="1774825" cy="292100"/>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17 OH Progesterona</a:t>
            </a:r>
          </a:p>
        </p:txBody>
      </p:sp>
      <p:sp>
        <p:nvSpPr>
          <p:cNvPr id="12296" name="Text Box 7"/>
          <p:cNvSpPr txBox="1">
            <a:spLocks noChangeArrowheads="1"/>
          </p:cNvSpPr>
          <p:nvPr/>
        </p:nvSpPr>
        <p:spPr bwMode="auto">
          <a:xfrm>
            <a:off x="2630488" y="4495800"/>
            <a:ext cx="1555750" cy="288925"/>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11 Desoxicortisol</a:t>
            </a:r>
          </a:p>
        </p:txBody>
      </p:sp>
      <p:sp>
        <p:nvSpPr>
          <p:cNvPr id="12297" name="Text Box 8"/>
          <p:cNvSpPr txBox="1">
            <a:spLocks noChangeArrowheads="1"/>
          </p:cNvSpPr>
          <p:nvPr/>
        </p:nvSpPr>
        <p:spPr bwMode="auto">
          <a:xfrm>
            <a:off x="3595688" y="5140325"/>
            <a:ext cx="1150937" cy="290513"/>
          </a:xfrm>
          <a:prstGeom prst="rect">
            <a:avLst/>
          </a:prstGeom>
          <a:noFill/>
          <a:ln w="9525" algn="ctr">
            <a:noFill/>
            <a:miter lim="800000"/>
            <a:headEnd/>
            <a:tailEnd/>
          </a:ln>
        </p:spPr>
        <p:txBody>
          <a:bodyPr wrap="none">
            <a:spAutoFit/>
          </a:bodyPr>
          <a:lstStyle/>
          <a:p>
            <a:pPr eaLnBrk="1" hangingPunct="1"/>
            <a:r>
              <a:rPr lang="es-ES" sz="1300" b="1">
                <a:solidFill>
                  <a:srgbClr val="0000CC"/>
                </a:solidFill>
                <a:latin typeface="Arial" charset="0"/>
              </a:rPr>
              <a:t>Aldosterona</a:t>
            </a:r>
          </a:p>
        </p:txBody>
      </p:sp>
      <p:sp>
        <p:nvSpPr>
          <p:cNvPr id="12298" name="Line 9"/>
          <p:cNvSpPr>
            <a:spLocks noChangeShapeType="1"/>
          </p:cNvSpPr>
          <p:nvPr/>
        </p:nvSpPr>
        <p:spPr bwMode="auto">
          <a:xfrm>
            <a:off x="5192713" y="2201863"/>
            <a:ext cx="0" cy="381000"/>
          </a:xfrm>
          <a:prstGeom prst="line">
            <a:avLst/>
          </a:prstGeom>
          <a:noFill/>
          <a:ln w="31750">
            <a:solidFill>
              <a:schemeClr val="tx1"/>
            </a:solidFill>
            <a:round/>
            <a:headEnd/>
            <a:tailEnd type="triangle" w="med" len="med"/>
          </a:ln>
        </p:spPr>
        <p:txBody>
          <a:bodyPr wrap="none"/>
          <a:lstStyle/>
          <a:p>
            <a:endParaRPr lang="es-ES"/>
          </a:p>
        </p:txBody>
      </p:sp>
      <p:sp>
        <p:nvSpPr>
          <p:cNvPr id="12299" name="Line 10"/>
          <p:cNvSpPr>
            <a:spLocks noChangeShapeType="1"/>
          </p:cNvSpPr>
          <p:nvPr/>
        </p:nvSpPr>
        <p:spPr bwMode="auto">
          <a:xfrm flipH="1">
            <a:off x="4222750" y="4006850"/>
            <a:ext cx="677863" cy="604838"/>
          </a:xfrm>
          <a:prstGeom prst="line">
            <a:avLst/>
          </a:prstGeom>
          <a:noFill/>
          <a:ln w="34925">
            <a:solidFill>
              <a:srgbClr val="00CC00"/>
            </a:solidFill>
            <a:round/>
            <a:headEnd/>
            <a:tailEnd type="triangle" w="med" len="med"/>
          </a:ln>
        </p:spPr>
        <p:txBody>
          <a:bodyPr wrap="none"/>
          <a:lstStyle/>
          <a:p>
            <a:endParaRPr lang="es-ES"/>
          </a:p>
        </p:txBody>
      </p:sp>
      <p:sp>
        <p:nvSpPr>
          <p:cNvPr id="12300" name="Text Box 11"/>
          <p:cNvSpPr txBox="1">
            <a:spLocks noChangeArrowheads="1"/>
          </p:cNvSpPr>
          <p:nvPr/>
        </p:nvSpPr>
        <p:spPr bwMode="auto">
          <a:xfrm>
            <a:off x="4273550" y="3040063"/>
            <a:ext cx="1250950" cy="292100"/>
          </a:xfrm>
          <a:prstGeom prst="rect">
            <a:avLst/>
          </a:prstGeom>
          <a:noFill/>
          <a:ln w="9525" algn="ctr">
            <a:noFill/>
            <a:miter lim="800000"/>
            <a:headEnd/>
            <a:tailEnd/>
          </a:ln>
        </p:spPr>
        <p:txBody>
          <a:bodyPr wrap="none">
            <a:spAutoFit/>
          </a:bodyPr>
          <a:lstStyle/>
          <a:p>
            <a:pPr eaLnBrk="1" hangingPunct="1"/>
            <a:r>
              <a:rPr lang="es-ES" sz="1300" b="1">
                <a:solidFill>
                  <a:schemeClr val="tx1"/>
                </a:solidFill>
                <a:latin typeface="Arial" charset="0"/>
              </a:rPr>
              <a:t>Progesterona</a:t>
            </a:r>
          </a:p>
        </p:txBody>
      </p:sp>
      <p:sp>
        <p:nvSpPr>
          <p:cNvPr id="12301" name="Line 12"/>
          <p:cNvSpPr>
            <a:spLocks noChangeShapeType="1"/>
          </p:cNvSpPr>
          <p:nvPr/>
        </p:nvSpPr>
        <p:spPr bwMode="auto">
          <a:xfrm>
            <a:off x="5210175" y="2795588"/>
            <a:ext cx="0" cy="381000"/>
          </a:xfrm>
          <a:prstGeom prst="line">
            <a:avLst/>
          </a:prstGeom>
          <a:noFill/>
          <a:ln w="31750">
            <a:solidFill>
              <a:schemeClr val="tx1"/>
            </a:solidFill>
            <a:round/>
            <a:headEnd/>
            <a:tailEnd type="triangle" w="med" len="med"/>
          </a:ln>
        </p:spPr>
        <p:txBody>
          <a:bodyPr wrap="none"/>
          <a:lstStyle/>
          <a:p>
            <a:endParaRPr lang="es-ES"/>
          </a:p>
        </p:txBody>
      </p:sp>
      <p:sp>
        <p:nvSpPr>
          <p:cNvPr id="12302" name="Line 13"/>
          <p:cNvSpPr>
            <a:spLocks noChangeShapeType="1"/>
          </p:cNvSpPr>
          <p:nvPr/>
        </p:nvSpPr>
        <p:spPr bwMode="auto">
          <a:xfrm>
            <a:off x="5213350" y="3371850"/>
            <a:ext cx="0" cy="379413"/>
          </a:xfrm>
          <a:prstGeom prst="line">
            <a:avLst/>
          </a:prstGeom>
          <a:noFill/>
          <a:ln w="31750">
            <a:solidFill>
              <a:schemeClr val="tx1"/>
            </a:solidFill>
            <a:round/>
            <a:headEnd/>
            <a:tailEnd type="triangle" w="med" len="med"/>
          </a:ln>
        </p:spPr>
        <p:txBody>
          <a:bodyPr wrap="none"/>
          <a:lstStyle/>
          <a:p>
            <a:endParaRPr lang="es-ES"/>
          </a:p>
        </p:txBody>
      </p:sp>
      <p:sp>
        <p:nvSpPr>
          <p:cNvPr id="12303" name="Line 14"/>
          <p:cNvSpPr>
            <a:spLocks noChangeShapeType="1"/>
          </p:cNvSpPr>
          <p:nvPr/>
        </p:nvSpPr>
        <p:spPr bwMode="auto">
          <a:xfrm>
            <a:off x="4240213" y="4845050"/>
            <a:ext cx="0" cy="381000"/>
          </a:xfrm>
          <a:prstGeom prst="line">
            <a:avLst/>
          </a:prstGeom>
          <a:noFill/>
          <a:ln w="31750">
            <a:solidFill>
              <a:srgbClr val="00CC00"/>
            </a:solidFill>
            <a:round/>
            <a:headEnd/>
            <a:tailEnd type="triangle" w="med" len="med"/>
          </a:ln>
        </p:spPr>
        <p:txBody>
          <a:bodyPr wrap="none"/>
          <a:lstStyle/>
          <a:p>
            <a:endParaRPr lang="es-ES"/>
          </a:p>
        </p:txBody>
      </p:sp>
      <p:sp>
        <p:nvSpPr>
          <p:cNvPr id="12304" name="Freeform 15"/>
          <p:cNvSpPr>
            <a:spLocks/>
          </p:cNvSpPr>
          <p:nvPr/>
        </p:nvSpPr>
        <p:spPr bwMode="auto">
          <a:xfrm rot="-404997">
            <a:off x="2411413" y="5340350"/>
            <a:ext cx="1243012" cy="280988"/>
          </a:xfrm>
          <a:custGeom>
            <a:avLst/>
            <a:gdLst>
              <a:gd name="T0" fmla="*/ 1243012 w 499"/>
              <a:gd name="T1" fmla="*/ 80282 h 126"/>
              <a:gd name="T2" fmla="*/ 550512 w 499"/>
              <a:gd name="T3" fmla="*/ 33451 h 126"/>
              <a:gd name="T4" fmla="*/ 0 w 499"/>
              <a:gd name="T5" fmla="*/ 280988 h 126"/>
              <a:gd name="T6" fmla="*/ 0 60000 65536"/>
              <a:gd name="T7" fmla="*/ 0 60000 65536"/>
              <a:gd name="T8" fmla="*/ 0 60000 65536"/>
              <a:gd name="T9" fmla="*/ 0 w 499"/>
              <a:gd name="T10" fmla="*/ 0 h 126"/>
              <a:gd name="T11" fmla="*/ 499 w 499"/>
              <a:gd name="T12" fmla="*/ 126 h 126"/>
            </a:gdLst>
            <a:ahLst/>
            <a:cxnLst>
              <a:cxn ang="T6">
                <a:pos x="T0" y="T1"/>
              </a:cxn>
              <a:cxn ang="T7">
                <a:pos x="T2" y="T3"/>
              </a:cxn>
              <a:cxn ang="T8">
                <a:pos x="T4" y="T5"/>
              </a:cxn>
            </a:cxnLst>
            <a:rect l="T9" t="T10" r="T11" b="T12"/>
            <a:pathLst>
              <a:path w="499" h="126">
                <a:moveTo>
                  <a:pt x="499" y="36"/>
                </a:moveTo>
                <a:cubicBezTo>
                  <a:pt x="453" y="32"/>
                  <a:pt x="304" y="0"/>
                  <a:pt x="221" y="15"/>
                </a:cubicBezTo>
                <a:cubicBezTo>
                  <a:pt x="138" y="30"/>
                  <a:pt x="46" y="103"/>
                  <a:pt x="0" y="126"/>
                </a:cubicBezTo>
              </a:path>
            </a:pathLst>
          </a:custGeom>
          <a:noFill/>
          <a:ln w="34925" cap="flat" cmpd="sng">
            <a:solidFill>
              <a:srgbClr val="0000CC"/>
            </a:solidFill>
            <a:prstDash val="solid"/>
            <a:round/>
            <a:headEnd type="none" w="med" len="med"/>
            <a:tailEnd type="triangle" w="med" len="med"/>
          </a:ln>
        </p:spPr>
        <p:txBody>
          <a:bodyPr wrap="none"/>
          <a:lstStyle/>
          <a:p>
            <a:endParaRPr lang="es-ES"/>
          </a:p>
        </p:txBody>
      </p:sp>
      <p:sp>
        <p:nvSpPr>
          <p:cNvPr id="12305" name="Text Box 16"/>
          <p:cNvSpPr txBox="1">
            <a:spLocks noChangeArrowheads="1"/>
          </p:cNvSpPr>
          <p:nvPr/>
        </p:nvSpPr>
        <p:spPr bwMode="auto">
          <a:xfrm>
            <a:off x="793750" y="1931988"/>
            <a:ext cx="1495425" cy="1465262"/>
          </a:xfrm>
          <a:prstGeom prst="rect">
            <a:avLst/>
          </a:prstGeom>
          <a:noFill/>
          <a:ln w="9525" algn="ctr">
            <a:noFill/>
            <a:miter lim="800000"/>
            <a:headEnd/>
            <a:tailEnd/>
          </a:ln>
        </p:spPr>
        <p:txBody>
          <a:bodyPr wrap="none">
            <a:spAutoFit/>
          </a:bodyPr>
          <a:lstStyle/>
          <a:p>
            <a:pPr algn="ctr" eaLnBrk="1" hangingPunct="1">
              <a:lnSpc>
                <a:spcPct val="90000"/>
              </a:lnSpc>
            </a:pPr>
            <a:r>
              <a:rPr lang="es-ES" sz="2000" b="1">
                <a:solidFill>
                  <a:srgbClr val="0000CC"/>
                </a:solidFill>
                <a:latin typeface="Arial" charset="0"/>
              </a:rPr>
              <a:t>Zona</a:t>
            </a:r>
          </a:p>
          <a:p>
            <a:pPr algn="ctr" eaLnBrk="1" hangingPunct="1">
              <a:lnSpc>
                <a:spcPct val="90000"/>
              </a:lnSpc>
            </a:pPr>
            <a:r>
              <a:rPr lang="es-ES" sz="2000" b="1">
                <a:solidFill>
                  <a:srgbClr val="0000CC"/>
                </a:solidFill>
                <a:latin typeface="Arial" charset="0"/>
              </a:rPr>
              <a:t>glomerular</a:t>
            </a:r>
          </a:p>
          <a:p>
            <a:pPr algn="ctr" eaLnBrk="1" hangingPunct="1">
              <a:lnSpc>
                <a:spcPct val="90000"/>
              </a:lnSpc>
            </a:pPr>
            <a:r>
              <a:rPr lang="es-ES" sz="2000" b="1">
                <a:solidFill>
                  <a:srgbClr val="0000CC"/>
                </a:solidFill>
                <a:latin typeface="Arial" charset="0"/>
              </a:rPr>
              <a:t>de la</a:t>
            </a:r>
          </a:p>
          <a:p>
            <a:pPr algn="ctr" eaLnBrk="1" hangingPunct="1">
              <a:lnSpc>
                <a:spcPct val="90000"/>
              </a:lnSpc>
            </a:pPr>
            <a:r>
              <a:rPr lang="es-ES" sz="2000" b="1">
                <a:solidFill>
                  <a:srgbClr val="0000CC"/>
                </a:solidFill>
                <a:latin typeface="Arial" charset="0"/>
              </a:rPr>
              <a:t>corteza</a:t>
            </a:r>
          </a:p>
          <a:p>
            <a:pPr algn="ctr" eaLnBrk="1" hangingPunct="1">
              <a:lnSpc>
                <a:spcPct val="90000"/>
              </a:lnSpc>
            </a:pPr>
            <a:r>
              <a:rPr lang="es-ES" sz="2000" b="1">
                <a:solidFill>
                  <a:srgbClr val="0000CC"/>
                </a:solidFill>
                <a:latin typeface="Arial" charset="0"/>
              </a:rPr>
              <a:t>adrenal</a:t>
            </a:r>
          </a:p>
        </p:txBody>
      </p:sp>
      <p:sp>
        <p:nvSpPr>
          <p:cNvPr id="12306" name="Text Box 17"/>
          <p:cNvSpPr txBox="1">
            <a:spLocks noChangeArrowheads="1"/>
          </p:cNvSpPr>
          <p:nvPr/>
        </p:nvSpPr>
        <p:spPr bwMode="auto">
          <a:xfrm>
            <a:off x="6084888" y="1989138"/>
            <a:ext cx="781050" cy="366712"/>
          </a:xfrm>
          <a:prstGeom prst="rect">
            <a:avLst/>
          </a:prstGeom>
          <a:noFill/>
          <a:ln w="9525">
            <a:noFill/>
            <a:miter lim="800000"/>
            <a:headEnd/>
            <a:tailEnd/>
          </a:ln>
        </p:spPr>
        <p:txBody>
          <a:bodyPr wrap="none">
            <a:spAutoFit/>
          </a:bodyPr>
          <a:lstStyle/>
          <a:p>
            <a:r>
              <a:rPr lang="es-ES">
                <a:solidFill>
                  <a:srgbClr val="FF2901"/>
                </a:solidFill>
              </a:rPr>
              <a:t>Ang II</a:t>
            </a:r>
          </a:p>
        </p:txBody>
      </p:sp>
      <p:sp>
        <p:nvSpPr>
          <p:cNvPr id="12307" name="Line 18"/>
          <p:cNvSpPr>
            <a:spLocks noChangeShapeType="1"/>
          </p:cNvSpPr>
          <p:nvPr/>
        </p:nvSpPr>
        <p:spPr bwMode="auto">
          <a:xfrm>
            <a:off x="6588125" y="2492375"/>
            <a:ext cx="0" cy="504825"/>
          </a:xfrm>
          <a:prstGeom prst="line">
            <a:avLst/>
          </a:prstGeom>
          <a:noFill/>
          <a:ln w="9525">
            <a:solidFill>
              <a:srgbClr val="FF2901"/>
            </a:solidFill>
            <a:round/>
            <a:headEnd/>
            <a:tailEnd type="triangle" w="med" len="med"/>
          </a:ln>
        </p:spPr>
        <p:txBody>
          <a:bodyPr/>
          <a:lstStyle/>
          <a:p>
            <a:endParaRPr lang="es-ES"/>
          </a:p>
        </p:txBody>
      </p:sp>
      <p:sp>
        <p:nvSpPr>
          <p:cNvPr id="12308" name="Text Box 19"/>
          <p:cNvSpPr txBox="1">
            <a:spLocks noChangeArrowheads="1"/>
          </p:cNvSpPr>
          <p:nvPr/>
        </p:nvSpPr>
        <p:spPr bwMode="auto">
          <a:xfrm>
            <a:off x="6011863" y="2924175"/>
            <a:ext cx="1581150" cy="366713"/>
          </a:xfrm>
          <a:prstGeom prst="rect">
            <a:avLst/>
          </a:prstGeom>
          <a:noFill/>
          <a:ln w="9525">
            <a:noFill/>
            <a:miter lim="800000"/>
            <a:headEnd/>
            <a:tailEnd/>
          </a:ln>
        </p:spPr>
        <p:txBody>
          <a:bodyPr wrap="none">
            <a:spAutoFit/>
          </a:bodyPr>
          <a:lstStyle/>
          <a:p>
            <a:r>
              <a:rPr lang="es-ES">
                <a:solidFill>
                  <a:srgbClr val="FF2901"/>
                </a:solidFill>
              </a:rPr>
              <a:t>Fosfolipasa C</a:t>
            </a:r>
          </a:p>
        </p:txBody>
      </p:sp>
      <p:sp>
        <p:nvSpPr>
          <p:cNvPr id="12309" name="Line 20"/>
          <p:cNvSpPr>
            <a:spLocks noChangeShapeType="1"/>
          </p:cNvSpPr>
          <p:nvPr/>
        </p:nvSpPr>
        <p:spPr bwMode="auto">
          <a:xfrm>
            <a:off x="6659563" y="3211513"/>
            <a:ext cx="0" cy="504825"/>
          </a:xfrm>
          <a:prstGeom prst="line">
            <a:avLst/>
          </a:prstGeom>
          <a:noFill/>
          <a:ln w="9525">
            <a:solidFill>
              <a:srgbClr val="FF2901"/>
            </a:solidFill>
            <a:round/>
            <a:headEnd/>
            <a:tailEnd type="triangle" w="med" len="med"/>
          </a:ln>
        </p:spPr>
        <p:txBody>
          <a:bodyPr/>
          <a:lstStyle/>
          <a:p>
            <a:endParaRPr lang="es-ES"/>
          </a:p>
        </p:txBody>
      </p:sp>
      <p:sp>
        <p:nvSpPr>
          <p:cNvPr id="12310" name="Text Box 21"/>
          <p:cNvSpPr txBox="1">
            <a:spLocks noChangeArrowheads="1"/>
          </p:cNvSpPr>
          <p:nvPr/>
        </p:nvSpPr>
        <p:spPr bwMode="auto">
          <a:xfrm>
            <a:off x="6424613" y="3789363"/>
            <a:ext cx="527050" cy="366712"/>
          </a:xfrm>
          <a:prstGeom prst="rect">
            <a:avLst/>
          </a:prstGeom>
          <a:noFill/>
          <a:ln w="9525">
            <a:noFill/>
            <a:miter lim="800000"/>
            <a:headEnd/>
            <a:tailEnd/>
          </a:ln>
        </p:spPr>
        <p:txBody>
          <a:bodyPr wrap="none">
            <a:spAutoFit/>
          </a:bodyPr>
          <a:lstStyle/>
          <a:p>
            <a:r>
              <a:rPr lang="es-ES">
                <a:solidFill>
                  <a:srgbClr val="FF2901"/>
                </a:solidFill>
              </a:rPr>
              <a:t>IP3</a:t>
            </a:r>
          </a:p>
        </p:txBody>
      </p:sp>
      <p:sp>
        <p:nvSpPr>
          <p:cNvPr id="12311" name="Line 22"/>
          <p:cNvSpPr>
            <a:spLocks noChangeShapeType="1"/>
          </p:cNvSpPr>
          <p:nvPr/>
        </p:nvSpPr>
        <p:spPr bwMode="auto">
          <a:xfrm>
            <a:off x="6732588" y="4149725"/>
            <a:ext cx="0" cy="360363"/>
          </a:xfrm>
          <a:prstGeom prst="line">
            <a:avLst/>
          </a:prstGeom>
          <a:noFill/>
          <a:ln w="9525">
            <a:solidFill>
              <a:srgbClr val="FF2901"/>
            </a:solidFill>
            <a:round/>
            <a:headEnd/>
            <a:tailEnd type="triangle" w="med" len="med"/>
          </a:ln>
        </p:spPr>
        <p:txBody>
          <a:bodyPr/>
          <a:lstStyle/>
          <a:p>
            <a:endParaRPr lang="es-ES"/>
          </a:p>
        </p:txBody>
      </p:sp>
      <p:sp>
        <p:nvSpPr>
          <p:cNvPr id="12312" name="Text Box 23"/>
          <p:cNvSpPr txBox="1">
            <a:spLocks noChangeArrowheads="1"/>
          </p:cNvSpPr>
          <p:nvPr/>
        </p:nvSpPr>
        <p:spPr bwMode="auto">
          <a:xfrm>
            <a:off x="6567488" y="4508500"/>
            <a:ext cx="476250" cy="366713"/>
          </a:xfrm>
          <a:prstGeom prst="rect">
            <a:avLst/>
          </a:prstGeom>
          <a:noFill/>
          <a:ln w="9525">
            <a:noFill/>
            <a:miter lim="800000"/>
            <a:headEnd/>
            <a:tailEnd/>
          </a:ln>
        </p:spPr>
        <p:txBody>
          <a:bodyPr wrap="none">
            <a:spAutoFit/>
          </a:bodyPr>
          <a:lstStyle/>
          <a:p>
            <a:r>
              <a:rPr lang="es-ES">
                <a:solidFill>
                  <a:srgbClr val="FF2901"/>
                </a:solidFill>
              </a:rPr>
              <a:t>Ca</a:t>
            </a:r>
          </a:p>
        </p:txBody>
      </p:sp>
      <p:sp>
        <p:nvSpPr>
          <p:cNvPr id="12313" name="Line 24"/>
          <p:cNvSpPr>
            <a:spLocks noChangeShapeType="1"/>
          </p:cNvSpPr>
          <p:nvPr/>
        </p:nvSpPr>
        <p:spPr bwMode="auto">
          <a:xfrm>
            <a:off x="6804025" y="4941888"/>
            <a:ext cx="0" cy="431800"/>
          </a:xfrm>
          <a:prstGeom prst="line">
            <a:avLst/>
          </a:prstGeom>
          <a:noFill/>
          <a:ln w="9525">
            <a:solidFill>
              <a:srgbClr val="FF2901"/>
            </a:solidFill>
            <a:round/>
            <a:headEnd/>
            <a:tailEnd type="triangle" w="med" len="med"/>
          </a:ln>
        </p:spPr>
        <p:txBody>
          <a:bodyPr/>
          <a:lstStyle/>
          <a:p>
            <a:endParaRPr lang="es-ES"/>
          </a:p>
        </p:txBody>
      </p:sp>
      <p:sp>
        <p:nvSpPr>
          <p:cNvPr id="12314" name="Text Box 25"/>
          <p:cNvSpPr txBox="1">
            <a:spLocks noChangeArrowheads="1"/>
          </p:cNvSpPr>
          <p:nvPr/>
        </p:nvSpPr>
        <p:spPr bwMode="auto">
          <a:xfrm>
            <a:off x="6084888" y="5516563"/>
            <a:ext cx="2000250" cy="366712"/>
          </a:xfrm>
          <a:prstGeom prst="rect">
            <a:avLst/>
          </a:prstGeom>
          <a:noFill/>
          <a:ln w="9525">
            <a:noFill/>
            <a:miter lim="800000"/>
            <a:headEnd/>
            <a:tailEnd/>
          </a:ln>
        </p:spPr>
        <p:txBody>
          <a:bodyPr wrap="none">
            <a:spAutoFit/>
          </a:bodyPr>
          <a:lstStyle/>
          <a:p>
            <a:r>
              <a:rPr lang="es-ES">
                <a:solidFill>
                  <a:srgbClr val="FF2901"/>
                </a:solidFill>
              </a:rPr>
              <a:t>Protein quinasa C</a:t>
            </a:r>
          </a:p>
        </p:txBody>
      </p:sp>
      <p:sp>
        <p:nvSpPr>
          <p:cNvPr id="12315" name="Line 26"/>
          <p:cNvSpPr>
            <a:spLocks noChangeShapeType="1"/>
          </p:cNvSpPr>
          <p:nvPr/>
        </p:nvSpPr>
        <p:spPr bwMode="auto">
          <a:xfrm flipH="1" flipV="1">
            <a:off x="5508625" y="2708275"/>
            <a:ext cx="503238" cy="3025775"/>
          </a:xfrm>
          <a:prstGeom prst="line">
            <a:avLst/>
          </a:prstGeom>
          <a:noFill/>
          <a:ln w="9525">
            <a:solidFill>
              <a:srgbClr val="FF2901"/>
            </a:solidFill>
            <a:round/>
            <a:headEnd/>
            <a:tailEnd type="triangle" w="med" len="med"/>
          </a:ln>
        </p:spPr>
        <p:txBody>
          <a:bodyPr/>
          <a:lstStyle/>
          <a:p>
            <a:endParaRPr lang="es-ES"/>
          </a:p>
        </p:txBody>
      </p:sp>
      <p:sp>
        <p:nvSpPr>
          <p:cNvPr id="12316" name="Line 27"/>
          <p:cNvSpPr>
            <a:spLocks noChangeShapeType="1"/>
          </p:cNvSpPr>
          <p:nvPr/>
        </p:nvSpPr>
        <p:spPr bwMode="auto">
          <a:xfrm flipH="1" flipV="1">
            <a:off x="4572000" y="4941888"/>
            <a:ext cx="1439863" cy="792162"/>
          </a:xfrm>
          <a:prstGeom prst="line">
            <a:avLst/>
          </a:prstGeom>
          <a:noFill/>
          <a:ln w="9525">
            <a:solidFill>
              <a:srgbClr val="FF2901"/>
            </a:solidFill>
            <a:round/>
            <a:headEnd/>
            <a:tailEnd type="triangle" w="med" len="med"/>
          </a:ln>
        </p:spPr>
        <p:txBody>
          <a:bodyPr/>
          <a:lstStyle/>
          <a:p>
            <a:endParaRPr lang="es-ES"/>
          </a:p>
        </p:txBody>
      </p:sp>
      <p:sp>
        <p:nvSpPr>
          <p:cNvPr id="12317" name="Text Box 28"/>
          <p:cNvSpPr txBox="1">
            <a:spLocks noChangeArrowheads="1"/>
          </p:cNvSpPr>
          <p:nvPr/>
        </p:nvSpPr>
        <p:spPr bwMode="auto">
          <a:xfrm>
            <a:off x="7740650" y="4097338"/>
            <a:ext cx="336550" cy="366712"/>
          </a:xfrm>
          <a:prstGeom prst="rect">
            <a:avLst/>
          </a:prstGeom>
          <a:noFill/>
          <a:ln w="9525">
            <a:noFill/>
            <a:miter lim="800000"/>
            <a:headEnd/>
            <a:tailEnd/>
          </a:ln>
        </p:spPr>
        <p:txBody>
          <a:bodyPr wrap="none">
            <a:spAutoFit/>
          </a:bodyPr>
          <a:lstStyle/>
          <a:p>
            <a:r>
              <a:rPr lang="es-ES">
                <a:solidFill>
                  <a:srgbClr val="FF2901"/>
                </a:solidFill>
              </a:rPr>
              <a:t>K</a:t>
            </a:r>
          </a:p>
        </p:txBody>
      </p:sp>
      <p:sp>
        <p:nvSpPr>
          <p:cNvPr id="12318" name="Line 29"/>
          <p:cNvSpPr>
            <a:spLocks noChangeShapeType="1"/>
          </p:cNvSpPr>
          <p:nvPr/>
        </p:nvSpPr>
        <p:spPr bwMode="auto">
          <a:xfrm flipH="1">
            <a:off x="7164388" y="4437063"/>
            <a:ext cx="431800" cy="249237"/>
          </a:xfrm>
          <a:prstGeom prst="line">
            <a:avLst/>
          </a:prstGeom>
          <a:noFill/>
          <a:ln w="9525">
            <a:solidFill>
              <a:srgbClr val="FF2901"/>
            </a:solidFill>
            <a:round/>
            <a:headEnd/>
            <a:tailEnd type="triangle" w="med" len="med"/>
          </a:ln>
        </p:spPr>
        <p:txBody>
          <a:bodyPr/>
          <a:lstStyle/>
          <a:p>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Marcador de número de diapositiva"/>
          <p:cNvSpPr>
            <a:spLocks noGrp="1"/>
          </p:cNvSpPr>
          <p:nvPr>
            <p:ph type="sldNum" sz="quarter" idx="12"/>
          </p:nvPr>
        </p:nvSpPr>
        <p:spPr>
          <a:noFill/>
        </p:spPr>
        <p:txBody>
          <a:bodyPr/>
          <a:lstStyle/>
          <a:p>
            <a:fld id="{28170FD7-76C8-442B-A8EF-D81E96364166}" type="slidenum">
              <a:rPr lang="es-ES_tradnl" smtClean="0"/>
              <a:pPr/>
              <a:t>7</a:t>
            </a:fld>
            <a:endParaRPr lang="es-ES_tradnl" smtClean="0"/>
          </a:p>
        </p:txBody>
      </p:sp>
      <p:sp>
        <p:nvSpPr>
          <p:cNvPr id="13315" name="Rectangle 2"/>
          <p:cNvSpPr>
            <a:spLocks noGrp="1" noChangeArrowheads="1"/>
          </p:cNvSpPr>
          <p:nvPr>
            <p:ph type="body" idx="1"/>
          </p:nvPr>
        </p:nvSpPr>
        <p:spPr>
          <a:xfrm>
            <a:off x="971550" y="1844675"/>
            <a:ext cx="7772400" cy="4114800"/>
          </a:xfrm>
        </p:spPr>
        <p:txBody>
          <a:bodyPr/>
          <a:lstStyle/>
          <a:p>
            <a:r>
              <a:rPr lang="es-ES" sz="2000" dirty="0" smtClean="0"/>
              <a:t>Las h </a:t>
            </a:r>
            <a:r>
              <a:rPr lang="es-ES" sz="2000" dirty="0" err="1" smtClean="0">
                <a:solidFill>
                  <a:srgbClr val="800040"/>
                </a:solidFill>
              </a:rPr>
              <a:t>corticosuprarrenales</a:t>
            </a:r>
            <a:r>
              <a:rPr lang="es-ES" sz="2000" dirty="0" smtClean="0"/>
              <a:t> se unen a proteínas plasmáticas :</a:t>
            </a:r>
          </a:p>
          <a:p>
            <a:pPr>
              <a:buFont typeface="Wingdings" pitchFamily="2" charset="2"/>
              <a:buChar char="§"/>
            </a:pPr>
            <a:r>
              <a:rPr lang="es-ES" sz="2000" b="1" dirty="0" err="1" smtClean="0"/>
              <a:t>Transcortina</a:t>
            </a:r>
            <a:r>
              <a:rPr lang="es-ES" sz="2000" dirty="0" smtClean="0"/>
              <a:t> (CBG), globulina específica (gran especificidad por el </a:t>
            </a:r>
            <a:r>
              <a:rPr lang="es-ES" sz="2000" dirty="0" err="1" smtClean="0"/>
              <a:t>cortisol</a:t>
            </a:r>
            <a:r>
              <a:rPr lang="es-ES" sz="2000" dirty="0" smtClean="0"/>
              <a:t>)</a:t>
            </a:r>
          </a:p>
          <a:p>
            <a:pPr>
              <a:buFont typeface="Wingdings" pitchFamily="2" charset="2"/>
              <a:buChar char="§"/>
            </a:pPr>
            <a:r>
              <a:rPr lang="es-ES" sz="2000" dirty="0" smtClean="0"/>
              <a:t>Albúmina</a:t>
            </a:r>
          </a:p>
        </p:txBody>
      </p:sp>
      <p:sp>
        <p:nvSpPr>
          <p:cNvPr id="13316" name="Text Box 3"/>
          <p:cNvSpPr txBox="1">
            <a:spLocks noChangeArrowheads="1"/>
          </p:cNvSpPr>
          <p:nvPr/>
        </p:nvSpPr>
        <p:spPr bwMode="auto">
          <a:xfrm>
            <a:off x="900113" y="482600"/>
            <a:ext cx="2266950" cy="457200"/>
          </a:xfrm>
          <a:prstGeom prst="rect">
            <a:avLst/>
          </a:prstGeom>
          <a:noFill/>
          <a:ln w="9525">
            <a:noFill/>
            <a:miter lim="800000"/>
            <a:headEnd/>
            <a:tailEnd/>
          </a:ln>
        </p:spPr>
        <p:txBody>
          <a:bodyPr wrap="none">
            <a:spAutoFit/>
          </a:bodyPr>
          <a:lstStyle/>
          <a:p>
            <a:r>
              <a:rPr lang="es-ES" sz="2400">
                <a:solidFill>
                  <a:srgbClr val="800040"/>
                </a:solidFill>
              </a:rPr>
              <a:t>TRANSPORTE</a:t>
            </a:r>
          </a:p>
        </p:txBody>
      </p:sp>
      <p:sp>
        <p:nvSpPr>
          <p:cNvPr id="13317" name="Rectangle 4"/>
          <p:cNvSpPr>
            <a:spLocks noChangeArrowheads="1"/>
          </p:cNvSpPr>
          <p:nvPr/>
        </p:nvSpPr>
        <p:spPr bwMode="auto">
          <a:xfrm>
            <a:off x="971550" y="4292600"/>
            <a:ext cx="7488238" cy="1944688"/>
          </a:xfrm>
          <a:prstGeom prst="rect">
            <a:avLst/>
          </a:prstGeom>
          <a:noFill/>
          <a:ln w="9525">
            <a:noFill/>
            <a:miter lim="800000"/>
            <a:headEnd/>
            <a:tailEnd/>
          </a:ln>
        </p:spPr>
        <p:txBody>
          <a:bodyPr/>
          <a:lstStyle/>
          <a:p>
            <a:pPr marL="342900" indent="-342900">
              <a:lnSpc>
                <a:spcPct val="150000"/>
              </a:lnSpc>
              <a:spcAft>
                <a:spcPct val="30000"/>
              </a:spcAft>
              <a:buFont typeface="Wingdings" pitchFamily="2" charset="2"/>
              <a:buChar char="§"/>
            </a:pPr>
            <a:r>
              <a:rPr lang="es-ES" sz="2000" dirty="0">
                <a:solidFill>
                  <a:schemeClr val="tx1"/>
                </a:solidFill>
              </a:rPr>
              <a:t>90-95% </a:t>
            </a:r>
            <a:r>
              <a:rPr lang="es-ES" sz="2000" dirty="0" err="1">
                <a:solidFill>
                  <a:schemeClr val="tx1"/>
                </a:solidFill>
              </a:rPr>
              <a:t>Cortisol</a:t>
            </a:r>
            <a:r>
              <a:rPr lang="es-ES" sz="2000" dirty="0">
                <a:solidFill>
                  <a:schemeClr val="tx1"/>
                </a:solidFill>
              </a:rPr>
              <a:t> unido a </a:t>
            </a:r>
            <a:r>
              <a:rPr lang="es-ES" sz="2000" dirty="0" smtClean="0">
                <a:solidFill>
                  <a:schemeClr val="tx1"/>
                </a:solidFill>
              </a:rPr>
              <a:t>proteínas</a:t>
            </a:r>
            <a:endParaRPr lang="es-ES" sz="2000" dirty="0">
              <a:solidFill>
                <a:schemeClr val="tx1"/>
              </a:solidFill>
            </a:endParaRPr>
          </a:p>
          <a:p>
            <a:pPr marL="342900" indent="-342900">
              <a:lnSpc>
                <a:spcPct val="150000"/>
              </a:lnSpc>
              <a:spcAft>
                <a:spcPct val="30000"/>
              </a:spcAft>
              <a:buFont typeface="Wingdings" pitchFamily="2" charset="2"/>
              <a:buChar char="§"/>
            </a:pPr>
            <a:r>
              <a:rPr lang="es-ES" sz="2000" dirty="0">
                <a:solidFill>
                  <a:schemeClr val="tx1"/>
                </a:solidFill>
              </a:rPr>
              <a:t>60% </a:t>
            </a:r>
            <a:r>
              <a:rPr lang="es-ES" sz="2000" dirty="0" smtClean="0">
                <a:solidFill>
                  <a:schemeClr val="tx1"/>
                </a:solidFill>
              </a:rPr>
              <a:t>Aldosterona, (globulina específica, </a:t>
            </a:r>
            <a:r>
              <a:rPr lang="es-ES" sz="2000" dirty="0" err="1" smtClean="0">
                <a:solidFill>
                  <a:schemeClr val="tx1"/>
                </a:solidFill>
              </a:rPr>
              <a:t>transcortina</a:t>
            </a:r>
            <a:r>
              <a:rPr lang="es-ES" sz="2000" dirty="0" smtClean="0">
                <a:solidFill>
                  <a:schemeClr val="tx1"/>
                </a:solidFill>
              </a:rPr>
              <a:t> y albúmina)</a:t>
            </a:r>
            <a:endParaRPr lang="es-ES" sz="2000" dirty="0">
              <a:solidFill>
                <a:schemeClr val="tx1"/>
              </a:solidFill>
            </a:endParaRPr>
          </a:p>
          <a:p>
            <a:pPr marL="342900" indent="-342900" algn="ctr">
              <a:lnSpc>
                <a:spcPct val="150000"/>
              </a:lnSpc>
              <a:spcAft>
                <a:spcPct val="30000"/>
              </a:spcAft>
            </a:pPr>
            <a:r>
              <a:rPr lang="es-ES" sz="2000" b="1" dirty="0">
                <a:solidFill>
                  <a:schemeClr val="tx1"/>
                </a:solidFill>
              </a:rPr>
              <a:t>Función de reservorio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Marcador de número de diapositiva"/>
          <p:cNvSpPr>
            <a:spLocks noGrp="1"/>
          </p:cNvSpPr>
          <p:nvPr>
            <p:ph type="sldNum" sz="quarter" idx="12"/>
          </p:nvPr>
        </p:nvSpPr>
        <p:spPr>
          <a:noFill/>
        </p:spPr>
        <p:txBody>
          <a:bodyPr/>
          <a:lstStyle/>
          <a:p>
            <a:fld id="{7C0E894B-3206-4481-9C52-D7204F1D4C75}" type="slidenum">
              <a:rPr lang="es-ES_tradnl" smtClean="0"/>
              <a:pPr/>
              <a:t>8</a:t>
            </a:fld>
            <a:endParaRPr lang="es-ES_tradnl" smtClean="0"/>
          </a:p>
        </p:txBody>
      </p:sp>
      <p:sp>
        <p:nvSpPr>
          <p:cNvPr id="14339" name="Rectangle 2"/>
          <p:cNvSpPr>
            <a:spLocks noGrp="1" noChangeArrowheads="1"/>
          </p:cNvSpPr>
          <p:nvPr>
            <p:ph type="body" idx="1"/>
          </p:nvPr>
        </p:nvSpPr>
        <p:spPr>
          <a:xfrm>
            <a:off x="971550" y="1916113"/>
            <a:ext cx="7772400" cy="4114800"/>
          </a:xfrm>
        </p:spPr>
        <p:txBody>
          <a:bodyPr/>
          <a:lstStyle/>
          <a:p>
            <a:pPr>
              <a:lnSpc>
                <a:spcPct val="140000"/>
              </a:lnSpc>
            </a:pPr>
            <a:r>
              <a:rPr lang="es-ES" sz="2000" smtClean="0"/>
              <a:t>Las h </a:t>
            </a:r>
            <a:r>
              <a:rPr lang="es-ES" sz="2000" smtClean="0">
                <a:solidFill>
                  <a:srgbClr val="800040"/>
                </a:solidFill>
              </a:rPr>
              <a:t>corticosuprarrenales</a:t>
            </a:r>
            <a:r>
              <a:rPr lang="es-ES" sz="2000" smtClean="0"/>
              <a:t> se metabolizan en el </a:t>
            </a:r>
            <a:r>
              <a:rPr lang="es-ES" sz="2000" smtClean="0">
                <a:solidFill>
                  <a:srgbClr val="800040"/>
                </a:solidFill>
              </a:rPr>
              <a:t>hígado</a:t>
            </a:r>
            <a:r>
              <a:rPr lang="es-ES" sz="2000" smtClean="0"/>
              <a:t>:</a:t>
            </a:r>
          </a:p>
          <a:p>
            <a:pPr>
              <a:lnSpc>
                <a:spcPct val="140000"/>
              </a:lnSpc>
              <a:buFont typeface="Wingdings" pitchFamily="2" charset="2"/>
              <a:buChar char="§"/>
            </a:pPr>
            <a:r>
              <a:rPr lang="es-ES" sz="2000" smtClean="0"/>
              <a:t>Conjugándose con el Ac. Glucorónico</a:t>
            </a:r>
          </a:p>
          <a:p>
            <a:pPr>
              <a:lnSpc>
                <a:spcPct val="140000"/>
              </a:lnSpc>
              <a:buFont typeface="Wingdings" pitchFamily="2" charset="2"/>
              <a:buChar char="§"/>
            </a:pPr>
            <a:r>
              <a:rPr lang="es-ES" sz="2000" smtClean="0"/>
              <a:t>sulfatos</a:t>
            </a:r>
          </a:p>
          <a:p>
            <a:pPr algn="ctr">
              <a:lnSpc>
                <a:spcPct val="140000"/>
              </a:lnSpc>
            </a:pPr>
            <a:r>
              <a:rPr lang="es-ES" sz="2000" smtClean="0"/>
              <a:t>25% bilis y heces, el resto por la orina</a:t>
            </a:r>
          </a:p>
        </p:txBody>
      </p:sp>
      <p:sp>
        <p:nvSpPr>
          <p:cNvPr id="14340" name="Text Box 3"/>
          <p:cNvSpPr txBox="1">
            <a:spLocks noChangeArrowheads="1"/>
          </p:cNvSpPr>
          <p:nvPr/>
        </p:nvSpPr>
        <p:spPr bwMode="auto">
          <a:xfrm>
            <a:off x="900113" y="404813"/>
            <a:ext cx="3044825" cy="579437"/>
          </a:xfrm>
          <a:prstGeom prst="rect">
            <a:avLst/>
          </a:prstGeom>
          <a:noFill/>
          <a:ln w="9525">
            <a:noFill/>
            <a:miter lim="800000"/>
            <a:headEnd/>
            <a:tailEnd/>
          </a:ln>
        </p:spPr>
        <p:txBody>
          <a:bodyPr wrap="none">
            <a:spAutoFit/>
          </a:bodyPr>
          <a:lstStyle/>
          <a:p>
            <a:r>
              <a:rPr lang="es-ES" sz="3200">
                <a:solidFill>
                  <a:srgbClr val="800040"/>
                </a:solidFill>
              </a:rPr>
              <a:t>METABOLISMO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Marcador de número de diapositiva"/>
          <p:cNvSpPr>
            <a:spLocks noGrp="1"/>
          </p:cNvSpPr>
          <p:nvPr>
            <p:ph type="sldNum" sz="quarter" idx="12"/>
          </p:nvPr>
        </p:nvSpPr>
        <p:spPr>
          <a:noFill/>
        </p:spPr>
        <p:txBody>
          <a:bodyPr/>
          <a:lstStyle/>
          <a:p>
            <a:fld id="{F0CA7AE4-0934-48B1-BD9B-D3F7114B6555}" type="slidenum">
              <a:rPr lang="es-ES_tradnl" smtClean="0"/>
              <a:pPr/>
              <a:t>9</a:t>
            </a:fld>
            <a:endParaRPr lang="es-ES_tradnl" smtClean="0"/>
          </a:p>
        </p:txBody>
      </p:sp>
      <p:sp>
        <p:nvSpPr>
          <p:cNvPr id="3075" name="Rectangle 3"/>
          <p:cNvSpPr>
            <a:spLocks noGrp="1" noChangeArrowheads="1"/>
          </p:cNvSpPr>
          <p:nvPr>
            <p:ph type="title"/>
          </p:nvPr>
        </p:nvSpPr>
        <p:spPr>
          <a:xfrm>
            <a:off x="1114427" y="404813"/>
            <a:ext cx="5172085" cy="553998"/>
          </a:xfrm>
        </p:spPr>
        <p:txBody>
          <a:bodyPr/>
          <a:lstStyle/>
          <a:p>
            <a:r>
              <a:rPr lang="es-ES" b="0" dirty="0" smtClean="0"/>
              <a:t>Las glándulas adrenales</a:t>
            </a:r>
          </a:p>
        </p:txBody>
      </p:sp>
      <p:sp>
        <p:nvSpPr>
          <p:cNvPr id="3076" name="Text Box 4"/>
          <p:cNvSpPr txBox="1">
            <a:spLocks noChangeArrowheads="1"/>
          </p:cNvSpPr>
          <p:nvPr/>
        </p:nvSpPr>
        <p:spPr bwMode="auto">
          <a:xfrm>
            <a:off x="2571736" y="2428868"/>
            <a:ext cx="3563796" cy="2308324"/>
          </a:xfrm>
          <a:prstGeom prst="rect">
            <a:avLst/>
          </a:prstGeom>
          <a:noFill/>
          <a:ln w="9525">
            <a:noFill/>
            <a:miter lim="800000"/>
            <a:headEnd/>
            <a:tailEnd/>
          </a:ln>
        </p:spPr>
        <p:txBody>
          <a:bodyPr wrap="none">
            <a:spAutoFit/>
          </a:bodyPr>
          <a:lstStyle/>
          <a:p>
            <a:pPr marL="457200" indent="-457200">
              <a:lnSpc>
                <a:spcPct val="120000"/>
              </a:lnSpc>
            </a:pPr>
            <a:r>
              <a:rPr lang="es-ES" sz="2000" b="1" dirty="0"/>
              <a:t>1. Introducción</a:t>
            </a:r>
          </a:p>
          <a:p>
            <a:pPr marL="457200" indent="-457200">
              <a:lnSpc>
                <a:spcPct val="120000"/>
              </a:lnSpc>
            </a:pPr>
            <a:r>
              <a:rPr lang="es-ES" sz="2000" b="1" dirty="0"/>
              <a:t>2</a:t>
            </a:r>
            <a:r>
              <a:rPr lang="es-ES" sz="2000" b="1" dirty="0" smtClean="0"/>
              <a:t>. </a:t>
            </a:r>
            <a:r>
              <a:rPr lang="es-ES" sz="2000" b="1" dirty="0"/>
              <a:t>Corteza adrenal</a:t>
            </a:r>
          </a:p>
          <a:p>
            <a:pPr marL="457200" indent="-457200">
              <a:lnSpc>
                <a:spcPct val="120000"/>
              </a:lnSpc>
            </a:pPr>
            <a:r>
              <a:rPr lang="es-ES" sz="2000" b="1" dirty="0"/>
              <a:t>	</a:t>
            </a:r>
            <a:r>
              <a:rPr lang="es-ES" sz="2000" b="1" dirty="0" smtClean="0"/>
              <a:t>2.1. </a:t>
            </a:r>
            <a:r>
              <a:rPr lang="es-ES" sz="2000" b="1" dirty="0" err="1" smtClean="0"/>
              <a:t>Mineralocorticoides</a:t>
            </a:r>
            <a:endParaRPr lang="es-ES" sz="2000" b="1" dirty="0"/>
          </a:p>
          <a:p>
            <a:pPr marL="457200" indent="-457200">
              <a:lnSpc>
                <a:spcPct val="120000"/>
              </a:lnSpc>
            </a:pPr>
            <a:r>
              <a:rPr lang="es-ES" sz="2000" b="1" dirty="0"/>
              <a:t>	</a:t>
            </a:r>
            <a:r>
              <a:rPr lang="es-ES" sz="2000" b="1" dirty="0" smtClean="0"/>
              <a:t>2.2. Glucocorticoides</a:t>
            </a:r>
            <a:endParaRPr lang="es-ES" sz="2000" b="1" dirty="0"/>
          </a:p>
          <a:p>
            <a:pPr marL="457200" indent="-457200">
              <a:lnSpc>
                <a:spcPct val="120000"/>
              </a:lnSpc>
            </a:pPr>
            <a:r>
              <a:rPr lang="es-ES" sz="2000" b="1" dirty="0"/>
              <a:t>	</a:t>
            </a:r>
            <a:r>
              <a:rPr lang="es-ES" sz="2000" b="1" dirty="0" smtClean="0"/>
              <a:t>2.3 </a:t>
            </a:r>
            <a:r>
              <a:rPr lang="es-ES" sz="2000" b="1" dirty="0"/>
              <a:t>Hormonas </a:t>
            </a:r>
            <a:r>
              <a:rPr lang="es-ES" sz="2000" b="1" dirty="0" smtClean="0"/>
              <a:t>sexuales</a:t>
            </a:r>
          </a:p>
          <a:p>
            <a:pPr marL="457200" indent="-457200">
              <a:lnSpc>
                <a:spcPct val="120000"/>
              </a:lnSpc>
            </a:pPr>
            <a:r>
              <a:rPr lang="es-ES" sz="2000" b="1" dirty="0" smtClean="0"/>
              <a:t>3. Médula adrenal</a:t>
            </a:r>
            <a:endParaRPr lang="es-E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Avant Garde"/>
        <a:ea typeface=""/>
        <a:cs typeface=""/>
      </a:majorFont>
      <a:minorFont>
        <a:latin typeface="Avant Gar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800" b="0" i="0" u="none" strike="noStrike" cap="none" normalizeH="0" baseline="0" smtClean="0">
            <a:ln>
              <a:noFill/>
            </a:ln>
            <a:solidFill>
              <a:srgbClr val="000000"/>
            </a:solidFill>
            <a:effectLst/>
            <a:latin typeface="Avant Garde"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800" b="0" i="0" u="none" strike="noStrike" cap="none" normalizeH="0" baseline="0" smtClean="0">
            <a:ln>
              <a:noFill/>
            </a:ln>
            <a:solidFill>
              <a:srgbClr val="000000"/>
            </a:solidFill>
            <a:effectLst/>
            <a:latin typeface="Avant Garde"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2655</TotalTime>
  <Words>3573</Words>
  <Application>Microsoft PowerPoint</Application>
  <PresentationFormat>Presentación en pantalla (4:3)</PresentationFormat>
  <Paragraphs>789</Paragraphs>
  <Slides>55</Slides>
  <Notes>54</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Presentación en blanco</vt:lpstr>
      <vt:lpstr>Las glándulas adrenales</vt:lpstr>
      <vt:lpstr>Diapositiva 2</vt:lpstr>
      <vt:lpstr>Hormonas Corticosuprarrenales</vt:lpstr>
      <vt:lpstr>Diapositiva 4</vt:lpstr>
      <vt:lpstr>BIOSÍNTESIS de CORTISOL</vt:lpstr>
      <vt:lpstr>SÍNTESIS DE ALDOSTERONA</vt:lpstr>
      <vt:lpstr>Diapositiva 7</vt:lpstr>
      <vt:lpstr>Diapositiva 8</vt:lpstr>
      <vt:lpstr>Las glándulas adrenales</vt:lpstr>
      <vt:lpstr>ALDOSTERONA</vt:lpstr>
      <vt:lpstr>ALDOSTERONA</vt:lpstr>
      <vt:lpstr>Diapositiva 12</vt:lpstr>
      <vt:lpstr>REGULACIÓN DE LA SECRECIÓN</vt:lpstr>
      <vt:lpstr>Diapositiva 14</vt:lpstr>
      <vt:lpstr>Carencia de mineralocorticoides</vt:lpstr>
      <vt:lpstr>Las glándulas adrenales</vt:lpstr>
      <vt:lpstr>GLUCOCORTICOIDES</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CARENCIA DE GLUCOCORTICOIDES</vt:lpstr>
      <vt:lpstr>Diapositiva 29</vt:lpstr>
      <vt:lpstr>Las glándulas adrenales</vt:lpstr>
      <vt:lpstr>Diapositiva 31</vt:lpstr>
      <vt:lpstr>ANDRÓGENOS</vt:lpstr>
      <vt:lpstr>Diapositiva 33</vt:lpstr>
      <vt:lpstr>Diapositiva 34</vt:lpstr>
      <vt:lpstr>Las glándulas adrenales</vt:lpstr>
      <vt:lpstr>CATECOLAMINAS</vt:lpstr>
      <vt:lpstr>Diapositiva 37</vt:lpstr>
      <vt:lpstr>Diapositiva 38</vt:lpstr>
      <vt:lpstr>Diapositiva 39</vt:lpstr>
      <vt:lpstr>LIBERACIÓN DE CATECOLAMINAS</vt:lpstr>
      <vt:lpstr>Diapositiva 41</vt:lpstr>
      <vt:lpstr>Diapositiva 42</vt:lpstr>
      <vt:lpstr>RECEPTORES PARA CATECOLAMINAS</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RESPUESTAS MEDIADA POR CATECOLAMINAS</vt:lpstr>
    </vt:vector>
  </TitlesOfParts>
  <Company>Universidad de Oviedo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ENDOCRINO</dc:title>
  <dc:creator>Juan Argüelles Luis</dc:creator>
  <cp:lastModifiedBy>Carmen</cp:lastModifiedBy>
  <cp:revision>178</cp:revision>
  <cp:lastPrinted>2006-09-26T08:14:39Z</cp:lastPrinted>
  <dcterms:created xsi:type="dcterms:W3CDTF">2005-10-13T12:42:18Z</dcterms:created>
  <dcterms:modified xsi:type="dcterms:W3CDTF">2011-02-01T15:14:33Z</dcterms:modified>
</cp:coreProperties>
</file>