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2" r:id="rId6"/>
    <p:sldId id="264" r:id="rId7"/>
    <p:sldId id="259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A44A66"/>
    <a:srgbClr val="4BD4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A4F0-168C-41ED-AC64-516149532D38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7502-F1DA-4385-B5AB-F2EE3698CD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Berlin Sans FB Demi" pitchFamily="34" charset="0"/>
              </a:rPr>
              <a:t>TOTAL PHYSICAL RESPONSE</a:t>
            </a:r>
            <a:br>
              <a:rPr lang="en-US" sz="6000" b="1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Berlin Sans FB Demi" pitchFamily="34" charset="0"/>
              </a:rPr>
              <a:t>“TPR”</a:t>
            </a:r>
            <a:endParaRPr lang="en-US" sz="60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Presented by: </a:t>
            </a:r>
            <a:r>
              <a:rPr lang="en-US" b="1" dirty="0" err="1" smtClean="0">
                <a:solidFill>
                  <a:srgbClr val="00B050"/>
                </a:solidFill>
              </a:rPr>
              <a:t>Johany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b="1" dirty="0" smtClean="0">
                <a:solidFill>
                  <a:srgbClr val="00B050"/>
                </a:solidFill>
              </a:rPr>
              <a:t>aceres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HISTORY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erlin Sans FB Demi" pitchFamily="34" charset="0"/>
              </a:rPr>
              <a:t>1960s – James Asher. (</a:t>
            </a:r>
            <a:r>
              <a:rPr lang="en-US" dirty="0">
                <a:latin typeface="Berlin Sans FB Demi" pitchFamily="34" charset="0"/>
              </a:rPr>
              <a:t>P</a:t>
            </a:r>
            <a:r>
              <a:rPr lang="en-US" dirty="0" smtClean="0">
                <a:latin typeface="Berlin Sans FB Demi" pitchFamily="34" charset="0"/>
              </a:rPr>
              <a:t>rofessor of psychology at San Jose State University in California).</a:t>
            </a:r>
          </a:p>
          <a:p>
            <a:r>
              <a:rPr lang="en-US" dirty="0" smtClean="0">
                <a:latin typeface="Berlin Sans FB Demi" pitchFamily="34" charset="0"/>
              </a:rPr>
              <a:t>Francois </a:t>
            </a:r>
            <a:r>
              <a:rPr lang="en-US" dirty="0" err="1" smtClean="0">
                <a:latin typeface="Berlin Sans FB Demi" pitchFamily="34" charset="0"/>
              </a:rPr>
              <a:t>Gouin</a:t>
            </a:r>
            <a:r>
              <a:rPr lang="en-US" dirty="0" smtClean="0">
                <a:latin typeface="Berlin Sans FB Demi" pitchFamily="34" charset="0"/>
              </a:rPr>
              <a:t>. (sentences that are simple and easy to perceive, because the language being used can be directly related to whatever the speaker is doing).</a:t>
            </a:r>
          </a:p>
          <a:p>
            <a:r>
              <a:rPr lang="en-US" dirty="0" smtClean="0">
                <a:latin typeface="Berlin Sans FB Demi" pitchFamily="34" charset="0"/>
              </a:rPr>
              <a:t>Became popular in the 70’s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3 Imagen" descr="jim_as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6150" y="1630532"/>
            <a:ext cx="3930650" cy="4579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GOALS OF JAMES ASHER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C000"/>
                </a:solidFill>
                <a:latin typeface="Berlin Sans FB Demi" pitchFamily="34" charset="0"/>
              </a:rPr>
              <a:t>L</a:t>
            </a:r>
            <a:r>
              <a:rPr lang="en-US" b="1" dirty="0" smtClean="0">
                <a:solidFill>
                  <a:srgbClr val="FFC000"/>
                </a:solidFill>
                <a:latin typeface="Berlin Sans FB Demi" pitchFamily="34" charset="0"/>
              </a:rPr>
              <a:t>earning needed to become more enjoyable and less stressful and also dynamic.</a:t>
            </a:r>
          </a:p>
          <a:p>
            <a:r>
              <a:rPr lang="en-US" b="1" dirty="0">
                <a:solidFill>
                  <a:srgbClr val="FFC000"/>
                </a:solidFill>
                <a:latin typeface="Berlin Sans FB Demi" pitchFamily="34" charset="0"/>
              </a:rPr>
              <a:t>R</a:t>
            </a:r>
            <a:r>
              <a:rPr lang="en-US" b="1" dirty="0" smtClean="0">
                <a:solidFill>
                  <a:srgbClr val="FFC000"/>
                </a:solidFill>
                <a:latin typeface="Berlin Sans FB Demi" pitchFamily="34" charset="0"/>
              </a:rPr>
              <a:t>ecreate the natural way children learn their native language, most notably through facilitating an appropriate "listening" and "comprehension" period.</a:t>
            </a:r>
          </a:p>
          <a:p>
            <a:r>
              <a:rPr lang="en-US" b="1" dirty="0">
                <a:solidFill>
                  <a:srgbClr val="FFC000"/>
                </a:solidFill>
                <a:latin typeface="Berlin Sans FB Demi" pitchFamily="34" charset="0"/>
              </a:rPr>
              <a:t>E</a:t>
            </a:r>
            <a:r>
              <a:rPr lang="en-US" b="1" dirty="0" smtClean="0">
                <a:solidFill>
                  <a:srgbClr val="FFC000"/>
                </a:solidFill>
                <a:latin typeface="Berlin Sans FB Demi" pitchFamily="34" charset="0"/>
              </a:rPr>
              <a:t>ncourage learners to respond using right-brain motor skills rather than left-brain language "processing".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erlin Sans FB Demi" pitchFamily="34" charset="0"/>
              </a:rPr>
              <a:t>OBJECTIVE</a:t>
            </a:r>
            <a:endParaRPr lang="en-US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is to "lower the filter" (that is, reduce stress) while simultaneously building the student's self-confidence. A successful TPR experience results in the students saying to themselves, "I CAN DO THIS. I CAN DO IT."</a:t>
            </a:r>
            <a:endParaRPr lang="en-US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Berlin Sans FB Demi" pitchFamily="34" charset="0"/>
              </a:rPr>
              <a:t>HOW IT WORKS</a:t>
            </a:r>
            <a:endParaRPr lang="en-US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B0F0"/>
                </a:solidFill>
                <a:latin typeface="Berlin Sans FB Demi" pitchFamily="34" charset="0"/>
              </a:rPr>
              <a:t>Y</a:t>
            </a:r>
            <a:r>
              <a:rPr lang="en-US" b="1" dirty="0" smtClean="0">
                <a:solidFill>
                  <a:srgbClr val="00B0F0"/>
                </a:solidFill>
                <a:latin typeface="Berlin Sans FB Demi" pitchFamily="34" charset="0"/>
              </a:rPr>
              <a:t>ou introduced the language through the use of commands (imperative sentences) and has students demonstrate their understanding through action responses.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Berlin Sans FB Demi" pitchFamily="34" charset="0"/>
              </a:rPr>
              <a:t>Example: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Berlin Sans FB Demi" pitchFamily="34" charset="0"/>
              </a:rPr>
              <a:t>	"stand up" (the instructor and a student sitting on either side of the instructor will immediately stand up). Then, "sit down," and everyone sits down. "Stand up. ..sit down . . .stand up. . .sit down ."</a:t>
            </a:r>
            <a:endParaRPr lang="en-US" b="1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WHY IT WORKS</a:t>
            </a:r>
            <a:endParaRPr lang="en-US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Berlin Sans FB Demi" pitchFamily="34" charset="0"/>
              </a:rPr>
              <a:t>T</a:t>
            </a:r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he understanding is achieved without stress and then retained for weeks, months, and even years.</a:t>
            </a:r>
          </a:p>
          <a:p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Language-body communications is a fascinating and powerful principle of learning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AS OF TODAY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TPR is now a household name among teachers of foreign languages. 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It is an effective method at beginning levels.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tandard requirement in the instruction of young learners. 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It is simple.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ccessible to teachers and learning environments.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CC"/>
                </a:solidFill>
                <a:latin typeface="Berlin Sans FB Demi" pitchFamily="34" charset="0"/>
              </a:rPr>
              <a:t>THINGS TO REMEMBER</a:t>
            </a:r>
            <a:endParaRPr lang="en-US" dirty="0">
              <a:solidFill>
                <a:srgbClr val="9900CC"/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9900CC"/>
                </a:solidFill>
                <a:latin typeface="Berlin Sans FB Demi" pitchFamily="34" charset="0"/>
              </a:rPr>
              <a:t>The teacher directs and students "act" .</a:t>
            </a:r>
          </a:p>
          <a:p>
            <a:r>
              <a:rPr lang="en-US" dirty="0" smtClean="0">
                <a:solidFill>
                  <a:srgbClr val="9900CC"/>
                </a:solidFill>
                <a:latin typeface="Berlin Sans FB Demi" pitchFamily="34" charset="0"/>
              </a:rPr>
              <a:t>Focus on listening and physical response skills.</a:t>
            </a:r>
          </a:p>
          <a:p>
            <a:r>
              <a:rPr lang="en-US" dirty="0" smtClean="0">
                <a:solidFill>
                  <a:srgbClr val="9900CC"/>
                </a:solidFill>
                <a:latin typeface="Berlin Sans FB Demi" pitchFamily="34" charset="0"/>
              </a:rPr>
              <a:t>Interrogatives are also heavily used.</a:t>
            </a:r>
          </a:p>
          <a:p>
            <a:r>
              <a:rPr lang="en-US" dirty="0" smtClean="0">
                <a:solidFill>
                  <a:srgbClr val="9900CC"/>
                </a:solidFill>
                <a:latin typeface="Berlin Sans FB Demi" pitchFamily="34" charset="0"/>
              </a:rPr>
              <a:t>Use humor to make lessons more enjoyable.</a:t>
            </a:r>
          </a:p>
          <a:p>
            <a:r>
              <a:rPr lang="en-US" dirty="0" smtClean="0">
                <a:solidFill>
                  <a:srgbClr val="9900CC"/>
                </a:solidFill>
                <a:latin typeface="Berlin Sans FB Demi" pitchFamily="34" charset="0"/>
              </a:rPr>
              <a:t>Students should speak when they feel confident.</a:t>
            </a:r>
          </a:p>
          <a:p>
            <a:r>
              <a:rPr lang="en-US" dirty="0" smtClean="0">
                <a:solidFill>
                  <a:srgbClr val="9900CC"/>
                </a:solidFill>
                <a:latin typeface="Berlin Sans FB Demi" pitchFamily="34" charset="0"/>
              </a:rPr>
              <a:t>Spoken language is</a:t>
            </a:r>
            <a:r>
              <a:rPr lang="en-US" dirty="0">
                <a:solidFill>
                  <a:srgbClr val="9900CC"/>
                </a:solidFill>
                <a:latin typeface="Berlin Sans FB Demi" pitchFamily="34" charset="0"/>
              </a:rPr>
              <a:t> </a:t>
            </a:r>
            <a:r>
              <a:rPr lang="en-US" dirty="0" smtClean="0">
                <a:solidFill>
                  <a:srgbClr val="9900CC"/>
                </a:solidFill>
                <a:latin typeface="Berlin Sans FB Demi" pitchFamily="34" charset="0"/>
              </a:rPr>
              <a:t>emphasized over written language.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288</Words>
  <Application>Microsoft Office PowerPoint</Application>
  <PresentationFormat>Presentación en pantalla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TOTAL PHYSICAL RESPONSE “TPR”</vt:lpstr>
      <vt:lpstr>HISTORY</vt:lpstr>
      <vt:lpstr>GOALS OF JAMES ASHER</vt:lpstr>
      <vt:lpstr>OBJECTIVE</vt:lpstr>
      <vt:lpstr>HOW IT WORKS</vt:lpstr>
      <vt:lpstr>WHY IT WORKS</vt:lpstr>
      <vt:lpstr>AS OF TODAY </vt:lpstr>
      <vt:lpstr>THINGS TO REMEMBER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PHYSICAL RESPONSE</dc:title>
  <dc:creator>giancarlos</dc:creator>
  <cp:lastModifiedBy>Marisol Barraza</cp:lastModifiedBy>
  <cp:revision>11</cp:revision>
  <dcterms:created xsi:type="dcterms:W3CDTF">2011-02-08T16:00:05Z</dcterms:created>
  <dcterms:modified xsi:type="dcterms:W3CDTF">2011-02-09T14:06:27Z</dcterms:modified>
</cp:coreProperties>
</file>