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5C81-F71D-4BF2-9EC2-EAB98D2931C2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CF2-3AF3-4AB8-9B67-14432B65D6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5C81-F71D-4BF2-9EC2-EAB98D2931C2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CF2-3AF3-4AB8-9B67-14432B65D6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5C81-F71D-4BF2-9EC2-EAB98D2931C2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CF2-3AF3-4AB8-9B67-14432B65D6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5C81-F71D-4BF2-9EC2-EAB98D2931C2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CF2-3AF3-4AB8-9B67-14432B65D6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5C81-F71D-4BF2-9EC2-EAB98D2931C2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CF2-3AF3-4AB8-9B67-14432B65D6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5C81-F71D-4BF2-9EC2-EAB98D2931C2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CF2-3AF3-4AB8-9B67-14432B65D6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5C81-F71D-4BF2-9EC2-EAB98D2931C2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CF2-3AF3-4AB8-9B67-14432B65D6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5C81-F71D-4BF2-9EC2-EAB98D2931C2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CF2-3AF3-4AB8-9B67-14432B65D6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5C81-F71D-4BF2-9EC2-EAB98D2931C2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CF2-3AF3-4AB8-9B67-14432B65D6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5C81-F71D-4BF2-9EC2-EAB98D2931C2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CF2-3AF3-4AB8-9B67-14432B65D6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5C81-F71D-4BF2-9EC2-EAB98D2931C2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CF2-3AF3-4AB8-9B67-14432B65D6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25C81-F71D-4BF2-9EC2-EAB98D2931C2}" type="datetimeFigureOut">
              <a:rPr lang="es-MX" smtClean="0"/>
              <a:t>16/02/2011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7FCF2-3AF3-4AB8-9B67-14432B65D6B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s.wikipedia.org/wiki/Archivo:Kiefer_Holz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hyperlink" Target="http://es.wikipedia.org/wiki/Mader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188640"/>
            <a:ext cx="330731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atisse ITC" pitchFamily="82" charset="0"/>
              </a:rPr>
              <a:t>Árboles</a:t>
            </a:r>
            <a:endParaRPr lang="es-ES" sz="88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Matisse ITC" pitchFamily="8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62880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>
                    <a:lumMod val="85000"/>
                  </a:schemeClr>
                </a:solidFill>
                <a:latin typeface="Matisse ITC" pitchFamily="82" charset="0"/>
              </a:rPr>
              <a:t>Melisa Muñoz Reyes</a:t>
            </a:r>
            <a:endParaRPr lang="es-MX" dirty="0">
              <a:solidFill>
                <a:schemeClr val="bg1">
                  <a:lumMod val="85000"/>
                </a:schemeClr>
              </a:solidFill>
              <a:latin typeface="Matisse ITC" pitchFamily="82" charset="0"/>
            </a:endParaRPr>
          </a:p>
        </p:txBody>
      </p:sp>
      <p:pic>
        <p:nvPicPr>
          <p:cNvPr id="15362" name="Picture 2" descr="http://t1.gstatic.com/images?q=tbn:ANd9GcRPjGzwqYb3PGxSQovGXtMARXm2R4lXx2PJCoEyzyQbtTMv0k-q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23197">
            <a:off x="182290" y="3940375"/>
            <a:ext cx="3999600" cy="26374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366" name="Picture 6" descr="http://t0.gstatic.com/images?q=tbn:ANd9GcRe5-Dn2su4BAgNX5j51036XcPhgzGAqZMPQce_6Ao4ZbeuMVPv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88151">
            <a:off x="2819302" y="1808253"/>
            <a:ext cx="2750457" cy="22025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368" name="Picture 8" descr="http://t2.gstatic.com/images?q=tbn:ANd9GcQuaYXS4tZaQGtLiKDsavOg0q65a1n5Emq2b2t-yHVcyQFMs1GvH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90558">
            <a:off x="5436096" y="3933056"/>
            <a:ext cx="3483199" cy="26369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370" name="Picture 10" descr="http://t2.gstatic.com/images?q=tbn:ANd9GcRuaztR4AfF5x5ofKfm--Z3cKg0EiZWd_oww5HePXSJuuqxA5dBX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006878">
            <a:off x="5822075" y="737005"/>
            <a:ext cx="2980166" cy="2232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1484784"/>
            <a:ext cx="78488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Euphemia" pitchFamily="34" charset="0"/>
              </a:rPr>
              <a:t>La madera es un material orto trópico encontrado como principal contenido del tronco de un árbol. Los árboles se caracterizan por tener troncos que crecen cada año y que están compuestos por fibras de celulosa</a:t>
            </a:r>
            <a:r>
              <a:rPr lang="es-MX" sz="1600" dirty="0">
                <a:latin typeface="Euphemia" pitchFamily="34" charset="0"/>
              </a:rPr>
              <a:t> </a:t>
            </a:r>
            <a:r>
              <a:rPr lang="es-MX" sz="1600" dirty="0" smtClean="0">
                <a:latin typeface="Euphemia" pitchFamily="34" charset="0"/>
              </a:rPr>
              <a:t>unidas con lignina. Las plantas que no producen madera son conocidas como herbáceas.</a:t>
            </a:r>
          </a:p>
          <a:p>
            <a:endParaRPr lang="es-MX" sz="1600" dirty="0">
              <a:latin typeface="Euphemia" pitchFamily="34" charset="0"/>
            </a:endParaRPr>
          </a:p>
          <a:p>
            <a:endParaRPr lang="es-MX" sz="1600" dirty="0" smtClean="0">
              <a:latin typeface="Euphemia" pitchFamily="34" charset="0"/>
            </a:endParaRPr>
          </a:p>
          <a:p>
            <a:endParaRPr lang="es-MX" sz="1600" dirty="0">
              <a:latin typeface="Euphemia" pitchFamily="34" charset="0"/>
            </a:endParaRPr>
          </a:p>
          <a:p>
            <a:endParaRPr lang="es-MX" sz="1600" dirty="0" smtClean="0">
              <a:latin typeface="Euphemia" pitchFamily="34" charset="0"/>
            </a:endParaRPr>
          </a:p>
          <a:p>
            <a:endParaRPr lang="es-MX" sz="1600" dirty="0">
              <a:latin typeface="Euphemia" pitchFamily="34" charset="0"/>
            </a:endParaRPr>
          </a:p>
          <a:p>
            <a:endParaRPr lang="es-MX" sz="1600" dirty="0" smtClean="0">
              <a:latin typeface="Euphemia" pitchFamily="34" charset="0"/>
            </a:endParaRPr>
          </a:p>
          <a:p>
            <a:endParaRPr lang="es-MX" sz="1600" dirty="0">
              <a:latin typeface="Euphemia" pitchFamily="34" charset="0"/>
            </a:endParaRPr>
          </a:p>
          <a:p>
            <a:endParaRPr lang="es-MX" sz="1600" dirty="0" smtClean="0">
              <a:latin typeface="Euphemia" pitchFamily="34" charset="0"/>
            </a:endParaRPr>
          </a:p>
          <a:p>
            <a:endParaRPr lang="es-MX" sz="1600" dirty="0">
              <a:latin typeface="Euphemia" pitchFamily="34" charset="0"/>
            </a:endParaRPr>
          </a:p>
          <a:p>
            <a:endParaRPr lang="es-MX" sz="1600" dirty="0" smtClean="0">
              <a:latin typeface="Euphemia" pitchFamily="34" charset="0"/>
            </a:endParaRPr>
          </a:p>
          <a:p>
            <a:endParaRPr lang="es-MX" sz="1600" dirty="0" smtClean="0">
              <a:latin typeface="Euphemia" pitchFamily="34" charset="0"/>
            </a:endParaRPr>
          </a:p>
          <a:p>
            <a:r>
              <a:rPr lang="es-MX" sz="1600" dirty="0" smtClean="0">
                <a:latin typeface="Euphemia" pitchFamily="34" charset="0"/>
              </a:rPr>
              <a:t>Como la madera la producen y utilizan las plantas con fines estructurales, es un material muy resistente, y gracias a esta característica y a su abundancia natural, es utilizada ampliamente por los humanos ya desde tiempos muy remotos.</a:t>
            </a:r>
          </a:p>
          <a:p>
            <a:endParaRPr lang="es-MX" dirty="0"/>
          </a:p>
        </p:txBody>
      </p:sp>
      <p:pic>
        <p:nvPicPr>
          <p:cNvPr id="14338" name="Picture 2" descr="http://upload.wikimedia.org/wikipedia/commons/thumb/b/bc/Kiefer_Holz.JPG/290px-Kiefer_Holz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636912"/>
            <a:ext cx="3161085" cy="23762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5 Rectángulo"/>
          <p:cNvSpPr/>
          <p:nvPr/>
        </p:nvSpPr>
        <p:spPr>
          <a:xfrm>
            <a:off x="1358471" y="404664"/>
            <a:ext cx="23663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atisse ITC" pitchFamily="82" charset="0"/>
              </a:rPr>
              <a:t>¿Qué es?</a:t>
            </a:r>
            <a:endParaRPr lang="es-E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Matisse ITC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9408" y="188640"/>
            <a:ext cx="30937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atisse ITC" pitchFamily="82" charset="0"/>
              </a:rPr>
              <a:t>Estructura:</a:t>
            </a:r>
            <a:endParaRPr lang="es-E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Matisse ITC" pitchFamily="8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51520" y="2865705"/>
            <a:ext cx="792088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2000" dirty="0" smtClean="0">
                <a:latin typeface="Euphemia" pitchFamily="34" charset="0"/>
              </a:rPr>
              <a:t>Duramen</a:t>
            </a:r>
          </a:p>
          <a:p>
            <a:r>
              <a:rPr lang="es-MX" sz="2000" dirty="0" smtClean="0">
                <a:latin typeface="Euphemia" pitchFamily="34" charset="0"/>
              </a:rPr>
              <a:t>Parte de la madera localizada en la zona central del tronco. Representa la parte más antigua del árbol, tiende a ser de color oscuro y de mayor durabilidad natural.</a:t>
            </a:r>
          </a:p>
          <a:p>
            <a:r>
              <a:rPr lang="es-MX" sz="2000" dirty="0" smtClean="0">
                <a:latin typeface="Euphemia" pitchFamily="34" charset="0"/>
              </a:rPr>
              <a:t>Madera utilizada para la construcción de jaranas y otros instrumentos de son jarocho tales como la leona y el mosquito. El ámbar de la madera es precioso.</a:t>
            </a:r>
          </a:p>
          <a:p>
            <a:r>
              <a:rPr lang="es-MX" sz="2000" dirty="0" smtClean="0">
                <a:latin typeface="Euphemia" pitchFamily="34" charset="0"/>
              </a:rPr>
              <a:t>Madera madura. Albura modificada por cambios físicos y químicos</a:t>
            </a:r>
          </a:p>
          <a:p>
            <a:r>
              <a:rPr lang="es-MX" sz="2000" dirty="0" smtClean="0">
                <a:latin typeface="Euphemia" pitchFamily="34" charset="0"/>
              </a:rPr>
              <a:t>Es la madera dura que constituye la columna del árbol. Es la antigua albura que se ha lignificado (células muertas).</a:t>
            </a:r>
          </a:p>
          <a:p>
            <a:endParaRPr lang="es-MX" sz="1600" dirty="0">
              <a:latin typeface="Euphemia" pitchFamily="34" charset="0"/>
            </a:endParaRPr>
          </a:p>
          <a:p>
            <a:endParaRPr lang="es-MX" sz="1600" dirty="0" smtClean="0">
              <a:latin typeface="Euphemia" pitchFamily="34" charset="0"/>
            </a:endParaRPr>
          </a:p>
          <a:p>
            <a:endParaRPr lang="es-MX" sz="1600" dirty="0">
              <a:latin typeface="Euphemia" pitchFamily="34" charset="0"/>
            </a:endParaRPr>
          </a:p>
          <a:p>
            <a:endParaRPr lang="es-MX" sz="1600" dirty="0" smtClean="0">
              <a:latin typeface="Euphemia" pitchFamily="34" charset="0"/>
            </a:endParaRPr>
          </a:p>
          <a:p>
            <a:endParaRPr lang="es-MX" dirty="0"/>
          </a:p>
        </p:txBody>
      </p:sp>
      <p:pic>
        <p:nvPicPr>
          <p:cNvPr id="18434" name="Picture 2" descr="http://www.dsgnr.cl/wp-content/uploads/2011/02/Vivir-en-el-%C3%A1rbol-Finca-Bellavista-Costa-Rica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59" y="332656"/>
            <a:ext cx="3799417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511512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2400" dirty="0" smtClean="0">
                <a:latin typeface="Euphemia" pitchFamily="34" charset="0"/>
              </a:rPr>
              <a:t>Albura</a:t>
            </a:r>
          </a:p>
          <a:p>
            <a:r>
              <a:rPr lang="es-MX" sz="2400" dirty="0" smtClean="0">
                <a:latin typeface="Euphemia" pitchFamily="34" charset="0"/>
              </a:rPr>
              <a:t>Parte joven de la madera, corresponde a los últimos ciclos de crecimiento del árbol, suele ser de un color más claro.</a:t>
            </a:r>
          </a:p>
          <a:p>
            <a:endParaRPr lang="es-MX" dirty="0" smtClean="0">
              <a:latin typeface="Euphemia" pitchFamily="34" charset="0"/>
            </a:endParaRPr>
          </a:p>
        </p:txBody>
      </p:sp>
      <p:pic>
        <p:nvPicPr>
          <p:cNvPr id="17410" name="Picture 2" descr="http://www.asturtalla.com/albura_duram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32856"/>
            <a:ext cx="5237160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404664"/>
            <a:ext cx="820891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2400" dirty="0" smtClean="0">
                <a:latin typeface="Euphemia" pitchFamily="34" charset="0"/>
              </a:rPr>
              <a:t>Proceso de la madera</a:t>
            </a:r>
          </a:p>
          <a:p>
            <a:r>
              <a:rPr lang="es-MX" sz="2400" dirty="0" smtClean="0">
                <a:latin typeface="Euphemia" pitchFamily="34" charset="0"/>
              </a:rPr>
              <a:t>La formación de la nueva madera en el tronco del árbol se lleva a cabo por una capa de células denominadas cambium, que está situada entre la corteza interna y la albura.</a:t>
            </a:r>
          </a:p>
          <a:p>
            <a:r>
              <a:rPr lang="es-MX" sz="2400" dirty="0" smtClean="0">
                <a:latin typeface="Euphemia" pitchFamily="34" charset="0"/>
              </a:rPr>
              <a:t>En la madera de más reciente formación (albura) tienen lugar dos importantes funciones: la conducción de la savia (desde la raíz a las hojas) y el almacenamiento.</a:t>
            </a:r>
          </a:p>
          <a:p>
            <a:r>
              <a:rPr lang="es-MX" sz="2400" dirty="0" smtClean="0">
                <a:latin typeface="Euphemia" pitchFamily="34" charset="0"/>
              </a:rPr>
              <a:t>Desde el punto de vista industrial, los materiales que interesan son el duramen y la albura, que adquieren el mismo color tras talar y dejar secar el árbol.</a:t>
            </a:r>
          </a:p>
          <a:p>
            <a:endParaRPr lang="es-MX" dirty="0" smtClean="0">
              <a:latin typeface="Euphemia" pitchFamily="34" charset="0"/>
            </a:endParaRPr>
          </a:p>
        </p:txBody>
      </p:sp>
      <p:pic>
        <p:nvPicPr>
          <p:cNvPr id="16388" name="Picture 4" descr="http://t3.gstatic.com/images?q=tbn:ANd9GcR5iveQ_Lb49WdG1QDxEuFHL2Qyu_jhYUIbZfCQ3qWK6E9ElSY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5114924"/>
            <a:ext cx="2619375" cy="1743076"/>
          </a:xfrm>
          <a:prstGeom prst="rect">
            <a:avLst/>
          </a:prstGeom>
          <a:noFill/>
        </p:spPr>
      </p:pic>
      <p:pic>
        <p:nvPicPr>
          <p:cNvPr id="16390" name="Picture 6" descr="http://t3.gstatic.com/images?q=tbn:ANd9GcR5iveQ_Lb49WdG1QDxEuFHL2Qyu_jhYUIbZfCQ3qWK6E9ElSY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14924"/>
            <a:ext cx="2619375" cy="1743076"/>
          </a:xfrm>
          <a:prstGeom prst="rect">
            <a:avLst/>
          </a:prstGeom>
          <a:noFill/>
        </p:spPr>
      </p:pic>
      <p:pic>
        <p:nvPicPr>
          <p:cNvPr id="16392" name="Picture 8" descr="http://t3.gstatic.com/images?q=tbn:ANd9GcR5iveQ_Lb49WdG1QDxEuFHL2Qyu_jhYUIbZfCQ3qWK6E9ElSY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25" y="5114924"/>
            <a:ext cx="2619375" cy="1743076"/>
          </a:xfrm>
          <a:prstGeom prst="rect">
            <a:avLst/>
          </a:prstGeom>
          <a:noFill/>
        </p:spPr>
      </p:pic>
      <p:pic>
        <p:nvPicPr>
          <p:cNvPr id="16386" name="Picture 2" descr="http://t3.gstatic.com/images?q=tbn:ANd9GcR5iveQ_Lb49WdG1QDxEuFHL2Qyu_jhYUIbZfCQ3qWK6E9ElSY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5114924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332656"/>
            <a:ext cx="3765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atisse ITC" pitchFamily="82" charset="0"/>
              </a:rPr>
              <a:t>Referencias:</a:t>
            </a:r>
            <a:endParaRPr lang="es-E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Matisse ITC" pitchFamily="8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95536" y="1412776"/>
            <a:ext cx="633670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 smtClean="0">
                <a:hlinkClick r:id="rId2"/>
              </a:rPr>
              <a:t>http://es.wikipedia.org/wiki/Madera</a:t>
            </a:r>
            <a:endParaRPr lang="es-MX" sz="3200" dirty="0" smtClean="0"/>
          </a:p>
          <a:p>
            <a:endParaRPr lang="es-MX" sz="3200" dirty="0" smtClean="0"/>
          </a:p>
          <a:p>
            <a:r>
              <a:rPr lang="es-MX" sz="3200" dirty="0" smtClean="0">
                <a:solidFill>
                  <a:schemeClr val="bg1">
                    <a:lumMod val="85000"/>
                  </a:schemeClr>
                </a:solidFill>
                <a:latin typeface="Matisse ITC" pitchFamily="82" charset="0"/>
              </a:rPr>
              <a:t>IMÁGENES:</a:t>
            </a:r>
          </a:p>
          <a:p>
            <a:r>
              <a:rPr lang="es-MX" sz="3200" dirty="0" smtClean="0">
                <a:hlinkClick r:id="rId3"/>
              </a:rPr>
              <a:t>www.google.com</a:t>
            </a:r>
            <a:endParaRPr lang="es-MX" sz="3200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333</Words>
  <Application>Microsoft Office PowerPoint</Application>
  <PresentationFormat>Presentación en pantalla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German</dc:creator>
  <cp:lastModifiedBy>German</cp:lastModifiedBy>
  <cp:revision>8</cp:revision>
  <dcterms:created xsi:type="dcterms:W3CDTF">2011-02-17T00:21:07Z</dcterms:created>
  <dcterms:modified xsi:type="dcterms:W3CDTF">2011-02-17T01:35:43Z</dcterms:modified>
</cp:coreProperties>
</file>