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3" r:id="rId4"/>
    <p:sldId id="276" r:id="rId5"/>
    <p:sldId id="269" r:id="rId6"/>
    <p:sldId id="277" r:id="rId7"/>
    <p:sldId id="270" r:id="rId8"/>
    <p:sldId id="272" r:id="rId9"/>
    <p:sldId id="278" r:id="rId10"/>
    <p:sldId id="271" r:id="rId11"/>
    <p:sldId id="274" r:id="rId12"/>
    <p:sldId id="257" r:id="rId13"/>
    <p:sldId id="258" r:id="rId14"/>
    <p:sldId id="259" r:id="rId15"/>
    <p:sldId id="260" r:id="rId16"/>
    <p:sldId id="261" r:id="rId17"/>
    <p:sldId id="262" r:id="rId18"/>
    <p:sldId id="263" r:id="rId19"/>
    <p:sldId id="264" r:id="rId20"/>
    <p:sldId id="265" r:id="rId21"/>
    <p:sldId id="266" r:id="rId22"/>
    <p:sldId id="267" r:id="rId23"/>
    <p:sldId id="279" r:id="rId24"/>
    <p:sldId id="268" r:id="rId2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2579DBE2-1674-4085-9190-1E18E0B9515C}" type="datetimeFigureOut">
              <a:rPr lang="es-CL" smtClean="0"/>
              <a:t>27-07-2011</a:t>
            </a:fld>
            <a:endParaRPr lang="es-CL"/>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CL"/>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93D3DD5-7DA4-4C1C-98C6-2B82EC8595A4}"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579DBE2-1674-4085-9190-1E18E0B9515C}" type="datetimeFigureOut">
              <a:rPr lang="es-CL" smtClean="0"/>
              <a:t>27-07-2011</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393D3DD5-7DA4-4C1C-98C6-2B82EC8595A4}"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579DBE2-1674-4085-9190-1E18E0B9515C}" type="datetimeFigureOut">
              <a:rPr lang="es-CL" smtClean="0"/>
              <a:t>27-07-2011</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393D3DD5-7DA4-4C1C-98C6-2B82EC8595A4}"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579DBE2-1674-4085-9190-1E18E0B9515C}" type="datetimeFigureOut">
              <a:rPr lang="es-CL" smtClean="0"/>
              <a:t>27-07-2011</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393D3DD5-7DA4-4C1C-98C6-2B82EC8595A4}" type="slidenum">
              <a:rPr lang="es-CL" smtClean="0"/>
              <a:t>‹Nº›</a:t>
            </a:fld>
            <a:endParaRPr lang="es-CL"/>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579DBE2-1674-4085-9190-1E18E0B9515C}" type="datetimeFigureOut">
              <a:rPr lang="es-CL" smtClean="0"/>
              <a:t>27-07-2011</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393D3DD5-7DA4-4C1C-98C6-2B82EC8595A4}" type="slidenum">
              <a:rPr lang="es-CL" smtClean="0"/>
              <a:t>‹Nº›</a:t>
            </a:fld>
            <a:endParaRPr lang="es-CL"/>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579DBE2-1674-4085-9190-1E18E0B9515C}" type="datetimeFigureOut">
              <a:rPr lang="es-CL" smtClean="0"/>
              <a:t>27-07-2011</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393D3DD5-7DA4-4C1C-98C6-2B82EC8595A4}" type="slidenum">
              <a:rPr lang="es-CL" smtClean="0"/>
              <a:t>‹Nº›</a:t>
            </a:fld>
            <a:endParaRPr lang="es-CL"/>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579DBE2-1674-4085-9190-1E18E0B9515C}" type="datetimeFigureOut">
              <a:rPr lang="es-CL" smtClean="0"/>
              <a:t>27-07-2011</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9" name="8 Marcador de número de diapositiva"/>
          <p:cNvSpPr>
            <a:spLocks noGrp="1"/>
          </p:cNvSpPr>
          <p:nvPr>
            <p:ph type="sldNum" sz="quarter" idx="12"/>
          </p:nvPr>
        </p:nvSpPr>
        <p:spPr/>
        <p:txBody>
          <a:bodyPr/>
          <a:lstStyle>
            <a:extLst/>
          </a:lstStyle>
          <a:p>
            <a:fld id="{393D3DD5-7DA4-4C1C-98C6-2B82EC8595A4}"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2579DBE2-1674-4085-9190-1E18E0B9515C}" type="datetimeFigureOut">
              <a:rPr lang="es-CL" smtClean="0"/>
              <a:t>27-07-2011</a:t>
            </a:fld>
            <a:endParaRPr lang="es-CL"/>
          </a:p>
        </p:txBody>
      </p:sp>
      <p:sp>
        <p:nvSpPr>
          <p:cNvPr id="4" name="3 Marcador de pie de página"/>
          <p:cNvSpPr>
            <a:spLocks noGrp="1"/>
          </p:cNvSpPr>
          <p:nvPr>
            <p:ph type="ftr" sz="quarter" idx="11"/>
          </p:nvPr>
        </p:nvSpPr>
        <p:spPr/>
        <p:txBody>
          <a:bodyPr/>
          <a:lstStyle>
            <a:extLst/>
          </a:lstStyle>
          <a:p>
            <a:endParaRPr lang="es-CL"/>
          </a:p>
        </p:txBody>
      </p:sp>
      <p:sp>
        <p:nvSpPr>
          <p:cNvPr id="5" name="4 Marcador de número de diapositiva"/>
          <p:cNvSpPr>
            <a:spLocks noGrp="1"/>
          </p:cNvSpPr>
          <p:nvPr>
            <p:ph type="sldNum" sz="quarter" idx="12"/>
          </p:nvPr>
        </p:nvSpPr>
        <p:spPr/>
        <p:txBody>
          <a:bodyPr/>
          <a:lstStyle>
            <a:extLst/>
          </a:lstStyle>
          <a:p>
            <a:fld id="{393D3DD5-7DA4-4C1C-98C6-2B82EC8595A4}" type="slidenum">
              <a:rPr lang="es-CL" smtClean="0"/>
              <a:t>‹Nº›</a:t>
            </a:fld>
            <a:endParaRPr lang="es-CL"/>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579DBE2-1674-4085-9190-1E18E0B9515C}" type="datetimeFigureOut">
              <a:rPr lang="es-CL" smtClean="0"/>
              <a:t>27-07-2011</a:t>
            </a:fld>
            <a:endParaRPr lang="es-CL"/>
          </a:p>
        </p:txBody>
      </p:sp>
      <p:sp>
        <p:nvSpPr>
          <p:cNvPr id="3" name="2 Marcador de pie de página"/>
          <p:cNvSpPr>
            <a:spLocks noGrp="1"/>
          </p:cNvSpPr>
          <p:nvPr>
            <p:ph type="ftr" sz="quarter" idx="11"/>
          </p:nvPr>
        </p:nvSpPr>
        <p:spPr/>
        <p:txBody>
          <a:bodyPr/>
          <a:lstStyle>
            <a:extLst/>
          </a:lstStyle>
          <a:p>
            <a:endParaRPr lang="es-CL"/>
          </a:p>
        </p:txBody>
      </p:sp>
      <p:sp>
        <p:nvSpPr>
          <p:cNvPr id="4" name="3 Marcador de número de diapositiva"/>
          <p:cNvSpPr>
            <a:spLocks noGrp="1"/>
          </p:cNvSpPr>
          <p:nvPr>
            <p:ph type="sldNum" sz="quarter" idx="12"/>
          </p:nvPr>
        </p:nvSpPr>
        <p:spPr/>
        <p:txBody>
          <a:bodyPr/>
          <a:lstStyle>
            <a:extLst/>
          </a:lstStyle>
          <a:p>
            <a:fld id="{393D3DD5-7DA4-4C1C-98C6-2B82EC8595A4}"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2579DBE2-1674-4085-9190-1E18E0B9515C}" type="datetimeFigureOut">
              <a:rPr lang="es-CL" smtClean="0"/>
              <a:t>27-07-2011</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393D3DD5-7DA4-4C1C-98C6-2B82EC8595A4}"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2579DBE2-1674-4085-9190-1E18E0B9515C}" type="datetimeFigureOut">
              <a:rPr lang="es-CL" smtClean="0"/>
              <a:t>27-07-2011</a:t>
            </a:fld>
            <a:endParaRPr lang="es-CL"/>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CL"/>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393D3DD5-7DA4-4C1C-98C6-2B82EC8595A4}" type="slidenum">
              <a:rPr lang="es-CL" smtClean="0"/>
              <a:t>‹Nº›</a:t>
            </a:fld>
            <a:endParaRPr lang="es-CL"/>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79DBE2-1674-4085-9190-1E18E0B9515C}" type="datetimeFigureOut">
              <a:rPr lang="es-CL" smtClean="0"/>
              <a:t>27-07-2011</a:t>
            </a:fld>
            <a:endParaRPr lang="es-CL"/>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CL"/>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93D3DD5-7DA4-4C1C-98C6-2B82EC8595A4}"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s.wikipedia.org/wiki/Archivo:Full_moon_partially_obscured_by_atmosphere.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829761"/>
          </a:xfrm>
        </p:spPr>
        <p:txBody>
          <a:bodyPr/>
          <a:lstStyle/>
          <a:p>
            <a:r>
              <a:rPr lang="es-CL" dirty="0" smtClean="0"/>
              <a:t>Materia, energía y vida.</a:t>
            </a:r>
            <a:endParaRPr lang="es-CL" dirty="0"/>
          </a:p>
        </p:txBody>
      </p:sp>
      <p:sp>
        <p:nvSpPr>
          <p:cNvPr id="3" name="2 Subtítulo"/>
          <p:cNvSpPr>
            <a:spLocks noGrp="1"/>
          </p:cNvSpPr>
          <p:nvPr>
            <p:ph type="subTitle" idx="1"/>
          </p:nvPr>
        </p:nvSpPr>
        <p:spPr>
          <a:xfrm>
            <a:off x="683568" y="2204864"/>
            <a:ext cx="7772400" cy="1199704"/>
          </a:xfrm>
        </p:spPr>
        <p:txBody>
          <a:bodyPr/>
          <a:lstStyle/>
          <a:p>
            <a:r>
              <a:rPr lang="es-CL" dirty="0" smtClean="0"/>
              <a:t>Tercera Unidad.</a:t>
            </a:r>
          </a:p>
          <a:p>
            <a:r>
              <a:rPr lang="es-CL" dirty="0" smtClean="0"/>
              <a:t>Séptimos básicos 2011.</a:t>
            </a:r>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492896"/>
            <a:ext cx="379678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241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916832"/>
            <a:ext cx="8784976" cy="3240360"/>
          </a:xfrm>
        </p:spPr>
        <p:txBody>
          <a:bodyPr>
            <a:normAutofit/>
          </a:bodyPr>
          <a:lstStyle/>
          <a:p>
            <a:r>
              <a:rPr lang="es-CL" sz="3200" dirty="0" smtClean="0">
                <a:latin typeface="Times New Roman" pitchFamily="18" charset="0"/>
                <a:cs typeface="Times New Roman" pitchFamily="18" charset="0"/>
              </a:rPr>
              <a:t>El término viene del </a:t>
            </a:r>
            <a:r>
              <a:rPr lang="es-CL" sz="3200" dirty="0">
                <a:latin typeface="Times New Roman" pitchFamily="18" charset="0"/>
                <a:cs typeface="Times New Roman" pitchFamily="18" charset="0"/>
              </a:rPr>
              <a:t>griego </a:t>
            </a:r>
            <a:r>
              <a:rPr lang="es-CL" sz="3200" dirty="0" err="1">
                <a:latin typeface="Times New Roman" pitchFamily="18" charset="0"/>
                <a:cs typeface="Times New Roman" pitchFamily="18" charset="0"/>
              </a:rPr>
              <a:t>υδρός</a:t>
            </a:r>
            <a:r>
              <a:rPr lang="es-CL" sz="3200" dirty="0">
                <a:latin typeface="Times New Roman" pitchFamily="18" charset="0"/>
                <a:cs typeface="Times New Roman" pitchFamily="18" charset="0"/>
              </a:rPr>
              <a:t> </a:t>
            </a:r>
            <a:r>
              <a:rPr lang="es-CL" sz="3200" dirty="0" err="1">
                <a:latin typeface="Times New Roman" pitchFamily="18" charset="0"/>
                <a:cs typeface="Times New Roman" pitchFamily="18" charset="0"/>
              </a:rPr>
              <a:t>hydros</a:t>
            </a:r>
            <a:r>
              <a:rPr lang="es-CL" sz="3200" dirty="0">
                <a:latin typeface="Times New Roman" pitchFamily="18" charset="0"/>
                <a:cs typeface="Times New Roman" pitchFamily="18" charset="0"/>
              </a:rPr>
              <a:t>: agua y </a:t>
            </a:r>
            <a:r>
              <a:rPr lang="es-CL" sz="3200" dirty="0" err="1">
                <a:latin typeface="Times New Roman" pitchFamily="18" charset="0"/>
                <a:cs typeface="Times New Roman" pitchFamily="18" charset="0"/>
              </a:rPr>
              <a:t>σφ</a:t>
            </a:r>
            <a:r>
              <a:rPr lang="es-CL" sz="3200" dirty="0">
                <a:latin typeface="Times New Roman" pitchFamily="18" charset="0"/>
                <a:cs typeface="Times New Roman" pitchFamily="18" charset="0"/>
              </a:rPr>
              <a:t>αιρα sphaira: </a:t>
            </a:r>
            <a:r>
              <a:rPr lang="es-CL" sz="3200" dirty="0" smtClean="0">
                <a:latin typeface="Times New Roman" pitchFamily="18" charset="0"/>
                <a:cs typeface="Times New Roman" pitchFamily="18" charset="0"/>
              </a:rPr>
              <a:t>esfera.</a:t>
            </a:r>
          </a:p>
          <a:p>
            <a:r>
              <a:rPr lang="es-CL" sz="3200" dirty="0" smtClean="0">
                <a:latin typeface="Times New Roman" pitchFamily="18" charset="0"/>
                <a:cs typeface="Times New Roman" pitchFamily="18" charset="0"/>
              </a:rPr>
              <a:t>Es </a:t>
            </a:r>
            <a:r>
              <a:rPr lang="es-CL" sz="3200" dirty="0">
                <a:latin typeface="Times New Roman" pitchFamily="18" charset="0"/>
                <a:cs typeface="Times New Roman" pitchFamily="18" charset="0"/>
              </a:rPr>
              <a:t>el sistema material constituido por el agua que se encuentra bajo, y sobre la superficie de la Tierra.</a:t>
            </a:r>
          </a:p>
          <a:p>
            <a:endParaRPr lang="es-CL" dirty="0"/>
          </a:p>
        </p:txBody>
      </p:sp>
      <p:sp>
        <p:nvSpPr>
          <p:cNvPr id="3" name="2 Título"/>
          <p:cNvSpPr>
            <a:spLocks noGrp="1"/>
          </p:cNvSpPr>
          <p:nvPr>
            <p:ph type="title"/>
          </p:nvPr>
        </p:nvSpPr>
        <p:spPr/>
        <p:txBody>
          <a:bodyPr/>
          <a:lstStyle/>
          <a:p>
            <a:pPr algn="ctr"/>
            <a:r>
              <a:rPr lang="es-CL" dirty="0" smtClean="0"/>
              <a:t>La Hidrósfera.</a:t>
            </a:r>
            <a:endParaRPr lang="es-CL" dirty="0"/>
          </a:p>
        </p:txBody>
      </p:sp>
    </p:spTree>
    <p:extLst>
      <p:ext uri="{BB962C8B-B14F-4D97-AF65-F5344CB8AC3E}">
        <p14:creationId xmlns:p14="http://schemas.microsoft.com/office/powerpoint/2010/main" val="316410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620688"/>
            <a:ext cx="8229600" cy="4525963"/>
          </a:xfrm>
        </p:spPr>
        <p:txBody>
          <a:bodyPr>
            <a:normAutofit fontScale="92500" lnSpcReduction="20000"/>
          </a:bodyPr>
          <a:lstStyle/>
          <a:p>
            <a:endParaRPr lang="es-CL" dirty="0"/>
          </a:p>
          <a:p>
            <a:r>
              <a:rPr lang="es-CL" dirty="0"/>
              <a:t>El agua que conforma la hidrosfera se reparte entre varios compartimentos que en orden de mayor a menor volumen son:</a:t>
            </a:r>
          </a:p>
          <a:p>
            <a:endParaRPr lang="es-CL" dirty="0"/>
          </a:p>
          <a:p>
            <a:r>
              <a:rPr lang="es-CL" dirty="0"/>
              <a:t>Los glaciares. </a:t>
            </a:r>
          </a:p>
          <a:p>
            <a:r>
              <a:rPr lang="es-CL" dirty="0"/>
              <a:t>La escorrentía superficial (ríos y lagos).</a:t>
            </a:r>
          </a:p>
          <a:p>
            <a:r>
              <a:rPr lang="es-CL" dirty="0"/>
              <a:t>El agua subterránea.</a:t>
            </a:r>
          </a:p>
          <a:p>
            <a:r>
              <a:rPr lang="es-CL" dirty="0"/>
              <a:t>En la atmósfera (nubes).</a:t>
            </a:r>
          </a:p>
          <a:p>
            <a:r>
              <a:rPr lang="es-CL" dirty="0"/>
              <a:t>En la biosfera (formando parte de plantas, animales y seres humanos</a:t>
            </a:r>
            <a:r>
              <a:rPr lang="es-CL" dirty="0" smtClean="0"/>
              <a:t>).</a:t>
            </a:r>
          </a:p>
          <a:p>
            <a:pPr marL="109728" indent="0">
              <a:buNone/>
            </a:pPr>
            <a:r>
              <a:rPr lang="es-CL" dirty="0" smtClean="0"/>
              <a:t>(Video: Hidrósfera – Un mundo sin agua)</a:t>
            </a:r>
            <a:endParaRPr lang="es-CL" dirty="0"/>
          </a:p>
          <a:p>
            <a:endParaRPr lang="es-CL" dirty="0"/>
          </a:p>
        </p:txBody>
      </p:sp>
    </p:spTree>
    <p:extLst>
      <p:ext uri="{BB962C8B-B14F-4D97-AF65-F5344CB8AC3E}">
        <p14:creationId xmlns:p14="http://schemas.microsoft.com/office/powerpoint/2010/main" val="76837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La Atmósfera</a:t>
            </a:r>
            <a:endParaRPr lang="es-CL" dirty="0"/>
          </a:p>
        </p:txBody>
      </p:sp>
      <p:pic>
        <p:nvPicPr>
          <p:cNvPr id="4" name="3 Marcador de contenido" descr="http://upload.wikimedia.org/wikipedia/commons/thumb/d/df/Full_moon_partially_obscured_by_atmosphere.jpg/350px-Full_moon_partially_obscured_by_atmosphere.jpg">
            <a:hlinkClick r:id="rId2"/>
          </p:cNvPr>
          <p:cNvPicPr>
            <a:picLocks noGrp="1"/>
          </p:cNvPicPr>
          <p:nvPr>
            <p:ph idx="1"/>
          </p:nvPr>
        </p:nvPicPr>
        <p:blipFill>
          <a:blip r:embed="rId3" cstate="print"/>
          <a:srcRect/>
          <a:stretch>
            <a:fillRect/>
          </a:stretch>
        </p:blipFill>
        <p:spPr bwMode="auto">
          <a:xfrm>
            <a:off x="1043608" y="1268760"/>
            <a:ext cx="6768752" cy="4752528"/>
          </a:xfrm>
          <a:prstGeom prst="rect">
            <a:avLst/>
          </a:prstGeom>
          <a:noFill/>
          <a:ln w="9525">
            <a:noFill/>
            <a:miter lim="800000"/>
            <a:headEnd/>
            <a:tailEnd/>
          </a:ln>
        </p:spPr>
      </p:pic>
    </p:spTree>
    <p:extLst>
      <p:ext uri="{BB962C8B-B14F-4D97-AF65-F5344CB8AC3E}">
        <p14:creationId xmlns:p14="http://schemas.microsoft.com/office/powerpoint/2010/main" val="2747181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692696"/>
            <a:ext cx="8229600" cy="4525963"/>
          </a:xfrm>
        </p:spPr>
        <p:txBody>
          <a:bodyPr>
            <a:normAutofit/>
          </a:bodyPr>
          <a:lstStyle/>
          <a:p>
            <a:pPr algn="just"/>
            <a:r>
              <a:rPr lang="es-CL" sz="3200" dirty="0">
                <a:solidFill>
                  <a:srgbClr val="000000"/>
                </a:solidFill>
                <a:latin typeface="Times New Roman"/>
                <a:ea typeface="Times New Roman"/>
              </a:rPr>
              <a:t>La </a:t>
            </a:r>
            <a:r>
              <a:rPr lang="es-CL" sz="3200" b="1" dirty="0">
                <a:solidFill>
                  <a:srgbClr val="000000"/>
                </a:solidFill>
                <a:latin typeface="Times New Roman"/>
                <a:ea typeface="Times New Roman"/>
              </a:rPr>
              <a:t>atmósfera terrestre</a:t>
            </a:r>
            <a:r>
              <a:rPr lang="es-CL" sz="3200" dirty="0">
                <a:solidFill>
                  <a:srgbClr val="000000"/>
                </a:solidFill>
                <a:latin typeface="Times New Roman"/>
                <a:ea typeface="Times New Roman"/>
              </a:rPr>
              <a:t> es la parte </a:t>
            </a:r>
            <a:r>
              <a:rPr lang="es-CL" sz="3200" dirty="0" smtClean="0">
                <a:latin typeface="Times New Roman"/>
                <a:ea typeface="Times New Roman"/>
              </a:rPr>
              <a:t>gaseosa de </a:t>
            </a:r>
            <a:r>
              <a:rPr lang="es-CL" sz="3200" dirty="0">
                <a:latin typeface="Times New Roman"/>
                <a:ea typeface="Times New Roman"/>
              </a:rPr>
              <a:t>la </a:t>
            </a:r>
            <a:r>
              <a:rPr lang="es-CL" sz="3200" dirty="0" smtClean="0">
                <a:latin typeface="Times New Roman"/>
                <a:ea typeface="Times New Roman"/>
              </a:rPr>
              <a:t>Tierra, </a:t>
            </a:r>
            <a:r>
              <a:rPr lang="es-CL" sz="3200" dirty="0">
                <a:latin typeface="Times New Roman"/>
                <a:ea typeface="Times New Roman"/>
              </a:rPr>
              <a:t>siendo por esto la capa más externa y menos </a:t>
            </a:r>
            <a:r>
              <a:rPr lang="es-CL" sz="3200" dirty="0" smtClean="0">
                <a:latin typeface="Times New Roman"/>
                <a:ea typeface="Times New Roman"/>
              </a:rPr>
              <a:t>densa</a:t>
            </a:r>
            <a:r>
              <a:rPr lang="es-CL" sz="3200" dirty="0">
                <a:latin typeface="Times New Roman"/>
                <a:ea typeface="Times New Roman"/>
              </a:rPr>
              <a:t> del planeta. Está constituida por varios gases que varían en cantidad según la presión a diversas alturas. Esta mezcla de gases que forma la atmósfera recibe genéricamente el nombre de </a:t>
            </a:r>
            <a:r>
              <a:rPr lang="es-CL" sz="3200" i="1" dirty="0" smtClean="0">
                <a:latin typeface="Times New Roman"/>
                <a:ea typeface="Times New Roman"/>
              </a:rPr>
              <a:t>aire</a:t>
            </a:r>
            <a:r>
              <a:rPr lang="es-CL" sz="3200" dirty="0" smtClean="0">
                <a:latin typeface="Times New Roman"/>
                <a:ea typeface="Times New Roman"/>
              </a:rPr>
              <a:t>. </a:t>
            </a:r>
            <a:endParaRPr lang="es-CL" sz="3200" dirty="0"/>
          </a:p>
        </p:txBody>
      </p:sp>
    </p:spTree>
    <p:extLst>
      <p:ext uri="{BB962C8B-B14F-4D97-AF65-F5344CB8AC3E}">
        <p14:creationId xmlns:p14="http://schemas.microsoft.com/office/powerpoint/2010/main" val="4054995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CL" sz="3200" dirty="0" smtClean="0">
                <a:latin typeface="Times New Roman" pitchFamily="18" charset="0"/>
                <a:cs typeface="Times New Roman" pitchFamily="18" charset="0"/>
              </a:rPr>
              <a:t>Protege la vida sobre la Tierra, ya que </a:t>
            </a:r>
            <a:r>
              <a:rPr lang="es-CL" sz="3200" dirty="0" smtClean="0">
                <a:latin typeface="Times New Roman" pitchFamily="18" charset="0"/>
                <a:cs typeface="Times New Roman" pitchFamily="18" charset="0"/>
              </a:rPr>
              <a:t>absorbe </a:t>
            </a:r>
            <a:r>
              <a:rPr lang="es-CL" sz="3200" dirty="0" smtClean="0">
                <a:latin typeface="Times New Roman" pitchFamily="18" charset="0"/>
                <a:cs typeface="Times New Roman" pitchFamily="18" charset="0"/>
              </a:rPr>
              <a:t>la gran parte de la radiación solar ultravioleta en la capa de ozono. </a:t>
            </a:r>
          </a:p>
          <a:p>
            <a:pPr marL="109728" indent="0">
              <a:buNone/>
            </a:pPr>
            <a:endParaRPr lang="es-CL" sz="3200" dirty="0" smtClean="0">
              <a:latin typeface="Times New Roman" pitchFamily="18" charset="0"/>
              <a:cs typeface="Times New Roman" pitchFamily="18" charset="0"/>
            </a:endParaRPr>
          </a:p>
          <a:p>
            <a:r>
              <a:rPr lang="es-CL" sz="3200" dirty="0" smtClean="0">
                <a:latin typeface="Times New Roman" pitchFamily="18" charset="0"/>
                <a:cs typeface="Times New Roman" pitchFamily="18" charset="0"/>
              </a:rPr>
              <a:t>Es nuestro escudo protector contra meteoritos.</a:t>
            </a:r>
            <a:endParaRPr lang="es-CL" sz="3200" dirty="0">
              <a:latin typeface="Times New Roman" pitchFamily="18" charset="0"/>
              <a:cs typeface="Times New Roman" pitchFamily="18" charset="0"/>
            </a:endParaRPr>
          </a:p>
        </p:txBody>
      </p:sp>
    </p:spTree>
    <p:extLst>
      <p:ext uri="{BB962C8B-B14F-4D97-AF65-F5344CB8AC3E}">
        <p14:creationId xmlns:p14="http://schemas.microsoft.com/office/powerpoint/2010/main" val="251504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L" dirty="0"/>
              <a:t>La homosfera ocupa los 100 km inferiores y tiene una composición constante y </a:t>
            </a:r>
            <a:r>
              <a:rPr lang="es-CL" dirty="0" smtClean="0"/>
              <a:t>uniforme.</a:t>
            </a:r>
          </a:p>
          <a:p>
            <a:endParaRPr lang="es-CL" dirty="0"/>
          </a:p>
          <a:p>
            <a:r>
              <a:rPr lang="es-CL" dirty="0"/>
              <a:t>La heterosfera se extiende desde los 100 km hasta el límite superior de la atmósfera (unos 10.000 km); está estratificada, es decir, formada por diversas capas con composición diferente.</a:t>
            </a:r>
          </a:p>
        </p:txBody>
      </p:sp>
      <p:sp>
        <p:nvSpPr>
          <p:cNvPr id="3" name="2 Título"/>
          <p:cNvSpPr>
            <a:spLocks noGrp="1"/>
          </p:cNvSpPr>
          <p:nvPr>
            <p:ph type="title"/>
          </p:nvPr>
        </p:nvSpPr>
        <p:spPr/>
        <p:txBody>
          <a:bodyPr/>
          <a:lstStyle/>
          <a:p>
            <a:r>
              <a:rPr lang="es-CL" dirty="0" smtClean="0"/>
              <a:t>Tiene 2 regiones.</a:t>
            </a:r>
            <a:endParaRPr lang="es-CL" dirty="0"/>
          </a:p>
        </p:txBody>
      </p:sp>
    </p:spTree>
    <p:extLst>
      <p:ext uri="{BB962C8B-B14F-4D97-AF65-F5344CB8AC3E}">
        <p14:creationId xmlns:p14="http://schemas.microsoft.com/office/powerpoint/2010/main" val="3138698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smtClean="0"/>
              <a:t>Capas de la atmósfera.</a:t>
            </a:r>
            <a:endParaRPr lang="es-C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700808"/>
            <a:ext cx="489654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569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05294"/>
            <a:ext cx="1152128" cy="677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97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CL" sz="3200" dirty="0">
                <a:latin typeface="Times New Roman" pitchFamily="18" charset="0"/>
                <a:cs typeface="Times New Roman" pitchFamily="18" charset="0"/>
              </a:rPr>
              <a:t>La temperatura de la atmósfera </a:t>
            </a:r>
            <a:r>
              <a:rPr lang="es-CL" sz="3200" dirty="0" smtClean="0">
                <a:latin typeface="Times New Roman" pitchFamily="18" charset="0"/>
                <a:cs typeface="Times New Roman" pitchFamily="18" charset="0"/>
              </a:rPr>
              <a:t> </a:t>
            </a:r>
            <a:r>
              <a:rPr lang="es-CL" sz="3200" dirty="0">
                <a:latin typeface="Times New Roman" pitchFamily="18" charset="0"/>
                <a:cs typeface="Times New Roman" pitchFamily="18" charset="0"/>
              </a:rPr>
              <a:t>varía con la altitud. </a:t>
            </a:r>
            <a:endParaRPr lang="es-CL" sz="3200" dirty="0" smtClean="0">
              <a:latin typeface="Times New Roman" pitchFamily="18" charset="0"/>
              <a:cs typeface="Times New Roman" pitchFamily="18" charset="0"/>
            </a:endParaRPr>
          </a:p>
          <a:p>
            <a:r>
              <a:rPr lang="es-CL" sz="3200" dirty="0" smtClean="0">
                <a:latin typeface="Times New Roman" pitchFamily="18" charset="0"/>
                <a:cs typeface="Times New Roman" pitchFamily="18" charset="0"/>
              </a:rPr>
              <a:t>Las capas son: tropósfera</a:t>
            </a:r>
            <a:r>
              <a:rPr lang="es-CL" sz="3200" dirty="0">
                <a:latin typeface="Times New Roman" pitchFamily="18" charset="0"/>
                <a:cs typeface="Times New Roman" pitchFamily="18" charset="0"/>
              </a:rPr>
              <a:t>, </a:t>
            </a:r>
            <a:r>
              <a:rPr lang="es-CL" sz="3200" dirty="0" smtClean="0">
                <a:latin typeface="Times New Roman" pitchFamily="18" charset="0"/>
                <a:cs typeface="Times New Roman" pitchFamily="18" charset="0"/>
              </a:rPr>
              <a:t>estratósfera</a:t>
            </a:r>
            <a:r>
              <a:rPr lang="es-CL" sz="3200" dirty="0">
                <a:latin typeface="Times New Roman" pitchFamily="18" charset="0"/>
                <a:cs typeface="Times New Roman" pitchFamily="18" charset="0"/>
              </a:rPr>
              <a:t>, mesosfera y </a:t>
            </a:r>
            <a:r>
              <a:rPr lang="es-CL" sz="3200" dirty="0" smtClean="0">
                <a:latin typeface="Times New Roman" pitchFamily="18" charset="0"/>
                <a:cs typeface="Times New Roman" pitchFamily="18" charset="0"/>
              </a:rPr>
              <a:t>termósfera</a:t>
            </a:r>
            <a:r>
              <a:rPr lang="es-CL" sz="3200" dirty="0">
                <a:latin typeface="Times New Roman" pitchFamily="18" charset="0"/>
                <a:cs typeface="Times New Roman" pitchFamily="18" charset="0"/>
              </a:rPr>
              <a:t>.</a:t>
            </a:r>
          </a:p>
          <a:p>
            <a:r>
              <a:rPr lang="es-CL" sz="3200" dirty="0">
                <a:latin typeface="Times New Roman" pitchFamily="18" charset="0"/>
                <a:cs typeface="Times New Roman" pitchFamily="18" charset="0"/>
              </a:rPr>
              <a:t>Las divisiones entre una capa y otra se denominan respectivamente tropopausa, estratopausa</a:t>
            </a:r>
            <a:r>
              <a:rPr lang="es-CL" sz="3200" dirty="0" smtClean="0">
                <a:latin typeface="Times New Roman" pitchFamily="18" charset="0"/>
                <a:cs typeface="Times New Roman" pitchFamily="18" charset="0"/>
              </a:rPr>
              <a:t>, mesopausa </a:t>
            </a:r>
            <a:r>
              <a:rPr lang="es-CL" sz="3200" dirty="0">
                <a:latin typeface="Times New Roman" pitchFamily="18" charset="0"/>
                <a:cs typeface="Times New Roman" pitchFamily="18" charset="0"/>
              </a:rPr>
              <a:t>y termopausa.</a:t>
            </a:r>
          </a:p>
          <a:p>
            <a:endParaRPr lang="es-CL" sz="3200" dirty="0">
              <a:latin typeface="Times New Roman" pitchFamily="18" charset="0"/>
              <a:cs typeface="Times New Roman" pitchFamily="18" charset="0"/>
            </a:endParaRPr>
          </a:p>
        </p:txBody>
      </p:sp>
    </p:spTree>
    <p:extLst>
      <p:ext uri="{BB962C8B-B14F-4D97-AF65-F5344CB8AC3E}">
        <p14:creationId xmlns:p14="http://schemas.microsoft.com/office/powerpoint/2010/main" val="4057326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Autofit/>
          </a:bodyPr>
          <a:lstStyle/>
          <a:p>
            <a:r>
              <a:rPr lang="es-CL" sz="3200" dirty="0" smtClean="0">
                <a:latin typeface="Times New Roman" pitchFamily="18" charset="0"/>
                <a:cs typeface="Times New Roman" pitchFamily="18" charset="0"/>
              </a:rPr>
              <a:t>Es de </a:t>
            </a:r>
            <a:r>
              <a:rPr lang="es-CL" sz="3200" dirty="0">
                <a:latin typeface="Times New Roman" pitchFamily="18" charset="0"/>
                <a:cs typeface="Times New Roman" pitchFamily="18" charset="0"/>
              </a:rPr>
              <a:t>la superficie terrestre </a:t>
            </a:r>
            <a:r>
              <a:rPr lang="es-CL" sz="3200" dirty="0" smtClean="0">
                <a:latin typeface="Times New Roman" pitchFamily="18" charset="0"/>
                <a:cs typeface="Times New Roman" pitchFamily="18" charset="0"/>
              </a:rPr>
              <a:t>hasta </a:t>
            </a:r>
            <a:r>
              <a:rPr lang="es-CL" sz="3200" dirty="0">
                <a:latin typeface="Times New Roman" pitchFamily="18" charset="0"/>
                <a:cs typeface="Times New Roman" pitchFamily="18" charset="0"/>
              </a:rPr>
              <a:t>una altitud variable entre los 6 km en las zonas polares y los 18 o 20 km en la zona </a:t>
            </a:r>
            <a:r>
              <a:rPr lang="es-CL" sz="3200" dirty="0" smtClean="0">
                <a:latin typeface="Times New Roman" pitchFamily="18" charset="0"/>
                <a:cs typeface="Times New Roman" pitchFamily="18" charset="0"/>
              </a:rPr>
              <a:t>intertropical.</a:t>
            </a:r>
            <a:endParaRPr lang="es-CL" sz="3200" dirty="0">
              <a:latin typeface="Times New Roman" pitchFamily="18" charset="0"/>
              <a:cs typeface="Times New Roman" pitchFamily="18" charset="0"/>
            </a:endParaRPr>
          </a:p>
          <a:p>
            <a:r>
              <a:rPr lang="es-CL" sz="3200" dirty="0" smtClean="0">
                <a:latin typeface="Times New Roman" pitchFamily="18" charset="0"/>
                <a:cs typeface="Times New Roman" pitchFamily="18" charset="0"/>
              </a:rPr>
              <a:t>Su </a:t>
            </a:r>
            <a:r>
              <a:rPr lang="es-CL" sz="3200" dirty="0">
                <a:latin typeface="Times New Roman" pitchFamily="18" charset="0"/>
                <a:cs typeface="Times New Roman" pitchFamily="18" charset="0"/>
              </a:rPr>
              <a:t>temperatura disminuye con la </a:t>
            </a:r>
            <a:r>
              <a:rPr lang="es-CL" sz="3200" dirty="0" smtClean="0">
                <a:latin typeface="Times New Roman" pitchFamily="18" charset="0"/>
                <a:cs typeface="Times New Roman" pitchFamily="18" charset="0"/>
              </a:rPr>
              <a:t>altitud </a:t>
            </a:r>
          </a:p>
          <a:p>
            <a:r>
              <a:rPr lang="es-CL" sz="3200" dirty="0" smtClean="0">
                <a:latin typeface="Times New Roman" pitchFamily="18" charset="0"/>
                <a:cs typeface="Times New Roman" pitchFamily="18" charset="0"/>
              </a:rPr>
              <a:t>Es </a:t>
            </a:r>
            <a:r>
              <a:rPr lang="es-CL" sz="3200" dirty="0">
                <a:latin typeface="Times New Roman" pitchFamily="18" charset="0"/>
                <a:cs typeface="Times New Roman" pitchFamily="18" charset="0"/>
              </a:rPr>
              <a:t>la capa </a:t>
            </a:r>
            <a:r>
              <a:rPr lang="es-CL" sz="3200" dirty="0" smtClean="0">
                <a:latin typeface="Times New Roman" pitchFamily="18" charset="0"/>
                <a:cs typeface="Times New Roman" pitchFamily="18" charset="0"/>
              </a:rPr>
              <a:t>inferior, más </a:t>
            </a:r>
            <a:r>
              <a:rPr lang="es-CL" sz="3200" dirty="0">
                <a:latin typeface="Times New Roman" pitchFamily="18" charset="0"/>
                <a:cs typeface="Times New Roman" pitchFamily="18" charset="0"/>
              </a:rPr>
              <a:t>próxima a la superficie </a:t>
            </a:r>
            <a:r>
              <a:rPr lang="es-CL" sz="3200" dirty="0" smtClean="0">
                <a:latin typeface="Times New Roman" pitchFamily="18" charset="0"/>
                <a:cs typeface="Times New Roman" pitchFamily="18" charset="0"/>
              </a:rPr>
              <a:t>terrestre.</a:t>
            </a:r>
          </a:p>
          <a:p>
            <a:r>
              <a:rPr lang="es-CL" sz="3200" dirty="0" smtClean="0">
                <a:latin typeface="Times New Roman" pitchFamily="18" charset="0"/>
                <a:cs typeface="Times New Roman" pitchFamily="18" charset="0"/>
              </a:rPr>
              <a:t>En </a:t>
            </a:r>
            <a:r>
              <a:rPr lang="es-CL" sz="3200" dirty="0">
                <a:latin typeface="Times New Roman" pitchFamily="18" charset="0"/>
                <a:cs typeface="Times New Roman" pitchFamily="18" charset="0"/>
              </a:rPr>
              <a:t>la troposfera suceden los fenómenos que componen lo que llamamos tiempo meteorológico</a:t>
            </a:r>
            <a:r>
              <a:rPr lang="es-CL" sz="3200" dirty="0" smtClean="0">
                <a:latin typeface="Times New Roman" pitchFamily="18" charset="0"/>
                <a:cs typeface="Times New Roman" pitchFamily="18" charset="0"/>
              </a:rPr>
              <a:t>.</a:t>
            </a:r>
            <a:endParaRPr lang="es-CL" sz="3200" dirty="0">
              <a:latin typeface="Times New Roman" pitchFamily="18" charset="0"/>
              <a:cs typeface="Times New Roman" pitchFamily="18" charset="0"/>
            </a:endParaRPr>
          </a:p>
        </p:txBody>
      </p:sp>
      <p:sp>
        <p:nvSpPr>
          <p:cNvPr id="3" name="2 Título"/>
          <p:cNvSpPr>
            <a:spLocks noGrp="1"/>
          </p:cNvSpPr>
          <p:nvPr>
            <p:ph type="title"/>
          </p:nvPr>
        </p:nvSpPr>
        <p:spPr/>
        <p:txBody>
          <a:bodyPr/>
          <a:lstStyle/>
          <a:p>
            <a:r>
              <a:rPr lang="es-CL" dirty="0" smtClean="0"/>
              <a:t>Tropósfera.</a:t>
            </a:r>
            <a:endParaRPr lang="es-CL" dirty="0"/>
          </a:p>
        </p:txBody>
      </p:sp>
    </p:spTree>
    <p:extLst>
      <p:ext uri="{BB962C8B-B14F-4D97-AF65-F5344CB8AC3E}">
        <p14:creationId xmlns:p14="http://schemas.microsoft.com/office/powerpoint/2010/main" val="2128982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2874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3327"/>
            <a:ext cx="822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628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smtClean="0"/>
              <a:t>Estratósfera.</a:t>
            </a:r>
            <a:endParaRPr lang="es-C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088" y="1481138"/>
            <a:ext cx="819582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278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smtClean="0"/>
              <a:t>Mesosfera.</a:t>
            </a:r>
            <a:endParaRPr lang="es-CL" dirty="0"/>
          </a:p>
        </p:txBody>
      </p:sp>
      <p:sp>
        <p:nvSpPr>
          <p:cNvPr id="4" name="3 Marcador de contenido"/>
          <p:cNvSpPr>
            <a:spLocks noGrp="1"/>
          </p:cNvSpPr>
          <p:nvPr>
            <p:ph idx="1"/>
          </p:nvPr>
        </p:nvSpPr>
        <p:spPr/>
        <p:txBody>
          <a:bodyPr>
            <a:normAutofit/>
          </a:bodyPr>
          <a:lstStyle/>
          <a:p>
            <a:r>
              <a:rPr lang="es-CL" dirty="0"/>
              <a:t>Es la tercera capa de la </a:t>
            </a:r>
            <a:r>
              <a:rPr lang="es-CL" dirty="0" smtClean="0"/>
              <a:t>atmósfera.</a:t>
            </a:r>
          </a:p>
          <a:p>
            <a:r>
              <a:rPr lang="es-CL" dirty="0" smtClean="0"/>
              <a:t>Se </a:t>
            </a:r>
            <a:r>
              <a:rPr lang="es-CL" dirty="0"/>
              <a:t>extiende entre los 50 y 80 km de altura, contiene solo el 0.1% de la masa total del aire. </a:t>
            </a:r>
            <a:endParaRPr lang="es-CL" dirty="0" smtClean="0"/>
          </a:p>
          <a:p>
            <a:r>
              <a:rPr lang="es-CL" dirty="0" smtClean="0"/>
              <a:t>Es </a:t>
            </a:r>
            <a:r>
              <a:rPr lang="es-CL" dirty="0"/>
              <a:t>la zona más fría de la atmósfera, pudiendo alcanzar los -80 °</a:t>
            </a:r>
            <a:r>
              <a:rPr lang="es-CL" dirty="0" smtClean="0"/>
              <a:t>C.</a:t>
            </a:r>
            <a:endParaRPr lang="es-CL" dirty="0"/>
          </a:p>
        </p:txBody>
      </p:sp>
    </p:spTree>
    <p:extLst>
      <p:ext uri="{BB962C8B-B14F-4D97-AF65-F5344CB8AC3E}">
        <p14:creationId xmlns:p14="http://schemas.microsoft.com/office/powerpoint/2010/main" val="4128893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CL" dirty="0" smtClean="0"/>
              <a:t>Está entre los 69/90 </a:t>
            </a:r>
            <a:r>
              <a:rPr lang="es-CL" dirty="0"/>
              <a:t>- 600/800 km, la temperatura aumenta con la </a:t>
            </a:r>
            <a:r>
              <a:rPr lang="es-CL" dirty="0" smtClean="0"/>
              <a:t>altitud.</a:t>
            </a:r>
          </a:p>
          <a:p>
            <a:r>
              <a:rPr lang="es-CL" dirty="0" smtClean="0"/>
              <a:t>Es </a:t>
            </a:r>
            <a:r>
              <a:rPr lang="es-CL" dirty="0"/>
              <a:t>la cuarta capa de la atmósfera de la Tierra. </a:t>
            </a:r>
            <a:endParaRPr lang="es-CL" dirty="0" smtClean="0"/>
          </a:p>
          <a:p>
            <a:r>
              <a:rPr lang="es-CL" dirty="0" smtClean="0"/>
              <a:t>Se </a:t>
            </a:r>
            <a:r>
              <a:rPr lang="es-CL" dirty="0"/>
              <a:t>encuentra arriba de la mesosfera. </a:t>
            </a:r>
            <a:endParaRPr lang="es-CL" dirty="0" smtClean="0"/>
          </a:p>
          <a:p>
            <a:r>
              <a:rPr lang="es-CL" dirty="0" smtClean="0"/>
              <a:t>A </a:t>
            </a:r>
            <a:r>
              <a:rPr lang="es-CL" dirty="0"/>
              <a:t>esta altura, el aire es muy tenue y la temperatura cambia con la actividad solar. Si el sol está activo, las temperaturas en la termosfera pueden llegar a 1.500° C e incluso más altas. </a:t>
            </a:r>
          </a:p>
          <a:p>
            <a:r>
              <a:rPr lang="es-CL" dirty="0" smtClean="0"/>
              <a:t>(Video: La atmósfera)</a:t>
            </a:r>
            <a:endParaRPr lang="es-CL" dirty="0"/>
          </a:p>
        </p:txBody>
      </p:sp>
      <p:sp>
        <p:nvSpPr>
          <p:cNvPr id="3" name="2 Título"/>
          <p:cNvSpPr>
            <a:spLocks noGrp="1"/>
          </p:cNvSpPr>
          <p:nvPr>
            <p:ph type="title"/>
          </p:nvPr>
        </p:nvSpPr>
        <p:spPr/>
        <p:txBody>
          <a:bodyPr/>
          <a:lstStyle/>
          <a:p>
            <a:r>
              <a:rPr lang="es-CL" dirty="0" smtClean="0"/>
              <a:t>Ionósfera.</a:t>
            </a:r>
            <a:endParaRPr lang="es-CL" dirty="0"/>
          </a:p>
        </p:txBody>
      </p:sp>
    </p:spTree>
    <p:extLst>
      <p:ext uri="{BB962C8B-B14F-4D97-AF65-F5344CB8AC3E}">
        <p14:creationId xmlns:p14="http://schemas.microsoft.com/office/powerpoint/2010/main" val="754095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844824"/>
            <a:ext cx="8229600" cy="4525963"/>
          </a:xfrm>
        </p:spPr>
        <p:txBody>
          <a:bodyPr/>
          <a:lstStyle/>
          <a:p>
            <a:r>
              <a:rPr lang="es-CL" dirty="0"/>
              <a:t>La última capa de la atmósfera de la Tierra es la exosfera (600/800 - 2.000/10.000 km). Esta es el área donde los átomos se escapan hacia el espacio.</a:t>
            </a:r>
          </a:p>
        </p:txBody>
      </p:sp>
      <p:sp>
        <p:nvSpPr>
          <p:cNvPr id="3" name="2 Título"/>
          <p:cNvSpPr>
            <a:spLocks noGrp="1"/>
          </p:cNvSpPr>
          <p:nvPr>
            <p:ph type="title"/>
          </p:nvPr>
        </p:nvSpPr>
        <p:spPr/>
        <p:txBody>
          <a:bodyPr/>
          <a:lstStyle/>
          <a:p>
            <a:r>
              <a:rPr lang="es-CL" dirty="0" smtClean="0"/>
              <a:t>Exósfera.</a:t>
            </a:r>
            <a:endParaRPr lang="es-CL" dirty="0"/>
          </a:p>
        </p:txBody>
      </p:sp>
    </p:spTree>
    <p:extLst>
      <p:ext uri="{BB962C8B-B14F-4D97-AF65-F5344CB8AC3E}">
        <p14:creationId xmlns:p14="http://schemas.microsoft.com/office/powerpoint/2010/main" val="8336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CL" dirty="0" smtClean="0"/>
              <a:t>Es la región </a:t>
            </a:r>
            <a:r>
              <a:rPr lang="es-CL" dirty="0"/>
              <a:t>de la atmósfera donde se concentra la mayor parte del ozono y en donde se encuentra la capa de ozono. </a:t>
            </a:r>
            <a:endParaRPr lang="es-CL" dirty="0" smtClean="0"/>
          </a:p>
          <a:p>
            <a:r>
              <a:rPr lang="es-CL" dirty="0" smtClean="0"/>
              <a:t>Esta </a:t>
            </a:r>
            <a:r>
              <a:rPr lang="es-CL" dirty="0"/>
              <a:t>situada entre la troposfera y la estratosfera, entre los 15 y 32 km, aproximadamente. </a:t>
            </a:r>
            <a:endParaRPr lang="es-CL" dirty="0" smtClean="0"/>
          </a:p>
          <a:p>
            <a:r>
              <a:rPr lang="es-CL" dirty="0" smtClean="0"/>
              <a:t>Esta </a:t>
            </a:r>
            <a:r>
              <a:rPr lang="es-CL" dirty="0"/>
              <a:t>capa nos protege de la radiación </a:t>
            </a:r>
            <a:r>
              <a:rPr lang="es-CL" dirty="0" smtClean="0"/>
              <a:t>ultravioleta del </a:t>
            </a:r>
            <a:r>
              <a:rPr lang="es-CL" dirty="0"/>
              <a:t>Sol</a:t>
            </a:r>
            <a:r>
              <a:rPr lang="es-CL" dirty="0" smtClean="0"/>
              <a:t>.</a:t>
            </a:r>
          </a:p>
          <a:p>
            <a:r>
              <a:rPr lang="es-CL" dirty="0" smtClean="0"/>
              <a:t>(Video: Capa de ozono)</a:t>
            </a:r>
          </a:p>
          <a:p>
            <a:endParaRPr lang="es-CL" dirty="0"/>
          </a:p>
        </p:txBody>
      </p:sp>
      <p:sp>
        <p:nvSpPr>
          <p:cNvPr id="3" name="2 Título"/>
          <p:cNvSpPr>
            <a:spLocks noGrp="1"/>
          </p:cNvSpPr>
          <p:nvPr>
            <p:ph type="title"/>
          </p:nvPr>
        </p:nvSpPr>
        <p:spPr/>
        <p:txBody>
          <a:bodyPr/>
          <a:lstStyle/>
          <a:p>
            <a:r>
              <a:rPr lang="es-CL" dirty="0" smtClean="0"/>
              <a:t>Ozonósfera.</a:t>
            </a:r>
            <a:endParaRPr lang="es-CL" dirty="0"/>
          </a:p>
        </p:txBody>
      </p:sp>
    </p:spTree>
    <p:extLst>
      <p:ext uri="{BB962C8B-B14F-4D97-AF65-F5344CB8AC3E}">
        <p14:creationId xmlns:p14="http://schemas.microsoft.com/office/powerpoint/2010/main" val="51515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CL" dirty="0" smtClean="0">
                <a:latin typeface="Times New Roman" pitchFamily="18" charset="0"/>
                <a:cs typeface="Times New Roman" pitchFamily="18" charset="0"/>
              </a:rPr>
              <a:t>Es </a:t>
            </a:r>
            <a:r>
              <a:rPr lang="es-CL" dirty="0">
                <a:latin typeface="Times New Roman" pitchFamily="18" charset="0"/>
                <a:cs typeface="Times New Roman" pitchFamily="18" charset="0"/>
              </a:rPr>
              <a:t>la parte estructural de la Tierra que se extiende desde la superficie hasta el interior del planeta (unos 6.740 km). Esta capa se caracteriza por tener una estructura rocosa que sirve de soporte al resto de los otros sistemas terrestres, como la biosfera y la atmósfera, situados estos sobre la parte más superficial</a:t>
            </a:r>
            <a:r>
              <a:rPr lang="es-CL" dirty="0" smtClean="0">
                <a:latin typeface="Times New Roman" pitchFamily="18" charset="0"/>
                <a:cs typeface="Times New Roman" pitchFamily="18" charset="0"/>
              </a:rPr>
              <a:t>.</a:t>
            </a:r>
          </a:p>
          <a:p>
            <a:r>
              <a:rPr lang="es-CL" dirty="0" smtClean="0">
                <a:latin typeface="Times New Roman" pitchFamily="18" charset="0"/>
                <a:cs typeface="Times New Roman" pitchFamily="18" charset="0"/>
              </a:rPr>
              <a:t>Está compuesta por zonas: corteza terrestre, manto y núcleo.</a:t>
            </a:r>
          </a:p>
          <a:p>
            <a:pPr marL="109728" indent="0">
              <a:buNone/>
            </a:pPr>
            <a:r>
              <a:rPr lang="es-CL" dirty="0" smtClean="0">
                <a:latin typeface="Times New Roman" pitchFamily="18" charset="0"/>
                <a:cs typeface="Times New Roman" pitchFamily="18" charset="0"/>
              </a:rPr>
              <a:t>(Video: Capas de la Tierra)</a:t>
            </a:r>
            <a:endParaRPr lang="es-CL" dirty="0">
              <a:latin typeface="Times New Roman" pitchFamily="18" charset="0"/>
              <a:cs typeface="Times New Roman" pitchFamily="18" charset="0"/>
            </a:endParaRPr>
          </a:p>
        </p:txBody>
      </p:sp>
      <p:sp>
        <p:nvSpPr>
          <p:cNvPr id="3" name="2 Título"/>
          <p:cNvSpPr>
            <a:spLocks noGrp="1"/>
          </p:cNvSpPr>
          <p:nvPr>
            <p:ph type="title"/>
          </p:nvPr>
        </p:nvSpPr>
        <p:spPr/>
        <p:txBody>
          <a:bodyPr/>
          <a:lstStyle/>
          <a:p>
            <a:pPr algn="ctr"/>
            <a:r>
              <a:rPr lang="es-CL" dirty="0" smtClean="0"/>
              <a:t>La Geósfera.</a:t>
            </a:r>
            <a:endParaRPr lang="es-CL" dirty="0"/>
          </a:p>
        </p:txBody>
      </p:sp>
    </p:spTree>
    <p:extLst>
      <p:ext uri="{BB962C8B-B14F-4D97-AF65-F5344CB8AC3E}">
        <p14:creationId xmlns:p14="http://schemas.microsoft.com/office/powerpoint/2010/main" val="414339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533369"/>
            <a:ext cx="5832648" cy="520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14" y="290356"/>
            <a:ext cx="822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16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484784"/>
            <a:ext cx="8229600" cy="3963896"/>
          </a:xfrm>
        </p:spPr>
        <p:txBody>
          <a:bodyPr/>
          <a:lstStyle/>
          <a:p>
            <a:pPr>
              <a:lnSpc>
                <a:spcPts val="1800"/>
              </a:lnSpc>
              <a:spcBef>
                <a:spcPts val="480"/>
              </a:spcBef>
              <a:spcAft>
                <a:spcPts val="600"/>
              </a:spcAft>
            </a:pPr>
            <a:r>
              <a:rPr lang="es-CL" sz="3200" dirty="0" smtClean="0">
                <a:solidFill>
                  <a:srgbClr val="000000"/>
                </a:solidFill>
                <a:latin typeface="Times New Roman" pitchFamily="18" charset="0"/>
                <a:ea typeface="Times New Roman"/>
                <a:cs typeface="Times New Roman" pitchFamily="18" charset="0"/>
              </a:rPr>
              <a:t>Es el conjunto </a:t>
            </a:r>
            <a:r>
              <a:rPr lang="es-CL" sz="3200" dirty="0">
                <a:solidFill>
                  <a:srgbClr val="000000"/>
                </a:solidFill>
                <a:latin typeface="Times New Roman" pitchFamily="18" charset="0"/>
                <a:ea typeface="Times New Roman"/>
                <a:cs typeface="Times New Roman" pitchFamily="18" charset="0"/>
              </a:rPr>
              <a:t>de la </a:t>
            </a:r>
            <a:r>
              <a:rPr lang="es-CL" sz="3200" dirty="0" smtClean="0">
                <a:latin typeface="Times New Roman" pitchFamily="18" charset="0"/>
                <a:ea typeface="Times New Roman"/>
                <a:cs typeface="Times New Roman" pitchFamily="18" charset="0"/>
              </a:rPr>
              <a:t>litósfera,</a:t>
            </a:r>
            <a:r>
              <a:rPr lang="es-CL" sz="3200" dirty="0">
                <a:latin typeface="Times New Roman" pitchFamily="18" charset="0"/>
                <a:ea typeface="Times New Roman"/>
                <a:cs typeface="Times New Roman" pitchFamily="18" charset="0"/>
              </a:rPr>
              <a:t> </a:t>
            </a:r>
            <a:r>
              <a:rPr lang="es-CL" sz="3200" dirty="0" smtClean="0">
                <a:latin typeface="Times New Roman" pitchFamily="18" charset="0"/>
                <a:ea typeface="Times New Roman"/>
                <a:cs typeface="Times New Roman" pitchFamily="18" charset="0"/>
              </a:rPr>
              <a:t>hidrósfera</a:t>
            </a:r>
            <a:r>
              <a:rPr lang="es-CL" sz="3200" dirty="0">
                <a:latin typeface="Times New Roman" pitchFamily="18" charset="0"/>
                <a:ea typeface="Times New Roman"/>
                <a:cs typeface="Times New Roman" pitchFamily="18" charset="0"/>
              </a:rPr>
              <a:t> y </a:t>
            </a:r>
            <a:endParaRPr lang="es-CL" sz="32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r>
              <a:rPr lang="es-CL" sz="3200" dirty="0" smtClean="0">
                <a:latin typeface="Times New Roman" pitchFamily="18" charset="0"/>
                <a:ea typeface="Times New Roman"/>
                <a:cs typeface="Times New Roman" pitchFamily="18" charset="0"/>
              </a:rPr>
              <a:t>la</a:t>
            </a:r>
            <a:r>
              <a:rPr lang="es-CL" sz="3200" dirty="0">
                <a:latin typeface="Times New Roman" pitchFamily="18" charset="0"/>
                <a:ea typeface="Times New Roman"/>
                <a:cs typeface="Times New Roman" pitchFamily="18" charset="0"/>
              </a:rPr>
              <a:t> atmósfera</a:t>
            </a:r>
            <a:r>
              <a:rPr lang="es-CL" sz="3200" dirty="0" smtClean="0">
                <a:latin typeface="Times New Roman" pitchFamily="18" charset="0"/>
                <a:ea typeface="Times New Roman"/>
                <a:cs typeface="Times New Roman" pitchFamily="18" charset="0"/>
              </a:rPr>
              <a:t>.</a:t>
            </a:r>
          </a:p>
          <a:p>
            <a:pPr>
              <a:lnSpc>
                <a:spcPts val="1800"/>
              </a:lnSpc>
              <a:spcBef>
                <a:spcPts val="480"/>
              </a:spcBef>
              <a:spcAft>
                <a:spcPts val="600"/>
              </a:spcAft>
            </a:pPr>
            <a:r>
              <a:rPr lang="es-CL" sz="3200" dirty="0" smtClean="0">
                <a:solidFill>
                  <a:srgbClr val="000000"/>
                </a:solidFill>
                <a:latin typeface="Times New Roman" pitchFamily="18" charset="0"/>
                <a:ea typeface="Calibri"/>
                <a:cs typeface="Times New Roman" pitchFamily="18" charset="0"/>
              </a:rPr>
              <a:t>Es el sistema material formado por el conjunto </a:t>
            </a:r>
          </a:p>
          <a:p>
            <a:pPr marL="109728" indent="0">
              <a:lnSpc>
                <a:spcPts val="1800"/>
              </a:lnSpc>
              <a:spcBef>
                <a:spcPts val="480"/>
              </a:spcBef>
              <a:spcAft>
                <a:spcPts val="600"/>
              </a:spcAft>
              <a:buNone/>
            </a:pPr>
            <a:r>
              <a:rPr lang="es-CL" sz="3200" dirty="0">
                <a:solidFill>
                  <a:srgbClr val="000000"/>
                </a:solidFill>
                <a:latin typeface="Times New Roman" pitchFamily="18" charset="0"/>
                <a:ea typeface="Calibri"/>
                <a:cs typeface="Times New Roman" pitchFamily="18" charset="0"/>
              </a:rPr>
              <a:t>d</a:t>
            </a:r>
            <a:r>
              <a:rPr lang="es-CL" sz="3200" dirty="0" smtClean="0">
                <a:solidFill>
                  <a:srgbClr val="000000"/>
                </a:solidFill>
                <a:latin typeface="Times New Roman" pitchFamily="18" charset="0"/>
                <a:ea typeface="Calibri"/>
                <a:cs typeface="Times New Roman" pitchFamily="18" charset="0"/>
              </a:rPr>
              <a:t>e los seres vivos propios del planeta Tierra, </a:t>
            </a:r>
          </a:p>
          <a:p>
            <a:pPr marL="109728" indent="0">
              <a:lnSpc>
                <a:spcPts val="1800"/>
              </a:lnSpc>
              <a:spcBef>
                <a:spcPts val="480"/>
              </a:spcBef>
              <a:spcAft>
                <a:spcPts val="600"/>
              </a:spcAft>
              <a:buNone/>
            </a:pPr>
            <a:r>
              <a:rPr lang="es-CL" sz="3200" dirty="0" smtClean="0">
                <a:solidFill>
                  <a:srgbClr val="000000"/>
                </a:solidFill>
                <a:latin typeface="Times New Roman" pitchFamily="18" charset="0"/>
                <a:ea typeface="Calibri"/>
                <a:cs typeface="Times New Roman" pitchFamily="18" charset="0"/>
              </a:rPr>
              <a:t>además del medio físico.</a:t>
            </a:r>
          </a:p>
          <a:p>
            <a:pPr marL="109728" indent="0">
              <a:lnSpc>
                <a:spcPts val="1800"/>
              </a:lnSpc>
              <a:spcBef>
                <a:spcPts val="480"/>
              </a:spcBef>
              <a:spcAft>
                <a:spcPts val="600"/>
              </a:spcAft>
              <a:buNone/>
            </a:pPr>
            <a:endParaRPr lang="es-CL" sz="3200" dirty="0">
              <a:latin typeface="Times New Roman" pitchFamily="18" charset="0"/>
              <a:ea typeface="Calibri"/>
              <a:cs typeface="Times New Roman" pitchFamily="18" charset="0"/>
            </a:endParaRPr>
          </a:p>
          <a:p>
            <a:endParaRPr lang="es-CL" dirty="0"/>
          </a:p>
        </p:txBody>
      </p:sp>
      <p:sp>
        <p:nvSpPr>
          <p:cNvPr id="3" name="2 Título"/>
          <p:cNvSpPr>
            <a:spLocks noGrp="1"/>
          </p:cNvSpPr>
          <p:nvPr>
            <p:ph type="title"/>
          </p:nvPr>
        </p:nvSpPr>
        <p:spPr/>
        <p:txBody>
          <a:bodyPr/>
          <a:lstStyle/>
          <a:p>
            <a:pPr algn="ctr"/>
            <a:r>
              <a:rPr lang="es-CL" dirty="0" smtClean="0"/>
              <a:t>La Biósfera.</a:t>
            </a:r>
            <a:endParaRPr lang="es-CL" dirty="0"/>
          </a:p>
        </p:txBody>
      </p:sp>
    </p:spTree>
    <p:extLst>
      <p:ext uri="{BB962C8B-B14F-4D97-AF65-F5344CB8AC3E}">
        <p14:creationId xmlns:p14="http://schemas.microsoft.com/office/powerpoint/2010/main" val="2777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628799"/>
            <a:ext cx="4680520" cy="485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78" y="385786"/>
            <a:ext cx="822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52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nSpc>
                <a:spcPts val="1800"/>
              </a:lnSpc>
              <a:spcBef>
                <a:spcPts val="480"/>
              </a:spcBef>
              <a:spcAft>
                <a:spcPts val="600"/>
              </a:spcAft>
            </a:pPr>
            <a:r>
              <a:rPr lang="es-CL" sz="3200" dirty="0" smtClean="0">
                <a:latin typeface="Times New Roman" pitchFamily="18" charset="0"/>
                <a:ea typeface="Times New Roman"/>
                <a:cs typeface="Times New Roman" pitchFamily="18" charset="0"/>
              </a:rPr>
              <a:t>El término litósfera viene del</a:t>
            </a:r>
            <a:r>
              <a:rPr lang="es-CL" sz="3200" dirty="0">
                <a:latin typeface="Times New Roman" pitchFamily="18" charset="0"/>
                <a:ea typeface="Times New Roman"/>
                <a:cs typeface="Times New Roman" pitchFamily="18" charset="0"/>
              </a:rPr>
              <a:t> </a:t>
            </a:r>
            <a:r>
              <a:rPr lang="es-CL" sz="3200" dirty="0" smtClean="0">
                <a:latin typeface="Times New Roman" pitchFamily="18" charset="0"/>
                <a:ea typeface="Times New Roman"/>
                <a:cs typeface="Times New Roman" pitchFamily="18" charset="0"/>
              </a:rPr>
              <a:t>griego</a:t>
            </a:r>
            <a:r>
              <a:rPr lang="es-CL" sz="3200" dirty="0">
                <a:latin typeface="Times New Roman" pitchFamily="18" charset="0"/>
                <a:ea typeface="Times New Roman"/>
                <a:cs typeface="Times New Roman" pitchFamily="18" charset="0"/>
              </a:rPr>
              <a:t> </a:t>
            </a:r>
            <a:r>
              <a:rPr lang="es-CL" sz="3200" dirty="0" err="1">
                <a:latin typeface="Times New Roman" pitchFamily="18" charset="0"/>
                <a:ea typeface="Times New Roman"/>
                <a:cs typeface="Times New Roman" pitchFamily="18" charset="0"/>
              </a:rPr>
              <a:t>litos</a:t>
            </a:r>
            <a:r>
              <a:rPr lang="es-CL" sz="3200" dirty="0">
                <a:latin typeface="Times New Roman" pitchFamily="18" charset="0"/>
                <a:ea typeface="Times New Roman"/>
                <a:cs typeface="Times New Roman" pitchFamily="18" charset="0"/>
              </a:rPr>
              <a:t>, </a:t>
            </a:r>
            <a:endParaRPr lang="es-CL" sz="32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r>
              <a:rPr lang="es-CL" sz="3200" dirty="0" smtClean="0">
                <a:latin typeface="Times New Roman" pitchFamily="18" charset="0"/>
                <a:ea typeface="Times New Roman"/>
                <a:cs typeface="Times New Roman" pitchFamily="18" charset="0"/>
              </a:rPr>
              <a:t>"</a:t>
            </a:r>
            <a:r>
              <a:rPr lang="es-CL" sz="3200" dirty="0">
                <a:latin typeface="Times New Roman" pitchFamily="18" charset="0"/>
                <a:ea typeface="Times New Roman"/>
                <a:cs typeface="Times New Roman" pitchFamily="18" charset="0"/>
              </a:rPr>
              <a:t>piedra" y </a:t>
            </a:r>
            <a:r>
              <a:rPr lang="es-CL" sz="3200" dirty="0" err="1">
                <a:latin typeface="Times New Roman" pitchFamily="18" charset="0"/>
                <a:ea typeface="Times New Roman"/>
                <a:cs typeface="Times New Roman" pitchFamily="18" charset="0"/>
              </a:rPr>
              <a:t>σφ</a:t>
            </a:r>
            <a:r>
              <a:rPr lang="es-CL" sz="3200" dirty="0">
                <a:latin typeface="Times New Roman" pitchFamily="18" charset="0"/>
                <a:ea typeface="Times New Roman"/>
                <a:cs typeface="Times New Roman" pitchFamily="18" charset="0"/>
              </a:rPr>
              <a:t>αίρα, "esfera</a:t>
            </a:r>
            <a:r>
              <a:rPr lang="es-CL" sz="3200" dirty="0" smtClean="0">
                <a:latin typeface="Times New Roman" pitchFamily="18" charset="0"/>
                <a:ea typeface="Times New Roman"/>
                <a:cs typeface="Times New Roman" pitchFamily="18" charset="0"/>
              </a:rPr>
              <a:t>" </a:t>
            </a:r>
            <a:r>
              <a:rPr lang="es-CL" sz="3200" dirty="0">
                <a:latin typeface="Times New Roman" pitchFamily="18" charset="0"/>
                <a:ea typeface="Times New Roman"/>
                <a:cs typeface="Times New Roman" pitchFamily="18" charset="0"/>
              </a:rPr>
              <a:t>es la capa </a:t>
            </a:r>
            <a:endParaRPr lang="es-CL" sz="32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r>
              <a:rPr lang="es-CL" sz="3200" dirty="0" smtClean="0">
                <a:latin typeface="Times New Roman" pitchFamily="18" charset="0"/>
                <a:ea typeface="Times New Roman"/>
                <a:cs typeface="Times New Roman" pitchFamily="18" charset="0"/>
              </a:rPr>
              <a:t>superficial </a:t>
            </a:r>
            <a:r>
              <a:rPr lang="es-CL" sz="3200" dirty="0">
                <a:latin typeface="Times New Roman" pitchFamily="18" charset="0"/>
                <a:ea typeface="Times New Roman"/>
                <a:cs typeface="Times New Roman" pitchFamily="18" charset="0"/>
              </a:rPr>
              <a:t>de la Tierra sólida, caracterizada por </a:t>
            </a:r>
            <a:endParaRPr lang="es-CL" sz="32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r>
              <a:rPr lang="es-CL" sz="3200" dirty="0" smtClean="0">
                <a:latin typeface="Times New Roman" pitchFamily="18" charset="0"/>
                <a:ea typeface="Times New Roman"/>
                <a:cs typeface="Times New Roman" pitchFamily="18" charset="0"/>
              </a:rPr>
              <a:t>su </a:t>
            </a:r>
            <a:r>
              <a:rPr lang="es-CL" sz="3200" dirty="0">
                <a:latin typeface="Times New Roman" pitchFamily="18" charset="0"/>
                <a:ea typeface="Times New Roman"/>
                <a:cs typeface="Times New Roman" pitchFamily="18" charset="0"/>
              </a:rPr>
              <a:t>rigidez. </a:t>
            </a:r>
            <a:endParaRPr lang="es-CL" sz="3200" dirty="0" smtClean="0">
              <a:latin typeface="Times New Roman" pitchFamily="18" charset="0"/>
              <a:ea typeface="Times New Roman"/>
              <a:cs typeface="Times New Roman" pitchFamily="18" charset="0"/>
            </a:endParaRPr>
          </a:p>
          <a:p>
            <a:pPr>
              <a:lnSpc>
                <a:spcPts val="1800"/>
              </a:lnSpc>
              <a:spcBef>
                <a:spcPts val="480"/>
              </a:spcBef>
              <a:spcAft>
                <a:spcPts val="600"/>
              </a:spcAft>
            </a:pPr>
            <a:r>
              <a:rPr lang="es-CL" sz="3200" dirty="0" smtClean="0">
                <a:latin typeface="Times New Roman" pitchFamily="18" charset="0"/>
                <a:ea typeface="Times New Roman"/>
                <a:cs typeface="Times New Roman" pitchFamily="18" charset="0"/>
              </a:rPr>
              <a:t>Está </a:t>
            </a:r>
            <a:r>
              <a:rPr lang="es-CL" sz="3200" dirty="0">
                <a:latin typeface="Times New Roman" pitchFamily="18" charset="0"/>
                <a:ea typeface="Times New Roman"/>
                <a:cs typeface="Times New Roman" pitchFamily="18" charset="0"/>
              </a:rPr>
              <a:t>formada por la corteza </a:t>
            </a:r>
            <a:r>
              <a:rPr lang="es-CL" sz="3200" dirty="0" smtClean="0">
                <a:latin typeface="Times New Roman" pitchFamily="18" charset="0"/>
                <a:ea typeface="Times New Roman"/>
                <a:cs typeface="Times New Roman" pitchFamily="18" charset="0"/>
              </a:rPr>
              <a:t>terrestre</a:t>
            </a:r>
            <a:r>
              <a:rPr lang="es-CL" sz="3200" dirty="0">
                <a:latin typeface="Times New Roman" pitchFamily="18" charset="0"/>
                <a:ea typeface="Times New Roman"/>
                <a:cs typeface="Times New Roman" pitchFamily="18" charset="0"/>
              </a:rPr>
              <a:t> y por la </a:t>
            </a:r>
            <a:endParaRPr lang="es-CL" sz="32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r>
              <a:rPr lang="es-CL" sz="3200" dirty="0" smtClean="0">
                <a:latin typeface="Times New Roman" pitchFamily="18" charset="0"/>
                <a:ea typeface="Times New Roman"/>
                <a:cs typeface="Times New Roman" pitchFamily="18" charset="0"/>
              </a:rPr>
              <a:t>zona </a:t>
            </a:r>
            <a:r>
              <a:rPr lang="es-CL" sz="3200" dirty="0">
                <a:latin typeface="Times New Roman" pitchFamily="18" charset="0"/>
                <a:ea typeface="Times New Roman"/>
                <a:cs typeface="Times New Roman" pitchFamily="18" charset="0"/>
              </a:rPr>
              <a:t>contigua, la más externa, </a:t>
            </a:r>
            <a:endParaRPr lang="es-CL" sz="32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r>
              <a:rPr lang="es-CL" sz="3200" dirty="0" smtClean="0">
                <a:latin typeface="Times New Roman" pitchFamily="18" charset="0"/>
                <a:ea typeface="Times New Roman"/>
                <a:cs typeface="Times New Roman" pitchFamily="18" charset="0"/>
              </a:rPr>
              <a:t>del</a:t>
            </a:r>
            <a:r>
              <a:rPr lang="es-CL" sz="3200" dirty="0">
                <a:latin typeface="Times New Roman" pitchFamily="18" charset="0"/>
                <a:ea typeface="Times New Roman"/>
                <a:cs typeface="Times New Roman" pitchFamily="18" charset="0"/>
              </a:rPr>
              <a:t> </a:t>
            </a:r>
            <a:r>
              <a:rPr lang="es-CL" sz="3200" dirty="0" smtClean="0">
                <a:latin typeface="Times New Roman" pitchFamily="18" charset="0"/>
                <a:ea typeface="Times New Roman"/>
                <a:cs typeface="Times New Roman" pitchFamily="18" charset="0"/>
              </a:rPr>
              <a:t>manto residual</a:t>
            </a:r>
            <a:r>
              <a:rPr lang="es-CL" sz="3200" dirty="0">
                <a:latin typeface="Times New Roman" pitchFamily="18" charset="0"/>
                <a:ea typeface="Times New Roman"/>
                <a:cs typeface="Times New Roman" pitchFamily="18" charset="0"/>
              </a:rPr>
              <a:t>, y «flota» sobre </a:t>
            </a:r>
            <a:endParaRPr lang="es-CL" sz="32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r>
              <a:rPr lang="es-CL" sz="3200" dirty="0" smtClean="0">
                <a:latin typeface="Times New Roman" pitchFamily="18" charset="0"/>
                <a:ea typeface="Times New Roman"/>
                <a:cs typeface="Times New Roman" pitchFamily="18" charset="0"/>
              </a:rPr>
              <a:t>la</a:t>
            </a:r>
            <a:r>
              <a:rPr lang="es-CL" sz="3200" dirty="0">
                <a:latin typeface="Times New Roman" pitchFamily="18" charset="0"/>
                <a:ea typeface="Times New Roman"/>
                <a:cs typeface="Times New Roman" pitchFamily="18" charset="0"/>
              </a:rPr>
              <a:t> </a:t>
            </a:r>
            <a:r>
              <a:rPr lang="es-CL" sz="3200" dirty="0" err="1">
                <a:latin typeface="Times New Roman" pitchFamily="18" charset="0"/>
                <a:ea typeface="Times New Roman"/>
                <a:cs typeface="Times New Roman" pitchFamily="18" charset="0"/>
              </a:rPr>
              <a:t>astenósfera</a:t>
            </a:r>
            <a:r>
              <a:rPr lang="es-CL" sz="3200" dirty="0">
                <a:latin typeface="Times New Roman" pitchFamily="18" charset="0"/>
                <a:ea typeface="Times New Roman"/>
                <a:cs typeface="Times New Roman" pitchFamily="18" charset="0"/>
              </a:rPr>
              <a:t>, una capa «blanda» que forma </a:t>
            </a:r>
            <a:endParaRPr lang="es-CL" sz="32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r>
              <a:rPr lang="es-CL" sz="3200" dirty="0" smtClean="0">
                <a:latin typeface="Times New Roman" pitchFamily="18" charset="0"/>
                <a:ea typeface="Times New Roman"/>
                <a:cs typeface="Times New Roman" pitchFamily="18" charset="0"/>
              </a:rPr>
              <a:t>parte </a:t>
            </a:r>
            <a:r>
              <a:rPr lang="es-CL" sz="3200" dirty="0">
                <a:latin typeface="Times New Roman" pitchFamily="18" charset="0"/>
                <a:ea typeface="Times New Roman"/>
                <a:cs typeface="Times New Roman" pitchFamily="18" charset="0"/>
              </a:rPr>
              <a:t>del manto </a:t>
            </a:r>
            <a:r>
              <a:rPr lang="es-CL" sz="3200" dirty="0" smtClean="0">
                <a:latin typeface="Times New Roman" pitchFamily="18" charset="0"/>
                <a:ea typeface="Times New Roman"/>
                <a:cs typeface="Times New Roman" pitchFamily="18" charset="0"/>
              </a:rPr>
              <a:t>superior.</a:t>
            </a:r>
            <a:r>
              <a:rPr lang="es-CL" sz="3200" baseline="30000" dirty="0">
                <a:latin typeface="Times New Roman" pitchFamily="18" charset="0"/>
                <a:ea typeface="Times New Roman"/>
                <a:cs typeface="Times New Roman" pitchFamily="18" charset="0"/>
              </a:rPr>
              <a:t> </a:t>
            </a:r>
            <a:endParaRPr lang="es-CL" sz="3200" baseline="300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endParaRPr lang="es-CL" sz="3200" baseline="30000" dirty="0" smtClean="0">
              <a:latin typeface="Times New Roman" pitchFamily="18" charset="0"/>
              <a:ea typeface="Times New Roman"/>
              <a:cs typeface="Times New Roman" pitchFamily="18" charset="0"/>
            </a:endParaRPr>
          </a:p>
          <a:p>
            <a:pPr marL="109728" indent="0">
              <a:lnSpc>
                <a:spcPts val="1800"/>
              </a:lnSpc>
              <a:spcBef>
                <a:spcPts val="480"/>
              </a:spcBef>
              <a:spcAft>
                <a:spcPts val="600"/>
              </a:spcAft>
              <a:buNone/>
            </a:pPr>
            <a:endParaRPr lang="es-CL" dirty="0"/>
          </a:p>
        </p:txBody>
      </p:sp>
      <p:sp>
        <p:nvSpPr>
          <p:cNvPr id="3" name="2 Título"/>
          <p:cNvSpPr>
            <a:spLocks noGrp="1"/>
          </p:cNvSpPr>
          <p:nvPr>
            <p:ph type="title"/>
          </p:nvPr>
        </p:nvSpPr>
        <p:spPr/>
        <p:txBody>
          <a:bodyPr/>
          <a:lstStyle/>
          <a:p>
            <a:pPr algn="ctr"/>
            <a:r>
              <a:rPr lang="es-CL" dirty="0" smtClean="0"/>
              <a:t>La Litósfera.</a:t>
            </a:r>
            <a:endParaRPr lang="es-CL" dirty="0"/>
          </a:p>
        </p:txBody>
      </p:sp>
    </p:spTree>
    <p:extLst>
      <p:ext uri="{BB962C8B-B14F-4D97-AF65-F5344CB8AC3E}">
        <p14:creationId xmlns:p14="http://schemas.microsoft.com/office/powerpoint/2010/main" val="217098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buClr>
                <a:srgbClr val="2DA2BF"/>
              </a:buClr>
            </a:pPr>
            <a:r>
              <a:rPr lang="es-CL" sz="3200" dirty="0" smtClean="0">
                <a:solidFill>
                  <a:prstClr val="black"/>
                </a:solidFill>
                <a:latin typeface="Times New Roman" pitchFamily="18" charset="0"/>
                <a:cs typeface="Times New Roman" pitchFamily="18" charset="0"/>
              </a:rPr>
              <a:t>Está </a:t>
            </a:r>
            <a:r>
              <a:rPr lang="es-CL" sz="3200" dirty="0">
                <a:solidFill>
                  <a:prstClr val="black"/>
                </a:solidFill>
                <a:latin typeface="Times New Roman" pitchFamily="18" charset="0"/>
                <a:cs typeface="Times New Roman" pitchFamily="18" charset="0"/>
              </a:rPr>
              <a:t>fragmentada en una serie de placas tectónicas o </a:t>
            </a:r>
            <a:r>
              <a:rPr lang="es-CL" sz="3200" dirty="0" err="1">
                <a:solidFill>
                  <a:prstClr val="black"/>
                </a:solidFill>
                <a:latin typeface="Times New Roman" pitchFamily="18" charset="0"/>
                <a:cs typeface="Times New Roman" pitchFamily="18" charset="0"/>
              </a:rPr>
              <a:t>litosféricas</a:t>
            </a:r>
            <a:r>
              <a:rPr lang="es-CL" sz="3200" dirty="0">
                <a:solidFill>
                  <a:prstClr val="black"/>
                </a:solidFill>
                <a:latin typeface="Times New Roman" pitchFamily="18" charset="0"/>
                <a:cs typeface="Times New Roman" pitchFamily="18" charset="0"/>
              </a:rPr>
              <a:t>, en cuyos bordes se concentran los fenómenos geológicos endógenos, como el magmatismo (incluido el vulcanismo), la </a:t>
            </a:r>
            <a:r>
              <a:rPr lang="es-CL" sz="3200" dirty="0" smtClean="0">
                <a:solidFill>
                  <a:prstClr val="black"/>
                </a:solidFill>
                <a:latin typeface="Times New Roman" pitchFamily="18" charset="0"/>
                <a:cs typeface="Times New Roman" pitchFamily="18" charset="0"/>
              </a:rPr>
              <a:t>sismicidad.</a:t>
            </a:r>
            <a:endParaRPr lang="es-CL" dirty="0"/>
          </a:p>
          <a:p>
            <a:endParaRPr lang="es-CL" dirty="0"/>
          </a:p>
        </p:txBody>
      </p:sp>
    </p:spTree>
    <p:extLst>
      <p:ext uri="{BB962C8B-B14F-4D97-AF65-F5344CB8AC3E}">
        <p14:creationId xmlns:p14="http://schemas.microsoft.com/office/powerpoint/2010/main" val="402342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4664"/>
            <a:ext cx="82296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597" y="1271707"/>
            <a:ext cx="6868975" cy="505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498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183</TotalTime>
  <Words>670</Words>
  <Application>Microsoft Office PowerPoint</Application>
  <PresentationFormat>Presentación en pantalla (4:3)</PresentationFormat>
  <Paragraphs>72</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Concurrencia</vt:lpstr>
      <vt:lpstr>Materia, energía y vida.</vt:lpstr>
      <vt:lpstr>Presentación de PowerPoint</vt:lpstr>
      <vt:lpstr>La Geósfera.</vt:lpstr>
      <vt:lpstr>Presentación de PowerPoint</vt:lpstr>
      <vt:lpstr>La Biósfera.</vt:lpstr>
      <vt:lpstr>Presentación de PowerPoint</vt:lpstr>
      <vt:lpstr>La Litósfera.</vt:lpstr>
      <vt:lpstr>Presentación de PowerPoint</vt:lpstr>
      <vt:lpstr>Presentación de PowerPoint</vt:lpstr>
      <vt:lpstr>La Hidrósfera.</vt:lpstr>
      <vt:lpstr>Presentación de PowerPoint</vt:lpstr>
      <vt:lpstr>La Atmósfera</vt:lpstr>
      <vt:lpstr>Presentación de PowerPoint</vt:lpstr>
      <vt:lpstr>Presentación de PowerPoint</vt:lpstr>
      <vt:lpstr>Tiene 2 regiones.</vt:lpstr>
      <vt:lpstr>Capas de la atmósfera.</vt:lpstr>
      <vt:lpstr>Presentación de PowerPoint</vt:lpstr>
      <vt:lpstr>Presentación de PowerPoint</vt:lpstr>
      <vt:lpstr>Tropósfera.</vt:lpstr>
      <vt:lpstr>Estratósfera.</vt:lpstr>
      <vt:lpstr>Mesosfera.</vt:lpstr>
      <vt:lpstr>Ionósfera.</vt:lpstr>
      <vt:lpstr>Exósfera.</vt:lpstr>
      <vt:lpstr>Ozonósfera.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lapolar</dc:creator>
  <cp:lastModifiedBy>lapolar</cp:lastModifiedBy>
  <cp:revision>16</cp:revision>
  <dcterms:created xsi:type="dcterms:W3CDTF">2011-07-25T23:00:37Z</dcterms:created>
  <dcterms:modified xsi:type="dcterms:W3CDTF">2011-07-27T21:57:20Z</dcterms:modified>
</cp:coreProperties>
</file>