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 id="259" r:id="rId3"/>
    <p:sldId id="260" r:id="rId4"/>
    <p:sldId id="261"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4DC04011-B3A7-4681-82EB-E41D922EB7DE}" type="datetimeFigureOut">
              <a:rPr lang="en-US" smtClean="0"/>
              <a:t>8/15/2011</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38676D-D2BC-4F98-BABC-197BD036ABD6}" type="slidenum">
              <a:rPr lang="en-US" smtClean="0"/>
              <a:t>‹Nº›</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DC04011-B3A7-4681-82EB-E41D922EB7DE}" type="datetimeFigureOut">
              <a:rPr lang="en-US" smtClean="0"/>
              <a:t>8/15/2011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8676D-D2BC-4F98-BABC-197BD036ABD6}" type="slidenum">
              <a:rPr lang="en-US" smtClean="0"/>
              <a:t>‹Nº›</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DC04011-B3A7-4681-82EB-E41D922EB7DE}" type="datetimeFigureOut">
              <a:rPr lang="en-US" smtClean="0"/>
              <a:t>8/15/2011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8676D-D2BC-4F98-BABC-197BD036ABD6}" type="slidenum">
              <a:rPr lang="en-US" smtClean="0"/>
              <a:t>‹Nº›</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4DC04011-B3A7-4681-82EB-E41D922EB7DE}" type="datetimeFigureOut">
              <a:rPr lang="en-US" smtClean="0"/>
              <a:t>8/15/2011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8676D-D2BC-4F98-BABC-197BD036ABD6}" type="slidenum">
              <a:rPr lang="en-US" smtClean="0"/>
              <a:t>‹Nº›</a:t>
            </a:fld>
            <a:endParaRPr lang="en-US"/>
          </a:p>
        </p:txBody>
      </p:sp>
      <p:sp>
        <p:nvSpPr>
          <p:cNvPr id="11" name="Title 10"/>
          <p:cNvSpPr>
            <a:spLocks noGrp="1"/>
          </p:cNvSpPr>
          <p:nvPr>
            <p:ph type="title"/>
          </p:nvPr>
        </p:nvSpPr>
        <p:spPr/>
        <p:txBody>
          <a:bodyPr/>
          <a:lstStyle/>
          <a:p>
            <a:r>
              <a:rPr lang="es-ES" smtClean="0"/>
              <a:t>Haga clic para modificar el estilo de título del patrón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DC04011-B3A7-4681-82EB-E41D922EB7DE}" type="datetimeFigureOut">
              <a:rPr lang="en-US" smtClean="0"/>
              <a:t>8/15/2011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38676D-D2BC-4F98-BABC-197BD036ABD6}" type="slidenum">
              <a:rPr lang="en-US" smtClean="0"/>
              <a:t>‹Nº›</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DC04011-B3A7-4681-82EB-E41D922EB7DE}" type="datetimeFigureOut">
              <a:rPr lang="en-US" smtClean="0"/>
              <a:t>8/15/2011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38676D-D2BC-4F98-BABC-197BD036ABD6}" type="slidenum">
              <a:rPr lang="en-US" smtClean="0"/>
              <a:t>‹Nº›</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s-ES" smtClean="0"/>
              <a:t>Haga clic para modificar el estilo de título del patrón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DC04011-B3A7-4681-82EB-E41D922EB7DE}" type="datetimeFigureOut">
              <a:rPr lang="en-US" smtClean="0"/>
              <a:t>8/15/2011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38676D-D2BC-4F98-BABC-197BD036ABD6}" type="slidenum">
              <a:rPr lang="en-US" smtClean="0"/>
              <a:t>‹Nº›</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DC04011-B3A7-4681-82EB-E41D922EB7DE}" type="datetimeFigureOut">
              <a:rPr lang="en-US" smtClean="0"/>
              <a:t>8/15/2011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38676D-D2BC-4F98-BABC-197BD036ABD6}" type="slidenum">
              <a:rPr lang="en-US" smtClean="0"/>
              <a:t>‹Nº›</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C04011-B3A7-4681-82EB-E41D922EB7DE}" type="datetimeFigureOut">
              <a:rPr lang="en-US" smtClean="0"/>
              <a:t>8/15/2011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38676D-D2BC-4F98-BABC-197BD036ABD6}" type="slidenum">
              <a:rPr lang="en-US" smtClean="0"/>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DC04011-B3A7-4681-82EB-E41D922EB7DE}" type="datetimeFigureOut">
              <a:rPr lang="en-US" smtClean="0"/>
              <a:t>8/15/2011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38676D-D2BC-4F98-BABC-197BD036ABD6}" type="slidenum">
              <a:rPr lang="en-US" smtClean="0"/>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DC04011-B3A7-4681-82EB-E41D922EB7DE}" type="datetimeFigureOut">
              <a:rPr lang="en-US" smtClean="0"/>
              <a:t>8/15/2011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38676D-D2BC-4F98-BABC-197BD036ABD6}" type="slidenum">
              <a:rPr lang="en-US" smtClean="0"/>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4DC04011-B3A7-4681-82EB-E41D922EB7DE}" type="datetimeFigureOut">
              <a:rPr lang="en-US" smtClean="0"/>
              <a:t>8/15/2011</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4F38676D-D2BC-4F98-BABC-197BD036ABD6}" type="slidenum">
              <a:rPr lang="en-US" smtClean="0"/>
              <a:t>‹Nº›</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04800" y="381000"/>
            <a:ext cx="8534400" cy="6172200"/>
          </a:xfrm>
        </p:spPr>
        <p:txBody>
          <a:bodyPr>
            <a:noAutofit/>
          </a:bodyPr>
          <a:lstStyle/>
          <a:p>
            <a:r>
              <a:rPr lang="es-ES" sz="3600" dirty="0">
                <a:effectLst/>
              </a:rPr>
              <a:t>El </a:t>
            </a:r>
            <a:r>
              <a:rPr lang="es-ES" sz="3600" dirty="0" err="1">
                <a:effectLst/>
              </a:rPr>
              <a:t>sambo</a:t>
            </a:r>
            <a:r>
              <a:rPr lang="es-ES" sz="3600" dirty="0">
                <a:effectLst/>
              </a:rPr>
              <a:t> caporal es un estilo de baile que se instaló fuertemente en los ceremoniales de las regiones de Tarapacá y Arica-</a:t>
            </a:r>
            <a:r>
              <a:rPr lang="es-ES" sz="3600" dirty="0" err="1">
                <a:effectLst/>
              </a:rPr>
              <a:t>Parinacota</a:t>
            </a:r>
            <a:r>
              <a:rPr lang="es-ES" sz="3600" dirty="0">
                <a:effectLst/>
              </a:rPr>
              <a:t> en las últimas décadas del siglo XX. Ya en 1983 la presencia del </a:t>
            </a:r>
            <a:r>
              <a:rPr lang="es-ES" sz="3600" dirty="0" err="1">
                <a:effectLst/>
              </a:rPr>
              <a:t>sambo</a:t>
            </a:r>
            <a:r>
              <a:rPr lang="es-ES" sz="3600" dirty="0">
                <a:effectLst/>
              </a:rPr>
              <a:t> caporal había llegado hasta la fiesta de la Virgen del Carmen de La Tirana, como expresión de la influencia que el Carnaval de Oruro ha ejercido sobre toda la región norte del </a:t>
            </a:r>
            <a:r>
              <a:rPr lang="es-ES" sz="3600" dirty="0" err="1">
                <a:effectLst/>
              </a:rPr>
              <a:t>páis</a:t>
            </a:r>
            <a:r>
              <a:rPr lang="es-ES" sz="3600" dirty="0">
                <a:effectLst/>
              </a:rPr>
              <a:t>. </a:t>
            </a:r>
            <a:endParaRPr lang="en-US" sz="3300" dirty="0"/>
          </a:p>
        </p:txBody>
      </p:sp>
    </p:spTree>
    <p:extLst>
      <p:ext uri="{BB962C8B-B14F-4D97-AF65-F5344CB8AC3E}">
        <p14:creationId xmlns:p14="http://schemas.microsoft.com/office/powerpoint/2010/main" val="42556038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04800" y="381000"/>
            <a:ext cx="8534400" cy="6172200"/>
          </a:xfrm>
        </p:spPr>
        <p:txBody>
          <a:bodyPr>
            <a:noAutofit/>
          </a:bodyPr>
          <a:lstStyle/>
          <a:p>
            <a:r>
              <a:rPr lang="es-ES" sz="3600" dirty="0">
                <a:effectLst/>
              </a:rPr>
              <a:t>La danza del zambo caporal representa a la clase mestiza que durante la colonia y posterior a la emancipación, asumió las labores del capataz en la administración de los complejos azucareros del oriente de la actual Bolivia, que sumaban grandes cantidades de mano de obra india y afroamericana. Símbolo del poder legado por el hacendado sobre los esclavos y siervos es el látigo que los hombres portan en su mano derecha. </a:t>
            </a:r>
            <a:endParaRPr lang="en-US" sz="3300" dirty="0"/>
          </a:p>
        </p:txBody>
      </p:sp>
    </p:spTree>
    <p:extLst>
      <p:ext uri="{BB962C8B-B14F-4D97-AF65-F5344CB8AC3E}">
        <p14:creationId xmlns:p14="http://schemas.microsoft.com/office/powerpoint/2010/main" val="3450735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04800" y="381000"/>
            <a:ext cx="8534400" cy="6172200"/>
          </a:xfrm>
        </p:spPr>
        <p:txBody>
          <a:bodyPr>
            <a:noAutofit/>
          </a:bodyPr>
          <a:lstStyle/>
          <a:p>
            <a:r>
              <a:rPr lang="es-ES" sz="3600" dirty="0">
                <a:effectLst/>
              </a:rPr>
              <a:t>La fastuosidad del sombrero de ala ancha, el blusón de mangas abultadas, pantalón bombacho y grandes botas, son símbolo de ciertos privilegios y parcial prestigio de que gozaba esta clase social. El vestuario del </a:t>
            </a:r>
            <a:r>
              <a:rPr lang="es-ES" sz="3600" dirty="0" err="1">
                <a:effectLst/>
              </a:rPr>
              <a:t>sambo</a:t>
            </a:r>
            <a:r>
              <a:rPr lang="es-ES" sz="3600" dirty="0">
                <a:effectLst/>
              </a:rPr>
              <a:t> caporal no solo es fastuoso y llamativo, sino también de diseño exagerado, resaltando con alarde la posición social que este baile tiene en Bolivia, respecto de otros estilos de baile en el carnaval. </a:t>
            </a:r>
            <a:endParaRPr lang="en-US" sz="3300" dirty="0"/>
          </a:p>
        </p:txBody>
      </p:sp>
    </p:spTree>
    <p:extLst>
      <p:ext uri="{BB962C8B-B14F-4D97-AF65-F5344CB8AC3E}">
        <p14:creationId xmlns:p14="http://schemas.microsoft.com/office/powerpoint/2010/main" val="34093316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04800" y="381000"/>
            <a:ext cx="8534400" cy="6172200"/>
          </a:xfrm>
        </p:spPr>
        <p:txBody>
          <a:bodyPr>
            <a:noAutofit/>
          </a:bodyPr>
          <a:lstStyle/>
          <a:p>
            <a:r>
              <a:rPr lang="es-ES" sz="3600" dirty="0">
                <a:effectLst/>
              </a:rPr>
              <a:t>La tela usada en la confección es generalmente terciopelo. Las botas son altas y brillantes y en los hombres llevan corridas de cascabeles adosados a un costado. Las damas visten pollera a la rodilla y blusa con faldón, calzan zapatos de tacón, medias, el cabello trenzado decorado con </a:t>
            </a:r>
            <a:r>
              <a:rPr lang="es-ES" sz="3600" dirty="0" err="1">
                <a:effectLst/>
              </a:rPr>
              <a:t>tulmas</a:t>
            </a:r>
            <a:r>
              <a:rPr lang="es-ES" sz="3600" dirty="0">
                <a:effectLst/>
              </a:rPr>
              <a:t> y un sombrero de fieltro tipo hongo, del que se desprende una larga cinta que cuelga hacia atrás. </a:t>
            </a:r>
            <a:endParaRPr lang="en-US" sz="3600" dirty="0">
              <a:effectLst/>
            </a:endParaRPr>
          </a:p>
          <a:p>
            <a:endParaRPr lang="en-US" sz="3300" dirty="0"/>
          </a:p>
        </p:txBody>
      </p:sp>
    </p:spTree>
    <p:extLst>
      <p:ext uri="{BB962C8B-B14F-4D97-AF65-F5344CB8AC3E}">
        <p14:creationId xmlns:p14="http://schemas.microsoft.com/office/powerpoint/2010/main" val="92079235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oné">
  <a:themeElements>
    <a:clrScheme name="Cartoné">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artoné">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rtoné">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71</TotalTime>
  <Words>297</Words>
  <Application>Microsoft Office PowerPoint</Application>
  <PresentationFormat>Presentación en pantalla (4:3)</PresentationFormat>
  <Paragraphs>4</Paragraphs>
  <Slides>4</Slides>
  <Notes>0</Notes>
  <HiddenSlides>0</HiddenSlides>
  <MMClips>0</MMClips>
  <ScaleCrop>false</ScaleCrop>
  <HeadingPairs>
    <vt:vector size="4" baseType="variant">
      <vt:variant>
        <vt:lpstr>Tema</vt:lpstr>
      </vt:variant>
      <vt:variant>
        <vt:i4>1</vt:i4>
      </vt:variant>
      <vt:variant>
        <vt:lpstr>Títulos de diapositiva</vt:lpstr>
      </vt:variant>
      <vt:variant>
        <vt:i4>4</vt:i4>
      </vt:variant>
    </vt:vector>
  </HeadingPairs>
  <TitlesOfParts>
    <vt:vector size="5" baseType="lpstr">
      <vt:lpstr>Cartoné</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Jean</dc:creator>
  <cp:lastModifiedBy>Jean</cp:lastModifiedBy>
  <cp:revision>7</cp:revision>
  <dcterms:created xsi:type="dcterms:W3CDTF">2011-08-12T22:38:12Z</dcterms:created>
  <dcterms:modified xsi:type="dcterms:W3CDTF">2011-08-16T06:36:42Z</dcterms:modified>
</cp:coreProperties>
</file>