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2" r:id="rId4"/>
    <p:sldId id="260" r:id="rId5"/>
    <p:sldId id="261" r:id="rId6"/>
    <p:sldId id="257" r:id="rId7"/>
    <p:sldId id="258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86EA-E45C-4D44-91B2-96967EE976ED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BE9-4852-4539-9ADF-D12B3E792AB6}" type="slidenum">
              <a:rPr lang="es-CL" smtClean="0"/>
              <a:t>‹Nº›</a:t>
            </a:fld>
            <a:endParaRPr lang="es-CL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86EA-E45C-4D44-91B2-96967EE976ED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BE9-4852-4539-9ADF-D12B3E792AB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86EA-E45C-4D44-91B2-96967EE976ED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BE9-4852-4539-9ADF-D12B3E792AB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86EA-E45C-4D44-91B2-96967EE976ED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BE9-4852-4539-9ADF-D12B3E792AB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86EA-E45C-4D44-91B2-96967EE976ED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BE9-4852-4539-9ADF-D12B3E792AB6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86EA-E45C-4D44-91B2-96967EE976ED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BE9-4852-4539-9ADF-D12B3E792AB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86EA-E45C-4D44-91B2-96967EE976ED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BE9-4852-4539-9ADF-D12B3E792AB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86EA-E45C-4D44-91B2-96967EE976ED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BE9-4852-4539-9ADF-D12B3E792AB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86EA-E45C-4D44-91B2-96967EE976ED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BE9-4852-4539-9ADF-D12B3E792AB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86EA-E45C-4D44-91B2-96967EE976ED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BE9-4852-4539-9ADF-D12B3E792AB6}" type="slidenum">
              <a:rPr lang="es-CL" smtClean="0"/>
              <a:t>‹Nº›</a:t>
            </a:fld>
            <a:endParaRPr lang="es-CL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286EA-E45C-4D44-91B2-96967EE976ED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BE9-4852-4539-9ADF-D12B3E792AB6}" type="slidenum">
              <a:rPr lang="es-CL" smtClean="0"/>
              <a:t>‹Nº›</a:t>
            </a:fld>
            <a:endParaRPr lang="es-CL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53286EA-E45C-4D44-91B2-96967EE976ED}" type="datetimeFigureOut">
              <a:rPr lang="es-CL" smtClean="0"/>
              <a:t>24-09-2011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580CBE9-4852-4539-9ADF-D12B3E792AB6}" type="slidenum">
              <a:rPr lang="es-CL" smtClean="0"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2558466"/>
          </a:xfrm>
        </p:spPr>
        <p:txBody>
          <a:bodyPr>
            <a:normAutofit/>
          </a:bodyPr>
          <a:lstStyle/>
          <a:p>
            <a:r>
              <a:rPr lang="es-CL" dirty="0" smtClean="0"/>
              <a:t>Unidad n° 4</a:t>
            </a:r>
            <a:br>
              <a:rPr lang="es-CL" dirty="0" smtClean="0"/>
            </a:br>
            <a:r>
              <a:rPr lang="es-CL" sz="6000" dirty="0" smtClean="0"/>
              <a:t>Viviendo la adolescencia</a:t>
            </a:r>
            <a:endParaRPr lang="es-CL" sz="6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115040" cy="310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09919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95536" y="537321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Sétimos Básicos</a:t>
            </a:r>
          </a:p>
          <a:p>
            <a:r>
              <a:rPr lang="es-CL" sz="2400" dirty="0" smtClean="0"/>
              <a:t>Profesora: Carola Zambra R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50967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642194"/>
          </a:xfrm>
        </p:spPr>
        <p:txBody>
          <a:bodyPr>
            <a:normAutofit/>
          </a:bodyPr>
          <a:lstStyle/>
          <a:p>
            <a:r>
              <a:rPr lang="es-CL" dirty="0" smtClean="0"/>
              <a:t>Determinación </a:t>
            </a:r>
            <a:br>
              <a:rPr lang="es-CL" dirty="0" smtClean="0"/>
            </a:br>
            <a:r>
              <a:rPr lang="es-CL" dirty="0" smtClean="0"/>
              <a:t>del sexo:</a:t>
            </a:r>
            <a:endParaRPr lang="es-CL" dirty="0"/>
          </a:p>
        </p:txBody>
      </p:sp>
      <p:pic>
        <p:nvPicPr>
          <p:cNvPr id="1026" name="Picture 2" descr="C:\Users\lapolar\Desktop\unidad sexualidad\img094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310048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polar\Desktop\unidad sexualidad\20070417klpcnavid_232_Ees_S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79"/>
            <a:ext cx="3168352" cy="573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83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Times New Roman"/>
                <a:ea typeface="Times New Roman"/>
              </a:rPr>
              <a:t> </a:t>
            </a:r>
            <a:r>
              <a:rPr lang="es-ES" sz="2800" dirty="0">
                <a:solidFill>
                  <a:schemeClr val="tx1"/>
                </a:solidFill>
                <a:latin typeface="+mj-lt"/>
                <a:ea typeface="Times New Roman"/>
              </a:rPr>
              <a:t>La </a:t>
            </a:r>
            <a:r>
              <a:rPr lang="es-ES" sz="2800" dirty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reproducción sexual</a:t>
            </a:r>
            <a:r>
              <a:rPr lang="es-ES" sz="2800" dirty="0">
                <a:solidFill>
                  <a:schemeClr val="tx1"/>
                </a:solidFill>
                <a:latin typeface="+mj-lt"/>
                <a:ea typeface="Times New Roman"/>
              </a:rPr>
              <a:t> implica la combinación de </a:t>
            </a:r>
            <a:r>
              <a:rPr lang="es-ES" sz="2800" dirty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células</a:t>
            </a:r>
            <a:r>
              <a:rPr lang="es-ES" sz="2800" dirty="0">
                <a:solidFill>
                  <a:schemeClr val="tx1"/>
                </a:solidFill>
                <a:latin typeface="+mj-lt"/>
                <a:ea typeface="Times New Roman"/>
              </a:rPr>
              <a:t> especializadas llamadas </a:t>
            </a:r>
            <a:r>
              <a:rPr lang="es-ES" sz="2800" dirty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gametos</a:t>
            </a:r>
            <a:r>
              <a:rPr lang="es-ES" sz="2800" dirty="0">
                <a:solidFill>
                  <a:schemeClr val="tx1"/>
                </a:solidFill>
                <a:latin typeface="+mj-lt"/>
                <a:ea typeface="Times New Roman"/>
              </a:rPr>
              <a:t> para formar hijos que heredan rasgos de ambos padres. </a:t>
            </a:r>
            <a:endParaRPr lang="es-ES" sz="2800" dirty="0" smtClean="0">
              <a:solidFill>
                <a:schemeClr val="tx1"/>
              </a:solidFill>
              <a:latin typeface="+mj-lt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Los </a:t>
            </a:r>
            <a:r>
              <a:rPr lang="es-ES" sz="2800" dirty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gametos </a:t>
            </a:r>
            <a:r>
              <a:rPr lang="es-ES" sz="2800" dirty="0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masculinos </a:t>
            </a:r>
            <a:r>
              <a:rPr lang="es-ES" sz="2800" dirty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son pequeños, móviles, y optimizados para el transporte de su información genética a cierta distancia; mientras que los gametos femeninos son grandes, no móviles y contienen los nutrientes necesarios para el desarrollo temprano del organismo joven.</a:t>
            </a:r>
            <a:endParaRPr lang="es-CL" sz="28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  <a:p>
            <a:r>
              <a:rPr lang="es-ES" sz="2800" dirty="0" smtClean="0">
                <a:solidFill>
                  <a:schemeClr val="tx1"/>
                </a:solidFill>
                <a:latin typeface="+mj-lt"/>
                <a:ea typeface="Times New Roman"/>
              </a:rPr>
              <a:t>El </a:t>
            </a:r>
            <a:r>
              <a:rPr lang="es-ES" sz="2800" dirty="0">
                <a:solidFill>
                  <a:schemeClr val="tx1"/>
                </a:solidFill>
                <a:latin typeface="+mj-lt"/>
                <a:ea typeface="Times New Roman"/>
              </a:rPr>
              <a:t>sexo </a:t>
            </a:r>
            <a:r>
              <a:rPr lang="es-ES" sz="2800" dirty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masculino</a:t>
            </a:r>
            <a:r>
              <a:rPr lang="es-ES" sz="2800" dirty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s-ES" sz="2800" dirty="0" smtClean="0">
                <a:solidFill>
                  <a:schemeClr val="tx1"/>
                </a:solidFill>
                <a:latin typeface="+mj-lt"/>
                <a:ea typeface="Times New Roman"/>
              </a:rPr>
              <a:t>produce </a:t>
            </a:r>
            <a:r>
              <a:rPr lang="es-ES" sz="2800" dirty="0">
                <a:solidFill>
                  <a:schemeClr val="tx1"/>
                </a:solidFill>
                <a:latin typeface="+mj-lt"/>
                <a:ea typeface="Times New Roman"/>
              </a:rPr>
              <a:t>gametos masculinos (</a:t>
            </a:r>
            <a:r>
              <a:rPr lang="es-ES" sz="2800" dirty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espermatozoides</a:t>
            </a:r>
            <a:r>
              <a:rPr lang="es-ES" sz="2800" dirty="0">
                <a:solidFill>
                  <a:schemeClr val="tx1"/>
                </a:solidFill>
                <a:latin typeface="+mj-lt"/>
                <a:ea typeface="Times New Roman"/>
              </a:rPr>
              <a:t>) mientras que los de sexo </a:t>
            </a:r>
            <a:r>
              <a:rPr lang="es-ES" sz="2800" dirty="0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femeninos</a:t>
            </a:r>
            <a:r>
              <a:rPr lang="es-ES" sz="2800" dirty="0" smtClean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s-ES" sz="2800" dirty="0">
                <a:solidFill>
                  <a:schemeClr val="tx1"/>
                </a:solidFill>
                <a:latin typeface="+mj-lt"/>
                <a:ea typeface="Times New Roman"/>
              </a:rPr>
              <a:t>producen gametos femeninos (</a:t>
            </a:r>
            <a:r>
              <a:rPr lang="es-ES" sz="2800" dirty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óvulos</a:t>
            </a:r>
            <a:r>
              <a:rPr lang="es-ES" sz="2800" dirty="0" smtClean="0">
                <a:solidFill>
                  <a:schemeClr val="tx1"/>
                </a:solidFill>
                <a:latin typeface="+mj-lt"/>
                <a:ea typeface="Times New Roman"/>
              </a:rPr>
              <a:t>)</a:t>
            </a:r>
            <a:endParaRPr lang="es-CL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166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 smtClean="0"/>
              <a:t>En la unidad estudiaremos: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L" sz="2800" dirty="0" smtClean="0"/>
              <a:t>Etapas del desarrollo humano.</a:t>
            </a:r>
          </a:p>
          <a:p>
            <a:r>
              <a:rPr lang="es-CL" sz="2800" dirty="0" smtClean="0"/>
              <a:t>Sistema reproductor humano.</a:t>
            </a:r>
          </a:p>
          <a:p>
            <a:r>
              <a:rPr lang="es-CL" sz="2800" dirty="0" smtClean="0"/>
              <a:t>Hormonas sexuales.</a:t>
            </a:r>
          </a:p>
          <a:p>
            <a:r>
              <a:rPr lang="es-CL" sz="2800" dirty="0" smtClean="0"/>
              <a:t>Ciclo menstrual.</a:t>
            </a:r>
          </a:p>
          <a:p>
            <a:r>
              <a:rPr lang="es-CL" sz="2800" dirty="0" smtClean="0"/>
              <a:t>Desarrollo de la vida humana.</a:t>
            </a:r>
          </a:p>
          <a:p>
            <a:r>
              <a:rPr lang="es-CL" sz="2800" dirty="0" smtClean="0"/>
              <a:t>Maternidad y paternidad responsables.</a:t>
            </a:r>
          </a:p>
          <a:p>
            <a:r>
              <a:rPr lang="es-CL" sz="2800" dirty="0" smtClean="0"/>
              <a:t>Métodos anticonceptivos.</a:t>
            </a:r>
          </a:p>
          <a:p>
            <a:r>
              <a:rPr lang="es-CL" sz="2800" dirty="0" smtClean="0"/>
              <a:t>Enfermedades de transmisión sexual.</a:t>
            </a:r>
          </a:p>
          <a:p>
            <a:r>
              <a:rPr lang="es-CL" sz="2800" dirty="0" smtClean="0"/>
              <a:t>Los riesgos de las drogas.</a:t>
            </a:r>
          </a:p>
        </p:txBody>
      </p:sp>
    </p:spTree>
    <p:extLst>
      <p:ext uri="{BB962C8B-B14F-4D97-AF65-F5344CB8AC3E}">
        <p14:creationId xmlns:p14="http://schemas.microsoft.com/office/powerpoint/2010/main" val="220475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ETAPAS DEL DESARROLLO HUMANO</a:t>
            </a:r>
            <a:endParaRPr lang="es-C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15340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400" dirty="0" smtClean="0"/>
              <a:t>Observa:</a:t>
            </a:r>
            <a:endParaRPr lang="es-CL" sz="4400" dirty="0"/>
          </a:p>
        </p:txBody>
      </p:sp>
      <p:pic>
        <p:nvPicPr>
          <p:cNvPr id="3075" name="Picture 3" descr="C:\Users\lapolar\Desktop\unidad sexualidad\NIOS-S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1" r="17558"/>
          <a:stretch/>
        </p:blipFill>
        <p:spPr bwMode="auto">
          <a:xfrm>
            <a:off x="314439" y="1786393"/>
            <a:ext cx="3168352" cy="242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polar\Desktop\unidad sexualidad\puberto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85028"/>
            <a:ext cx="3795316" cy="24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apolar\Desktop\unidad sexualidad\pro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3" t="22809" r="14606" b="3127"/>
          <a:stretch/>
        </p:blipFill>
        <p:spPr bwMode="auto">
          <a:xfrm>
            <a:off x="5580112" y="1786393"/>
            <a:ext cx="3270790" cy="25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58455" y="863063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021386" y="3617961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s-C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884368" y="942861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s-C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5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RESPONDE: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4400" dirty="0" smtClean="0"/>
              <a:t>¿En qué etapas de la vida están las personas de las fotografías?</a:t>
            </a:r>
          </a:p>
          <a:p>
            <a:r>
              <a:rPr lang="es-CL" sz="4400" dirty="0" smtClean="0"/>
              <a:t>¿Existen diferencias entre ellos?</a:t>
            </a:r>
          </a:p>
          <a:p>
            <a:r>
              <a:rPr lang="es-CL" sz="4400" dirty="0" smtClean="0"/>
              <a:t>¿En qué se parecen?</a:t>
            </a:r>
          </a:p>
          <a:p>
            <a:pPr marL="0" indent="0">
              <a:buNone/>
            </a:pPr>
            <a:r>
              <a:rPr lang="es-CL" sz="4400" dirty="0" smtClean="0"/>
              <a:t>(video)</a:t>
            </a:r>
          </a:p>
          <a:p>
            <a:pPr marL="0" indent="0"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354616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800" dirty="0" smtClean="0"/>
              <a:t>Cambios:</a:t>
            </a:r>
            <a:endParaRPr lang="es-CL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4800" dirty="0" smtClean="0"/>
              <a:t>Biológicos</a:t>
            </a:r>
          </a:p>
          <a:p>
            <a:r>
              <a:rPr lang="es-CL" sz="4800" dirty="0" smtClean="0"/>
              <a:t>Psicológicos</a:t>
            </a:r>
          </a:p>
          <a:p>
            <a:r>
              <a:rPr lang="es-CL" sz="4800" dirty="0" smtClean="0"/>
              <a:t>Sociales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37921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800" dirty="0" smtClean="0"/>
              <a:t>Etapas: (video)</a:t>
            </a:r>
            <a:endParaRPr lang="es-CL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4800" dirty="0" smtClean="0"/>
              <a:t>Desarrollo embrionario</a:t>
            </a:r>
          </a:p>
          <a:p>
            <a:r>
              <a:rPr lang="es-CL" sz="4800" dirty="0" smtClean="0"/>
              <a:t>Niñez</a:t>
            </a:r>
          </a:p>
          <a:p>
            <a:r>
              <a:rPr lang="es-CL" sz="4800" dirty="0" smtClean="0"/>
              <a:t>Pubertad y adolescencia</a:t>
            </a:r>
          </a:p>
          <a:p>
            <a:r>
              <a:rPr lang="es-CL" sz="4800" dirty="0" smtClean="0"/>
              <a:t>Adultez</a:t>
            </a:r>
          </a:p>
          <a:p>
            <a:r>
              <a:rPr lang="es-CL" sz="4800" dirty="0" smtClean="0"/>
              <a:t>Vejez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171047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800" dirty="0" smtClean="0"/>
              <a:t>Responde:</a:t>
            </a:r>
            <a:endParaRPr lang="es-CL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L" sz="4800" dirty="0" smtClean="0"/>
              <a:t>¿En qué etapa del desarrollo humano te encuentras tú?</a:t>
            </a:r>
          </a:p>
          <a:p>
            <a:r>
              <a:rPr lang="es-CL" sz="4800" dirty="0" smtClean="0"/>
              <a:t>¿Cómo eras en tu etapa anterior?</a:t>
            </a:r>
          </a:p>
          <a:p>
            <a:r>
              <a:rPr lang="es-CL" sz="4800" dirty="0" smtClean="0"/>
              <a:t>¿Qué cambios tendrás en tu próxima etapa?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241053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Situándose hace unos 5 años atrás.</a:t>
            </a:r>
            <a:br>
              <a:rPr lang="es-CL" dirty="0" smtClean="0"/>
            </a:br>
            <a:r>
              <a:rPr lang="es-CL" dirty="0" smtClean="0"/>
              <a:t>Responde: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 smtClean="0"/>
              <a:t>¿</a:t>
            </a:r>
            <a:r>
              <a:rPr lang="es-CL" sz="2800" dirty="0" smtClean="0"/>
              <a:t>Cómo lo habrías respondido cuando estabas en la niñez? ¿Cómo responderías ahora?</a:t>
            </a:r>
          </a:p>
          <a:p>
            <a:pPr marL="0" indent="0">
              <a:buNone/>
            </a:pPr>
            <a:endParaRPr lang="es-CL" sz="2800" dirty="0"/>
          </a:p>
          <a:p>
            <a:r>
              <a:rPr lang="es-CL" sz="2800" dirty="0" smtClean="0"/>
              <a:t>¿Mi cuerpo cambia rápidamente?</a:t>
            </a:r>
            <a:endParaRPr lang="es-CL" sz="2800" dirty="0"/>
          </a:p>
          <a:p>
            <a:r>
              <a:rPr lang="es-CL" sz="2800" dirty="0" smtClean="0"/>
              <a:t>¿Obedezco a mis padres?</a:t>
            </a:r>
          </a:p>
          <a:p>
            <a:r>
              <a:rPr lang="es-CL" sz="2800" dirty="0" smtClean="0"/>
              <a:t>¿Tengo mucha energía  para jugar con mis amigos?</a:t>
            </a:r>
          </a:p>
          <a:p>
            <a:r>
              <a:rPr lang="es-CL" sz="2800" dirty="0" smtClean="0"/>
              <a:t>¿Siento que los adultos no me entienden?</a:t>
            </a:r>
          </a:p>
          <a:p>
            <a:r>
              <a:rPr lang="es-CL" sz="2800" dirty="0" smtClean="0"/>
              <a:t>¿Me gusta juntarme solo con personas de mi mismo sexo?</a:t>
            </a:r>
          </a:p>
          <a:p>
            <a:r>
              <a:rPr lang="es-CL" sz="2800" dirty="0" smtClean="0"/>
              <a:t>¿Me gusta salir con mis amigos y amigas?</a:t>
            </a:r>
          </a:p>
        </p:txBody>
      </p:sp>
    </p:spTree>
    <p:extLst>
      <p:ext uri="{BB962C8B-B14F-4D97-AF65-F5344CB8AC3E}">
        <p14:creationId xmlns:p14="http://schemas.microsoft.com/office/powerpoint/2010/main" val="3178239876"/>
      </p:ext>
    </p:extLst>
  </p:cSld>
  <p:clrMapOvr>
    <a:masterClrMapping/>
  </p:clrMapOvr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252</TotalTime>
  <Words>309</Words>
  <Application>Microsoft Office PowerPoint</Application>
  <PresentationFormat>Presentación en pantalla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Paja</vt:lpstr>
      <vt:lpstr>Unidad n° 4 Viviendo la adolescencia</vt:lpstr>
      <vt:lpstr>En la unidad estudiaremos:</vt:lpstr>
      <vt:lpstr>ETAPAS DEL DESARROLLO HUMANO</vt:lpstr>
      <vt:lpstr>Observa:</vt:lpstr>
      <vt:lpstr>RESPONDE:</vt:lpstr>
      <vt:lpstr>Cambios:</vt:lpstr>
      <vt:lpstr>Etapas: (video)</vt:lpstr>
      <vt:lpstr>Responde:</vt:lpstr>
      <vt:lpstr>Situándose hace unos 5 años atrás. Responde:</vt:lpstr>
      <vt:lpstr>Determinación  del sexo: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lapolar</dc:creator>
  <cp:lastModifiedBy>lapolar</cp:lastModifiedBy>
  <cp:revision>17</cp:revision>
  <dcterms:created xsi:type="dcterms:W3CDTF">2011-09-03T19:29:21Z</dcterms:created>
  <dcterms:modified xsi:type="dcterms:W3CDTF">2011-09-24T23:18:09Z</dcterms:modified>
</cp:coreProperties>
</file>