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63" r:id="rId4"/>
    <p:sldId id="259" r:id="rId5"/>
    <p:sldId id="260" r:id="rId6"/>
    <p:sldId id="265" r:id="rId7"/>
    <p:sldId id="266" r:id="rId8"/>
    <p:sldId id="264" r:id="rId9"/>
    <p:sldId id="261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32" autoAdjust="0"/>
  </p:normalViewPr>
  <p:slideViewPr>
    <p:cSldViewPr>
      <p:cViewPr varScale="1">
        <p:scale>
          <a:sx n="67" d="100"/>
          <a:sy n="67" d="100"/>
        </p:scale>
        <p:origin x="-10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7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CC71EB-7C25-44AE-AA76-31ADAA30659B}" type="datetimeFigureOut">
              <a:rPr lang="en-US" smtClean="0"/>
              <a:pPr/>
              <a:t>10/14/2011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A7ED04-546A-4968-9089-E0BB46DDB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mapspublic.ihmc.us/rid=1JTCC9LZ9-23JK550-33YZ/ACS560.cma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onweek.com/news/government/leadership/231601689" TargetMode="External"/><Relationship Id="rId2" Type="http://schemas.openxmlformats.org/officeDocument/2006/relationships/hyperlink" Target="http://www.doe.in.gov/assessment/2011/docs/2011_istep_results_overview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Academic Measurement and Achievement Mentor (AMAM)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772400" cy="1801368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70000"/>
              </a:lnSpc>
            </a:pPr>
            <a:r>
              <a:rPr lang="en-US" dirty="0" smtClean="0"/>
              <a:t>by</a:t>
            </a:r>
          </a:p>
          <a:p>
            <a:pPr algn="ctr">
              <a:lnSpc>
                <a:spcPct val="170000"/>
              </a:lnSpc>
            </a:pPr>
            <a:r>
              <a:rPr lang="en-US" dirty="0" smtClean="0"/>
              <a:t>Monica </a:t>
            </a:r>
            <a:r>
              <a:rPr lang="en-US" dirty="0" err="1" smtClean="0"/>
              <a:t>Gloudemans</a:t>
            </a:r>
            <a:endParaRPr lang="en-US" dirty="0" smtClean="0"/>
          </a:p>
          <a:p>
            <a:pPr algn="ctr">
              <a:lnSpc>
                <a:spcPct val="170000"/>
              </a:lnSpc>
            </a:pPr>
            <a:r>
              <a:rPr lang="en-US" dirty="0" smtClean="0"/>
              <a:t>and </a:t>
            </a:r>
          </a:p>
          <a:p>
            <a:pPr algn="ctr">
              <a:lnSpc>
                <a:spcPct val="170000"/>
              </a:lnSpc>
            </a:pPr>
            <a:r>
              <a:rPr lang="en-US" dirty="0" smtClean="0"/>
              <a:t>Ekaterina Schwartz</a:t>
            </a:r>
          </a:p>
          <a:p>
            <a:pPr algn="ctr">
              <a:lnSpc>
                <a:spcPct val="170000"/>
              </a:lnSpc>
            </a:pPr>
            <a:r>
              <a:rPr lang="en-US" dirty="0" smtClean="0">
                <a:hlinkClick r:id="rId2"/>
              </a:rPr>
              <a:t>http://cmapspublic.ihmc.us/rid=1JTCC9LZ9-23JK550-33YZ/ACS560.cmap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Users\ESchwartz\AppData\Local\Microsoft\Windows\Temporary Internet Files\Content.IE5\5JSWYGEJ\MP90034147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61121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statewide ISTEP pass rates for 2011</a:t>
            </a:r>
          </a:p>
          <a:p>
            <a:pPr>
              <a:buNone/>
            </a:pPr>
            <a:r>
              <a:rPr lang="en-US" sz="1400" u="sng" dirty="0" smtClean="0">
                <a:hlinkClick r:id="rId2"/>
              </a:rPr>
              <a:t>http://</a:t>
            </a:r>
            <a:r>
              <a:rPr lang="en-US" sz="1400" u="sng" dirty="0" smtClean="0">
                <a:hlinkClick r:id="rId2"/>
              </a:rPr>
              <a:t>www.doe.in.gov/assessment/2011/docs/2011_istep_results_overview.pdf</a:t>
            </a:r>
            <a:endParaRPr lang="en-US" sz="1400" u="sng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Need to improve student performance</a:t>
            </a:r>
          </a:p>
          <a:p>
            <a:pPr>
              <a:buNone/>
            </a:pPr>
            <a:r>
              <a:rPr lang="en-US" sz="1400" dirty="0" smtClean="0">
                <a:hlinkClick r:id="rId3"/>
              </a:rPr>
              <a:t>http://www.informationweek.com/news/government/leadership/231601689</a:t>
            </a:r>
            <a:endParaRPr lang="en-US" sz="1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Picture 3" descr="http://t1.gstatic.com/images?q=tbn:ANd9GcRHO35nbfwD9E-xkfs0rkqiqHk8fPalg3xjj29YIdagknCPNW0M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733800"/>
            <a:ext cx="426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 web-based application</a:t>
            </a:r>
          </a:p>
          <a:p>
            <a:r>
              <a:rPr lang="en-US" dirty="0" smtClean="0"/>
              <a:t>	to engage students, parents and support persons </a:t>
            </a:r>
          </a:p>
          <a:p>
            <a:r>
              <a:rPr lang="en-US" dirty="0" smtClean="0"/>
              <a:t>	to promote a student’s mastery of the Indiana state academic standards.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Product features</a:t>
            </a:r>
          </a:p>
          <a:p>
            <a:r>
              <a:rPr lang="en-US" dirty="0" smtClean="0"/>
              <a:t>  	age-appropriate rich user interface</a:t>
            </a:r>
          </a:p>
          <a:p>
            <a:r>
              <a:rPr lang="en-US" dirty="0" smtClean="0"/>
              <a:t>	adaptive, iterative assessments in 4 subject areas: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English/Language Arts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Mathematics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Social Studies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			Science</a:t>
            </a:r>
          </a:p>
          <a:p>
            <a:r>
              <a:rPr lang="en-US" dirty="0" smtClean="0"/>
              <a:t>	immediate, confidential feedback</a:t>
            </a:r>
          </a:p>
          <a:p>
            <a:r>
              <a:rPr lang="en-US" dirty="0" smtClean="0"/>
              <a:t>	tutorial and enrichment resources linked to standards </a:t>
            </a:r>
          </a:p>
          <a:p>
            <a:r>
              <a:rPr lang="en-US" dirty="0" smtClean="0"/>
              <a:t>	progress and achievement reports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Application Architecture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182" t="12733" r="24864" b="6674"/>
          <a:stretch>
            <a:fillRect/>
          </a:stretch>
        </p:blipFill>
        <p:spPr bwMode="auto">
          <a:xfrm>
            <a:off x="2819400" y="762000"/>
            <a:ext cx="4267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107" t="22834" r="8107" b="3087"/>
          <a:stretch>
            <a:fillRect/>
          </a:stretch>
        </p:blipFill>
        <p:spPr bwMode="auto">
          <a:xfrm>
            <a:off x="838200" y="1066800"/>
            <a:ext cx="739486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215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910" t="29527" r="9304" b="4770"/>
          <a:stretch>
            <a:fillRect/>
          </a:stretch>
        </p:blipFill>
        <p:spPr bwMode="auto">
          <a:xfrm>
            <a:off x="381000" y="1295400"/>
            <a:ext cx="8101361" cy="4516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107" t="26201" r="8107" b="16556"/>
          <a:stretch>
            <a:fillRect/>
          </a:stretch>
        </p:blipFill>
        <p:spPr bwMode="auto">
          <a:xfrm>
            <a:off x="381000" y="1295400"/>
            <a:ext cx="8068235" cy="39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Non-functional Requirements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1219200" y="1219200"/>
          <a:ext cx="7239003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14"/>
                <a:gridCol w="1465036"/>
                <a:gridCol w="665630"/>
                <a:gridCol w="454693"/>
                <a:gridCol w="393962"/>
                <a:gridCol w="467824"/>
                <a:gridCol w="430893"/>
                <a:gridCol w="430893"/>
                <a:gridCol w="430893"/>
                <a:gridCol w="430893"/>
                <a:gridCol w="430893"/>
                <a:gridCol w="430893"/>
                <a:gridCol w="430893"/>
                <a:gridCol w="430893"/>
              </a:tblGrid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ID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/>
                        <a:t>Characteristic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H/M/L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5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7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8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Accessibility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Configurability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Correctness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</a:tabLst>
                      </a:pPr>
                      <a:r>
                        <a:rPr lang="en-US" sz="1200" dirty="0"/>
                        <a:t>Installation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L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 dirty="0"/>
                        <a:t>Maintainability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Portability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Reliability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Robustness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Scalability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M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Security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/>
                        <a:t>10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11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35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3657600" algn="l"/>
                          <a:tab pos="457200" algn="l"/>
                          <a:tab pos="965200" algn="l"/>
                          <a:tab pos="3657600" algn="l"/>
                          <a:tab pos="5829300" algn="l"/>
                        </a:tabLst>
                      </a:pPr>
                      <a:r>
                        <a:rPr lang="en-US" sz="1200"/>
                        <a:t>Usability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/>
                        <a:t>H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</a:t>
            </a:r>
            <a:endParaRPr lang="en-US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9467" r="4516" b="43493"/>
          <a:stretch>
            <a:fillRect/>
          </a:stretch>
        </p:blipFill>
        <p:spPr bwMode="auto">
          <a:xfrm>
            <a:off x="609600" y="1447800"/>
            <a:ext cx="7010400" cy="193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t="15934" r="13137" b="42308"/>
          <a:stretch>
            <a:fillRect/>
          </a:stretch>
        </p:blipFill>
        <p:spPr bwMode="auto">
          <a:xfrm>
            <a:off x="1752600" y="3657600"/>
            <a:ext cx="6019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</TotalTime>
  <Words>117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Academic Measurement and Achievement Mentor (AMAM)</vt:lpstr>
      <vt:lpstr>Motivation</vt:lpstr>
      <vt:lpstr>Vision</vt:lpstr>
      <vt:lpstr>Application Architecture</vt:lpstr>
      <vt:lpstr>Functional Requirements</vt:lpstr>
      <vt:lpstr>Functional Requirements</vt:lpstr>
      <vt:lpstr>Functional Requirements</vt:lpstr>
      <vt:lpstr>Non-functional Requirements</vt:lpstr>
      <vt:lpstr>FMEA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Measurement and Achievement Mentor (AMAM)</dc:title>
  <dc:creator>ESchwartz</dc:creator>
  <cp:lastModifiedBy>Monica</cp:lastModifiedBy>
  <cp:revision>35</cp:revision>
  <dcterms:created xsi:type="dcterms:W3CDTF">2011-09-23T18:14:23Z</dcterms:created>
  <dcterms:modified xsi:type="dcterms:W3CDTF">2011-10-15T02:05:23Z</dcterms:modified>
</cp:coreProperties>
</file>