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86D85-0931-4091-8917-DE93417C229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574ABAF-2686-4B7C-B961-1EF51C8138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2.- Planeación</a:t>
          </a:r>
        </a:p>
      </dgm:t>
    </dgm:pt>
    <dgm:pt modelId="{9F8A375B-F2AF-4962-B986-F0BD5D482C1B}" type="parTrans" cxnId="{7935DA91-3968-4065-900E-7BD72A567465}">
      <dgm:prSet/>
      <dgm:spPr/>
    </dgm:pt>
    <dgm:pt modelId="{2096ACBA-6F94-4F28-ADAC-50EBCDBB910B}" type="sibTrans" cxnId="{7935DA91-3968-4065-900E-7BD72A567465}">
      <dgm:prSet/>
      <dgm:spPr/>
    </dgm:pt>
    <dgm:pt modelId="{BB1153E9-2A78-41D4-9EA6-E0C028EAD6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         3.- Organización</a:t>
          </a:r>
        </a:p>
      </dgm:t>
    </dgm:pt>
    <dgm:pt modelId="{75C77D4A-BEE9-4C7C-B858-106814B2242F}" type="parTrans" cxnId="{532689CB-1C4C-402C-A79B-D1C66FD5C997}">
      <dgm:prSet/>
      <dgm:spPr/>
    </dgm:pt>
    <dgm:pt modelId="{8479057D-E318-403A-8751-8316A3630DAE}" type="sibTrans" cxnId="{532689CB-1C4C-402C-A79B-D1C66FD5C997}">
      <dgm:prSet/>
      <dgm:spPr/>
    </dgm:pt>
    <dgm:pt modelId="{00CCB85B-3C7A-4758-A63C-F64A12BA2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            4.- Integración</a:t>
          </a:r>
        </a:p>
      </dgm:t>
    </dgm:pt>
    <dgm:pt modelId="{7ACDDD5E-EC7F-4710-81E3-2A5FF26CA70A}" type="parTrans" cxnId="{EDD2C5DC-1E29-4347-9E3C-9E5D56AE0A41}">
      <dgm:prSet/>
      <dgm:spPr/>
    </dgm:pt>
    <dgm:pt modelId="{AE13D22F-EE22-4C3F-BDF7-17FC2CF2929E}" type="sibTrans" cxnId="{EDD2C5DC-1E29-4347-9E3C-9E5D56AE0A41}">
      <dgm:prSet/>
      <dgm:spPr/>
    </dgm:pt>
    <dgm:pt modelId="{3C522977-D92B-4A17-8EE7-5ADA9B4C4D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5.- Dirección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C558750F-F42F-40FD-9742-2A9610862647}" type="parTrans" cxnId="{1F526C43-6585-4A44-8451-7062422A948A}">
      <dgm:prSet/>
      <dgm:spPr/>
    </dgm:pt>
    <dgm:pt modelId="{6C54380A-EE7C-4263-9305-3C5B434C78DA}" type="sibTrans" cxnId="{1F526C43-6585-4A44-8451-7062422A948A}">
      <dgm:prSet/>
      <dgm:spPr/>
    </dgm:pt>
    <dgm:pt modelId="{2165B689-58C6-4EAB-986E-65CA84A131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6.- Control                         </a:t>
          </a:r>
        </a:p>
      </dgm:t>
    </dgm:pt>
    <dgm:pt modelId="{5320119C-DDE1-4CFD-9326-63EA2B7FD439}" type="parTrans" cxnId="{6AA4D0F6-53FE-4A3B-AD14-E90FB1497FCE}">
      <dgm:prSet/>
      <dgm:spPr/>
    </dgm:pt>
    <dgm:pt modelId="{A1FEE9A6-2821-4621-8B20-CDD3C672EA3D}" type="sibTrans" cxnId="{6AA4D0F6-53FE-4A3B-AD14-E90FB1497FCE}">
      <dgm:prSet/>
      <dgm:spPr/>
    </dgm:pt>
    <dgm:pt modelId="{B2EA36E4-5FEC-4EF3-8436-27BD8FC549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1.- Previsión 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</a:t>
          </a:r>
        </a:p>
      </dgm:t>
    </dgm:pt>
    <dgm:pt modelId="{D2334FDB-D7C8-4375-9F02-015F62A1211B}" type="parTrans" cxnId="{7EDE80E3-23EA-457B-85E2-5409774AEB26}">
      <dgm:prSet/>
      <dgm:spPr/>
    </dgm:pt>
    <dgm:pt modelId="{AD1C51B1-B0B7-4018-968D-24B0CF3F84AD}" type="sibTrans" cxnId="{7EDE80E3-23EA-457B-85E2-5409774AEB26}">
      <dgm:prSet/>
      <dgm:spPr/>
    </dgm:pt>
    <dgm:pt modelId="{0C12DC9D-25DE-4FE1-9281-1BD6E9611C93}" type="pres">
      <dgm:prSet presAssocID="{28A86D85-0931-4091-8917-DE93417C2298}" presName="cycle" presStyleCnt="0">
        <dgm:presLayoutVars>
          <dgm:dir/>
          <dgm:resizeHandles val="exact"/>
        </dgm:presLayoutVars>
      </dgm:prSet>
      <dgm:spPr/>
    </dgm:pt>
    <dgm:pt modelId="{2E5D588A-9300-4C27-BA07-9A391144F6DF}" type="pres">
      <dgm:prSet presAssocID="{0574ABAF-2686-4B7C-B961-1EF51C8138CB}" presName="dummy" presStyleCnt="0"/>
      <dgm:spPr/>
    </dgm:pt>
    <dgm:pt modelId="{C6ED50CA-B833-4A3B-82D5-04A69B0E2CA9}" type="pres">
      <dgm:prSet presAssocID="{0574ABAF-2686-4B7C-B961-1EF51C8138CB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89C20-7BDC-4FD0-8EBB-60D512840794}" type="pres">
      <dgm:prSet presAssocID="{2096ACBA-6F94-4F28-ADAC-50EBCDBB910B}" presName="sibTrans" presStyleLbl="node1" presStyleIdx="0" presStyleCnt="6"/>
      <dgm:spPr/>
    </dgm:pt>
    <dgm:pt modelId="{905A99A3-5169-447C-917D-00F176D2DA94}" type="pres">
      <dgm:prSet presAssocID="{BB1153E9-2A78-41D4-9EA6-E0C028EAD604}" presName="dummy" presStyleCnt="0"/>
      <dgm:spPr/>
    </dgm:pt>
    <dgm:pt modelId="{6D9755BC-21BD-4A2B-A23E-60F81F01BEF2}" type="pres">
      <dgm:prSet presAssocID="{BB1153E9-2A78-41D4-9EA6-E0C028EAD604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F4855-5B22-44CE-9AD1-E25C3A179CAC}" type="pres">
      <dgm:prSet presAssocID="{8479057D-E318-403A-8751-8316A3630DAE}" presName="sibTrans" presStyleLbl="node1" presStyleIdx="1" presStyleCnt="6"/>
      <dgm:spPr/>
    </dgm:pt>
    <dgm:pt modelId="{11DE6064-5505-48C1-B45C-ADFE7ABFF031}" type="pres">
      <dgm:prSet presAssocID="{00CCB85B-3C7A-4758-A63C-F64A12BA28E4}" presName="dummy" presStyleCnt="0"/>
      <dgm:spPr/>
    </dgm:pt>
    <dgm:pt modelId="{ECB32557-8957-4571-9BF6-2DFBDE53AD6B}" type="pres">
      <dgm:prSet presAssocID="{00CCB85B-3C7A-4758-A63C-F64A12BA28E4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C207C5-4725-4293-BEFD-B14FE58D1ECD}" type="pres">
      <dgm:prSet presAssocID="{AE13D22F-EE22-4C3F-BDF7-17FC2CF2929E}" presName="sibTrans" presStyleLbl="node1" presStyleIdx="2" presStyleCnt="6"/>
      <dgm:spPr/>
    </dgm:pt>
    <dgm:pt modelId="{0A426AF0-EDF0-492B-AA59-10916560CE60}" type="pres">
      <dgm:prSet presAssocID="{3C522977-D92B-4A17-8EE7-5ADA9B4C4DDC}" presName="dummy" presStyleCnt="0"/>
      <dgm:spPr/>
    </dgm:pt>
    <dgm:pt modelId="{C3C1BECD-8D89-4BB7-921D-C391BF04F0BE}" type="pres">
      <dgm:prSet presAssocID="{3C522977-D92B-4A17-8EE7-5ADA9B4C4DDC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FB3B9-D9F8-4D6E-9AE3-5B77E83D8E88}" type="pres">
      <dgm:prSet presAssocID="{6C54380A-EE7C-4263-9305-3C5B434C78DA}" presName="sibTrans" presStyleLbl="node1" presStyleIdx="3" presStyleCnt="6"/>
      <dgm:spPr/>
    </dgm:pt>
    <dgm:pt modelId="{B234A423-AAC0-48DE-A4D5-090A487C08D2}" type="pres">
      <dgm:prSet presAssocID="{2165B689-58C6-4EAB-986E-65CA84A131EA}" presName="dummy" presStyleCnt="0"/>
      <dgm:spPr/>
    </dgm:pt>
    <dgm:pt modelId="{66C05557-3BC9-46FF-B957-368678710C7D}" type="pres">
      <dgm:prSet presAssocID="{2165B689-58C6-4EAB-986E-65CA84A131EA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6FAC2-14B1-4F14-9712-C56893F75537}" type="pres">
      <dgm:prSet presAssocID="{A1FEE9A6-2821-4621-8B20-CDD3C672EA3D}" presName="sibTrans" presStyleLbl="node1" presStyleIdx="4" presStyleCnt="6"/>
      <dgm:spPr/>
    </dgm:pt>
    <dgm:pt modelId="{1089EAD7-BC9C-4E5E-AA03-0DE6785FC03C}" type="pres">
      <dgm:prSet presAssocID="{B2EA36E4-5FEC-4EF3-8436-27BD8FC549EA}" presName="dummy" presStyleCnt="0"/>
      <dgm:spPr/>
    </dgm:pt>
    <dgm:pt modelId="{83BB0854-7231-40C6-BAD0-A202B0DE95E5}" type="pres">
      <dgm:prSet presAssocID="{B2EA36E4-5FEC-4EF3-8436-27BD8FC549EA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D4710-A415-4F5A-9C85-D840BA46D22C}" type="pres">
      <dgm:prSet presAssocID="{AD1C51B1-B0B7-4018-968D-24B0CF3F84AD}" presName="sibTrans" presStyleLbl="node1" presStyleIdx="5" presStyleCnt="6"/>
      <dgm:spPr/>
    </dgm:pt>
  </dgm:ptLst>
  <dgm:cxnLst>
    <dgm:cxn modelId="{532689CB-1C4C-402C-A79B-D1C66FD5C997}" srcId="{28A86D85-0931-4091-8917-DE93417C2298}" destId="{BB1153E9-2A78-41D4-9EA6-E0C028EAD604}" srcOrd="1" destOrd="0" parTransId="{75C77D4A-BEE9-4C7C-B858-106814B2242F}" sibTransId="{8479057D-E318-403A-8751-8316A3630DAE}"/>
    <dgm:cxn modelId="{7143EA58-4C5F-4095-941E-284C70A6A084}" type="presOf" srcId="{8479057D-E318-403A-8751-8316A3630DAE}" destId="{9EFF4855-5B22-44CE-9AD1-E25C3A179CAC}" srcOrd="0" destOrd="0" presId="urn:microsoft.com/office/officeart/2005/8/layout/cycle1"/>
    <dgm:cxn modelId="{60843AFA-8A2E-4604-8600-B6DB7F990F35}" type="presOf" srcId="{AE13D22F-EE22-4C3F-BDF7-17FC2CF2929E}" destId="{A1C207C5-4725-4293-BEFD-B14FE58D1ECD}" srcOrd="0" destOrd="0" presId="urn:microsoft.com/office/officeart/2005/8/layout/cycle1"/>
    <dgm:cxn modelId="{BA3058DD-F70A-4873-A458-6D6E48C00687}" type="presOf" srcId="{00CCB85B-3C7A-4758-A63C-F64A12BA28E4}" destId="{ECB32557-8957-4571-9BF6-2DFBDE53AD6B}" srcOrd="0" destOrd="0" presId="urn:microsoft.com/office/officeart/2005/8/layout/cycle1"/>
    <dgm:cxn modelId="{7935DA91-3968-4065-900E-7BD72A567465}" srcId="{28A86D85-0931-4091-8917-DE93417C2298}" destId="{0574ABAF-2686-4B7C-B961-1EF51C8138CB}" srcOrd="0" destOrd="0" parTransId="{9F8A375B-F2AF-4962-B986-F0BD5D482C1B}" sibTransId="{2096ACBA-6F94-4F28-ADAC-50EBCDBB910B}"/>
    <dgm:cxn modelId="{CB30753D-210E-4234-8D15-708907326B86}" type="presOf" srcId="{B2EA36E4-5FEC-4EF3-8436-27BD8FC549EA}" destId="{83BB0854-7231-40C6-BAD0-A202B0DE95E5}" srcOrd="0" destOrd="0" presId="urn:microsoft.com/office/officeart/2005/8/layout/cycle1"/>
    <dgm:cxn modelId="{51E4E499-5CFC-4E50-AF8C-A0A2B6A98FAA}" type="presOf" srcId="{2165B689-58C6-4EAB-986E-65CA84A131EA}" destId="{66C05557-3BC9-46FF-B957-368678710C7D}" srcOrd="0" destOrd="0" presId="urn:microsoft.com/office/officeart/2005/8/layout/cycle1"/>
    <dgm:cxn modelId="{4C1F7084-BECF-4BE2-AC2D-1C498CE5D24E}" type="presOf" srcId="{0574ABAF-2686-4B7C-B961-1EF51C8138CB}" destId="{C6ED50CA-B833-4A3B-82D5-04A69B0E2CA9}" srcOrd="0" destOrd="0" presId="urn:microsoft.com/office/officeart/2005/8/layout/cycle1"/>
    <dgm:cxn modelId="{3DBC3D8A-C340-4FAB-BE79-46C74B4D18FE}" type="presOf" srcId="{3C522977-D92B-4A17-8EE7-5ADA9B4C4DDC}" destId="{C3C1BECD-8D89-4BB7-921D-C391BF04F0BE}" srcOrd="0" destOrd="0" presId="urn:microsoft.com/office/officeart/2005/8/layout/cycle1"/>
    <dgm:cxn modelId="{E07B21AD-14BC-42FA-9237-13288EB3CA65}" type="presOf" srcId="{BB1153E9-2A78-41D4-9EA6-E0C028EAD604}" destId="{6D9755BC-21BD-4A2B-A23E-60F81F01BEF2}" srcOrd="0" destOrd="0" presId="urn:microsoft.com/office/officeart/2005/8/layout/cycle1"/>
    <dgm:cxn modelId="{4AFE7D4F-2A03-4C49-9577-EA1081BF0858}" type="presOf" srcId="{AD1C51B1-B0B7-4018-968D-24B0CF3F84AD}" destId="{6DDD4710-A415-4F5A-9C85-D840BA46D22C}" srcOrd="0" destOrd="0" presId="urn:microsoft.com/office/officeart/2005/8/layout/cycle1"/>
    <dgm:cxn modelId="{C18EF280-6848-4907-AB49-91D039C9C018}" type="presOf" srcId="{6C54380A-EE7C-4263-9305-3C5B434C78DA}" destId="{642FB3B9-D9F8-4D6E-9AE3-5B77E83D8E88}" srcOrd="0" destOrd="0" presId="urn:microsoft.com/office/officeart/2005/8/layout/cycle1"/>
    <dgm:cxn modelId="{32C7DE6A-59C5-456D-B16B-7A8520E6DD26}" type="presOf" srcId="{28A86D85-0931-4091-8917-DE93417C2298}" destId="{0C12DC9D-25DE-4FE1-9281-1BD6E9611C93}" srcOrd="0" destOrd="0" presId="urn:microsoft.com/office/officeart/2005/8/layout/cycle1"/>
    <dgm:cxn modelId="{64787D6A-E8FB-4692-A046-B89263A5153D}" type="presOf" srcId="{A1FEE9A6-2821-4621-8B20-CDD3C672EA3D}" destId="{8FC6FAC2-14B1-4F14-9712-C56893F75537}" srcOrd="0" destOrd="0" presId="urn:microsoft.com/office/officeart/2005/8/layout/cycle1"/>
    <dgm:cxn modelId="{7EDE80E3-23EA-457B-85E2-5409774AEB26}" srcId="{28A86D85-0931-4091-8917-DE93417C2298}" destId="{B2EA36E4-5FEC-4EF3-8436-27BD8FC549EA}" srcOrd="5" destOrd="0" parTransId="{D2334FDB-D7C8-4375-9F02-015F62A1211B}" sibTransId="{AD1C51B1-B0B7-4018-968D-24B0CF3F84AD}"/>
    <dgm:cxn modelId="{EDD2C5DC-1E29-4347-9E3C-9E5D56AE0A41}" srcId="{28A86D85-0931-4091-8917-DE93417C2298}" destId="{00CCB85B-3C7A-4758-A63C-F64A12BA28E4}" srcOrd="2" destOrd="0" parTransId="{7ACDDD5E-EC7F-4710-81E3-2A5FF26CA70A}" sibTransId="{AE13D22F-EE22-4C3F-BDF7-17FC2CF2929E}"/>
    <dgm:cxn modelId="{1F526C43-6585-4A44-8451-7062422A948A}" srcId="{28A86D85-0931-4091-8917-DE93417C2298}" destId="{3C522977-D92B-4A17-8EE7-5ADA9B4C4DDC}" srcOrd="3" destOrd="0" parTransId="{C558750F-F42F-40FD-9742-2A9610862647}" sibTransId="{6C54380A-EE7C-4263-9305-3C5B434C78DA}"/>
    <dgm:cxn modelId="{AE9D5FB6-4B4E-40CA-B460-FC8C97FE9A07}" type="presOf" srcId="{2096ACBA-6F94-4F28-ADAC-50EBCDBB910B}" destId="{42289C20-7BDC-4FD0-8EBB-60D512840794}" srcOrd="0" destOrd="0" presId="urn:microsoft.com/office/officeart/2005/8/layout/cycle1"/>
    <dgm:cxn modelId="{6AA4D0F6-53FE-4A3B-AD14-E90FB1497FCE}" srcId="{28A86D85-0931-4091-8917-DE93417C2298}" destId="{2165B689-58C6-4EAB-986E-65CA84A131EA}" srcOrd="4" destOrd="0" parTransId="{5320119C-DDE1-4CFD-9326-63EA2B7FD439}" sibTransId="{A1FEE9A6-2821-4621-8B20-CDD3C672EA3D}"/>
    <dgm:cxn modelId="{30821AC4-16D0-4819-9EF5-3C8CA3D94304}" type="presParOf" srcId="{0C12DC9D-25DE-4FE1-9281-1BD6E9611C93}" destId="{2E5D588A-9300-4C27-BA07-9A391144F6DF}" srcOrd="0" destOrd="0" presId="urn:microsoft.com/office/officeart/2005/8/layout/cycle1"/>
    <dgm:cxn modelId="{CDB6049D-CEA6-4009-9304-2E1D596CC257}" type="presParOf" srcId="{0C12DC9D-25DE-4FE1-9281-1BD6E9611C93}" destId="{C6ED50CA-B833-4A3B-82D5-04A69B0E2CA9}" srcOrd="1" destOrd="0" presId="urn:microsoft.com/office/officeart/2005/8/layout/cycle1"/>
    <dgm:cxn modelId="{0D356490-5549-4606-819A-3EC81FC3A071}" type="presParOf" srcId="{0C12DC9D-25DE-4FE1-9281-1BD6E9611C93}" destId="{42289C20-7BDC-4FD0-8EBB-60D512840794}" srcOrd="2" destOrd="0" presId="urn:microsoft.com/office/officeart/2005/8/layout/cycle1"/>
    <dgm:cxn modelId="{80DB70E3-7653-4D8C-9584-98C3AB1B2021}" type="presParOf" srcId="{0C12DC9D-25DE-4FE1-9281-1BD6E9611C93}" destId="{905A99A3-5169-447C-917D-00F176D2DA94}" srcOrd="3" destOrd="0" presId="urn:microsoft.com/office/officeart/2005/8/layout/cycle1"/>
    <dgm:cxn modelId="{235E370E-81EE-4355-A3D8-99DE04D4A3E2}" type="presParOf" srcId="{0C12DC9D-25DE-4FE1-9281-1BD6E9611C93}" destId="{6D9755BC-21BD-4A2B-A23E-60F81F01BEF2}" srcOrd="4" destOrd="0" presId="urn:microsoft.com/office/officeart/2005/8/layout/cycle1"/>
    <dgm:cxn modelId="{C33810DF-0C49-4F61-BD6A-AE1D766FEC15}" type="presParOf" srcId="{0C12DC9D-25DE-4FE1-9281-1BD6E9611C93}" destId="{9EFF4855-5B22-44CE-9AD1-E25C3A179CAC}" srcOrd="5" destOrd="0" presId="urn:microsoft.com/office/officeart/2005/8/layout/cycle1"/>
    <dgm:cxn modelId="{E47543A5-6CC9-4859-8F73-60C19EE23A3A}" type="presParOf" srcId="{0C12DC9D-25DE-4FE1-9281-1BD6E9611C93}" destId="{11DE6064-5505-48C1-B45C-ADFE7ABFF031}" srcOrd="6" destOrd="0" presId="urn:microsoft.com/office/officeart/2005/8/layout/cycle1"/>
    <dgm:cxn modelId="{18FE345E-4045-4F98-85D4-710B15454B01}" type="presParOf" srcId="{0C12DC9D-25DE-4FE1-9281-1BD6E9611C93}" destId="{ECB32557-8957-4571-9BF6-2DFBDE53AD6B}" srcOrd="7" destOrd="0" presId="urn:microsoft.com/office/officeart/2005/8/layout/cycle1"/>
    <dgm:cxn modelId="{AB8110DF-E674-4108-9A36-A8D8CFF2CB0A}" type="presParOf" srcId="{0C12DC9D-25DE-4FE1-9281-1BD6E9611C93}" destId="{A1C207C5-4725-4293-BEFD-B14FE58D1ECD}" srcOrd="8" destOrd="0" presId="urn:microsoft.com/office/officeart/2005/8/layout/cycle1"/>
    <dgm:cxn modelId="{ED217DA0-A0A1-4C9E-9C98-B903B9E3F4A8}" type="presParOf" srcId="{0C12DC9D-25DE-4FE1-9281-1BD6E9611C93}" destId="{0A426AF0-EDF0-492B-AA59-10916560CE60}" srcOrd="9" destOrd="0" presId="urn:microsoft.com/office/officeart/2005/8/layout/cycle1"/>
    <dgm:cxn modelId="{6C431221-8CE4-4EAE-8D73-7234495D39DD}" type="presParOf" srcId="{0C12DC9D-25DE-4FE1-9281-1BD6E9611C93}" destId="{C3C1BECD-8D89-4BB7-921D-C391BF04F0BE}" srcOrd="10" destOrd="0" presId="urn:microsoft.com/office/officeart/2005/8/layout/cycle1"/>
    <dgm:cxn modelId="{A109C2D1-B556-4A1A-B572-65CC253F7D7C}" type="presParOf" srcId="{0C12DC9D-25DE-4FE1-9281-1BD6E9611C93}" destId="{642FB3B9-D9F8-4D6E-9AE3-5B77E83D8E88}" srcOrd="11" destOrd="0" presId="urn:microsoft.com/office/officeart/2005/8/layout/cycle1"/>
    <dgm:cxn modelId="{5A208EE2-E0B2-4F6A-979B-6225CE8EA6A1}" type="presParOf" srcId="{0C12DC9D-25DE-4FE1-9281-1BD6E9611C93}" destId="{B234A423-AAC0-48DE-A4D5-090A487C08D2}" srcOrd="12" destOrd="0" presId="urn:microsoft.com/office/officeart/2005/8/layout/cycle1"/>
    <dgm:cxn modelId="{D04A152E-DACE-4583-B715-5418B80F5856}" type="presParOf" srcId="{0C12DC9D-25DE-4FE1-9281-1BD6E9611C93}" destId="{66C05557-3BC9-46FF-B957-368678710C7D}" srcOrd="13" destOrd="0" presId="urn:microsoft.com/office/officeart/2005/8/layout/cycle1"/>
    <dgm:cxn modelId="{254BB165-18FE-49B2-B29D-4C4E0266064A}" type="presParOf" srcId="{0C12DC9D-25DE-4FE1-9281-1BD6E9611C93}" destId="{8FC6FAC2-14B1-4F14-9712-C56893F75537}" srcOrd="14" destOrd="0" presId="urn:microsoft.com/office/officeart/2005/8/layout/cycle1"/>
    <dgm:cxn modelId="{430991B9-87E9-4D5D-B4DB-88502F79BE16}" type="presParOf" srcId="{0C12DC9D-25DE-4FE1-9281-1BD6E9611C93}" destId="{1089EAD7-BC9C-4E5E-AA03-0DE6785FC03C}" srcOrd="15" destOrd="0" presId="urn:microsoft.com/office/officeart/2005/8/layout/cycle1"/>
    <dgm:cxn modelId="{D354B098-011B-4F0C-9718-AD0330759C71}" type="presParOf" srcId="{0C12DC9D-25DE-4FE1-9281-1BD6E9611C93}" destId="{83BB0854-7231-40C6-BAD0-A202B0DE95E5}" srcOrd="16" destOrd="0" presId="urn:microsoft.com/office/officeart/2005/8/layout/cycle1"/>
    <dgm:cxn modelId="{ACAA6850-D914-4843-94AE-E3230A9A3BBD}" type="presParOf" srcId="{0C12DC9D-25DE-4FE1-9281-1BD6E9611C93}" destId="{6DDD4710-A415-4F5A-9C85-D840BA46D22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D50CA-B833-4A3B-82D5-04A69B0E2CA9}">
      <dsp:nvSpPr>
        <dsp:cNvPr id="0" name=""/>
        <dsp:cNvSpPr/>
      </dsp:nvSpPr>
      <dsp:spPr>
        <a:xfrm>
          <a:off x="3605592" y="12409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2.- Planeación</a:t>
          </a:r>
        </a:p>
      </dsp:txBody>
      <dsp:txXfrm>
        <a:off x="3605592" y="12409"/>
        <a:ext cx="1001020" cy="1001020"/>
      </dsp:txXfrm>
    </dsp:sp>
    <dsp:sp modelId="{42289C20-7BDC-4FD0-8EBB-60D512840794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20573427"/>
            <a:gd name="adj4" fmla="val 18982720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755BC-21BD-4A2B-A23E-60F81F01BEF2}">
      <dsp:nvSpPr>
        <dsp:cNvPr id="0" name=""/>
        <dsp:cNvSpPr/>
      </dsp:nvSpPr>
      <dsp:spPr>
        <a:xfrm>
          <a:off x="4723226" y="1948208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         3.- Organización</a:t>
          </a:r>
        </a:p>
      </dsp:txBody>
      <dsp:txXfrm>
        <a:off x="4723226" y="1948208"/>
        <a:ext cx="1001020" cy="1001020"/>
      </dsp:txXfrm>
    </dsp:sp>
    <dsp:sp modelId="{9EFF4855-5B22-44CE-9AD1-E25C3A179CAC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2367052"/>
            <a:gd name="adj4" fmla="val 776345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32557-8957-4571-9BF6-2DFBDE53AD6B}">
      <dsp:nvSpPr>
        <dsp:cNvPr id="0" name=""/>
        <dsp:cNvSpPr/>
      </dsp:nvSpPr>
      <dsp:spPr>
        <a:xfrm>
          <a:off x="3605592" y="3884007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            4.- Integración</a:t>
          </a:r>
        </a:p>
      </dsp:txBody>
      <dsp:txXfrm>
        <a:off x="3605592" y="3884007"/>
        <a:ext cx="1001020" cy="1001020"/>
      </dsp:txXfrm>
    </dsp:sp>
    <dsp:sp modelId="{A1C207C5-4725-4293-BEFD-B14FE58D1ECD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6111373"/>
            <a:gd name="adj4" fmla="val 4438399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1BECD-8D89-4BB7-921D-C391BF04F0BE}">
      <dsp:nvSpPr>
        <dsp:cNvPr id="0" name=""/>
        <dsp:cNvSpPr/>
      </dsp:nvSpPr>
      <dsp:spPr>
        <a:xfrm>
          <a:off x="1370324" y="3884007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5.- Dirección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370324" y="3884007"/>
        <a:ext cx="1001020" cy="1001020"/>
      </dsp:txXfrm>
    </dsp:sp>
    <dsp:sp modelId="{642FB3B9-D9F8-4D6E-9AE3-5B77E83D8E88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9773427"/>
            <a:gd name="adj4" fmla="val 8182720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5557-3BC9-46FF-B957-368678710C7D}">
      <dsp:nvSpPr>
        <dsp:cNvPr id="0" name=""/>
        <dsp:cNvSpPr/>
      </dsp:nvSpPr>
      <dsp:spPr>
        <a:xfrm>
          <a:off x="252689" y="1948208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          6.- Control                         </a:t>
          </a:r>
        </a:p>
      </dsp:txBody>
      <dsp:txXfrm>
        <a:off x="252689" y="1948208"/>
        <a:ext cx="1001020" cy="1001020"/>
      </dsp:txXfrm>
    </dsp:sp>
    <dsp:sp modelId="{8FC6FAC2-14B1-4F14-9712-C56893F75537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13167052"/>
            <a:gd name="adj4" fmla="val 11576345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B0854-7231-40C6-BAD0-A202B0DE95E5}">
      <dsp:nvSpPr>
        <dsp:cNvPr id="0" name=""/>
        <dsp:cNvSpPr/>
      </dsp:nvSpPr>
      <dsp:spPr>
        <a:xfrm>
          <a:off x="1370324" y="12409"/>
          <a:ext cx="1001020" cy="100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1.- Previsión 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   </a:t>
          </a:r>
        </a:p>
      </dsp:txBody>
      <dsp:txXfrm>
        <a:off x="1370324" y="12409"/>
        <a:ext cx="1001020" cy="1001020"/>
      </dsp:txXfrm>
    </dsp:sp>
    <dsp:sp modelId="{6DDD4710-A415-4F5A-9C85-D840BA46D22C}">
      <dsp:nvSpPr>
        <dsp:cNvPr id="0" name=""/>
        <dsp:cNvSpPr/>
      </dsp:nvSpPr>
      <dsp:spPr>
        <a:xfrm>
          <a:off x="541734" y="1984"/>
          <a:ext cx="4893467" cy="4893467"/>
        </a:xfrm>
        <a:prstGeom prst="circularArrow">
          <a:avLst>
            <a:gd name="adj1" fmla="val 3989"/>
            <a:gd name="adj2" fmla="val 250228"/>
            <a:gd name="adj3" fmla="val 16911373"/>
            <a:gd name="adj4" fmla="val 15238399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8A2D11-9E3A-4202-9CF4-E508E7C03C54}" type="datetimeFigureOut">
              <a:rPr lang="es-ES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4CBE1B-0A37-439A-92BB-B32D4CD731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969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2E9BD-F9B3-468C-A520-C2C7D7A2547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459D38-9C18-4B4E-AEAB-A957BF1E6BCF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9AFB79-DBF6-4FBF-A2AF-A685693865D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96D5C-7BD4-429A-84CE-87BEAEB3428C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25E9F3-9B1D-4801-AD34-24107091DAD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8416D-AF43-4869-8553-5DFB30CFFEB9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188F0-0DE8-4D3B-8043-02C61654F35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1C7C5E-9C6B-4399-A9F6-9634A4065B5E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A221F9-71B1-4CAC-A077-5C7C4BFFF4B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8940AD-A86E-48C7-8FFA-D671D86017BF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D71218-1B20-4A77-BB46-F6BED1E798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C448F5-C128-4388-A10A-13C793F66D1F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E6C72-295D-4C9B-8DFA-E8BC85E524D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57ADC2-B1D1-46E0-9E3A-44D9AF429875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6BD2C7-AC4D-4C0E-B76C-47EDEEF8C90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A05C01-03DD-41C0-8AB6-EEDB473CEB02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0A3D0A-DA95-459F-A7A0-1A2EBDC903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D38345-77A3-4EA3-9C21-FA2D4880F449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ED24E8-DFB1-48E6-AAA6-312D6E700E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F677D9-BD97-4F86-8685-07E50907FFED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079A4-C3BA-4D0B-B467-4FAECD24FC9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73125BB1-63A6-4AED-B228-333A6B217CEB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4C70A64C-BC12-44CA-8A8A-07ADB532271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79BF3B3-CB3E-44D0-ABFB-2DC3A43F1EFA}" type="datetimeFigureOut">
              <a:rPr lang="es-ES" smtClean="0"/>
              <a:pPr>
                <a:defRPr/>
              </a:pPr>
              <a:t>08/10/2011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A632C5-0C50-4946-957E-9AB73F104B1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0"/>
          <p:cNvSpPr txBox="1">
            <a:spLocks noChangeArrowheads="1"/>
          </p:cNvSpPr>
          <p:nvPr/>
        </p:nvSpPr>
        <p:spPr bwMode="auto">
          <a:xfrm>
            <a:off x="762000" y="1219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3">
              <a:spcBef>
                <a:spcPct val="50000"/>
              </a:spcBef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5123" name="Text Box 1031"/>
          <p:cNvSpPr txBox="1">
            <a:spLocks noChangeArrowheads="1"/>
          </p:cNvSpPr>
          <p:nvPr/>
        </p:nvSpPr>
        <p:spPr bwMode="auto">
          <a:xfrm>
            <a:off x="1752600" y="19050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41" name="Text Box 1033"/>
          <p:cNvSpPr txBox="1">
            <a:spLocks noChangeArrowheads="1"/>
          </p:cNvSpPr>
          <p:nvPr/>
        </p:nvSpPr>
        <p:spPr bwMode="auto">
          <a:xfrm>
            <a:off x="962025" y="740641"/>
            <a:ext cx="7524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Principios de Administración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y Administración Pública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283969" y="4294188"/>
            <a:ext cx="374441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ES" sz="2400" b="1" dirty="0"/>
              <a:t>MARISOL ALVARADO</a:t>
            </a:r>
          </a:p>
          <a:p>
            <a:pPr algn="ctr"/>
            <a:r>
              <a:rPr lang="es-ES" sz="2400" b="1" dirty="0"/>
              <a:t>4-154-19</a:t>
            </a:r>
          </a:p>
        </p:txBody>
      </p:sp>
      <p:pic>
        <p:nvPicPr>
          <p:cNvPr id="5127" name="Picture 7" descr="http://www.iuv.edu.mx/Portals/0/Gallery/ad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9" y="2286000"/>
            <a:ext cx="285750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trumental Flute - 8. Celebr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654050" y="107156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4. Integración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441325" y="1157288"/>
            <a:ext cx="740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23850" y="1870075"/>
            <a:ext cx="81359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>
                <a:latin typeface="Tahoma" pitchFamily="34" charset="0"/>
                <a:cs typeface="+mn-cs"/>
              </a:rPr>
              <a:t>	</a:t>
            </a:r>
            <a:r>
              <a:rPr lang="es-MX" sz="2800">
                <a:latin typeface="Tahoma" pitchFamily="34" charset="0"/>
                <a:cs typeface="+mn-cs"/>
              </a:rPr>
              <a:t>Elemento de la administración que estudia </a:t>
            </a:r>
            <a:r>
              <a:rPr lang="es-MX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“el reclutamiento, selección y contratación de los recursos humanos y la adquisición de los bienes y servicios necesarios para la realización de lo planeado’’;</a:t>
            </a:r>
            <a:r>
              <a:rPr lang="es-MX" sz="2800" b="1">
                <a:latin typeface="Tahoma" pitchFamily="34" charset="0"/>
                <a:cs typeface="+mn-cs"/>
              </a:rPr>
              <a:t> </a:t>
            </a:r>
            <a:r>
              <a:rPr lang="es-MX" sz="2800">
                <a:latin typeface="Tahoma" pitchFamily="34" charset="0"/>
                <a:cs typeface="+mn-cs"/>
              </a:rPr>
              <a:t> mediante, normas, políticas y procedimientos con el fin de ejecutar eficaz y eficientemente los planes, programas, acciones y objetivos para la obtención de los resultados esperados.</a:t>
            </a:r>
            <a:endParaRPr lang="en-US" sz="240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5125" y="1193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200" b="1">
                <a:latin typeface="Arial Black" pitchFamily="34" charset="0"/>
              </a:rPr>
              <a:t>Integración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41325" y="1373188"/>
            <a:ext cx="740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133239" name="Group 119"/>
          <p:cNvGraphicFramePr>
            <a:graphicFrameLocks noGrp="1"/>
          </p:cNvGraphicFramePr>
          <p:nvPr/>
        </p:nvGraphicFramePr>
        <p:xfrm>
          <a:off x="395288" y="1884363"/>
          <a:ext cx="8137525" cy="4498976"/>
        </p:xfrm>
        <a:graphic>
          <a:graphicData uri="http://schemas.openxmlformats.org/drawingml/2006/table">
            <a:tbl>
              <a:tblPr/>
              <a:tblGrid>
                <a:gridCol w="3025775"/>
                <a:gridCol w="2879725"/>
                <a:gridCol w="2232025"/>
              </a:tblGrid>
              <a:tr h="81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 PERSONAL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 BIENES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 SERVICIOS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81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Reclutamiento, Selección, Contratación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Presupuestos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Tipo y clase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Introducción, Inducción y Entrenamiento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Licitaciones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Asesorías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Desarrollo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Precios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Horarios,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costo-beneficio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Relaciones Industriales y relaciones públicas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Costo beneficio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Evaluación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Servicio civil de carrera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Garantías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Calidad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3850" y="2157413"/>
            <a:ext cx="8208963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6088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24013" indent="-4572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60600" indent="-4572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97188" indent="-4572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54388" indent="-457200"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11588" indent="-457200"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68788" indent="-457200"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25988" indent="-457200"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smtClean="0">
                <a:latin typeface="Tahoma" pitchFamily="34" charset="0"/>
                <a:cs typeface="+mn-cs"/>
              </a:rPr>
              <a:t>      	</a:t>
            </a:r>
            <a:r>
              <a:rPr lang="es-MX" sz="2800" smtClean="0">
                <a:latin typeface="Tahoma" pitchFamily="34" charset="0"/>
                <a:cs typeface="+mn-cs"/>
              </a:rPr>
              <a:t>Elemento esencial de la administración que estudia  </a:t>
            </a:r>
            <a:r>
              <a:rPr lang="es-MX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“la ejecución de las acciones y estrategias  para la realización de lo planeado”;</a:t>
            </a:r>
            <a:r>
              <a:rPr lang="es-MX" sz="2800" b="1" smtClean="0">
                <a:latin typeface="Tahoma" pitchFamily="34" charset="0"/>
                <a:cs typeface="+mn-cs"/>
              </a:rPr>
              <a:t> </a:t>
            </a:r>
            <a:r>
              <a:rPr lang="es-MX" sz="2800" smtClean="0">
                <a:latin typeface="Tahoma" pitchFamily="34" charset="0"/>
                <a:cs typeface="+mn-cs"/>
              </a:rPr>
              <a:t> es la función directiva que coordina las actividades inherentes a la consecusión de los objetivos y metas de la administración con el fin de obtener los máximos resultados posibles en el tiempo y la forma preestablecidos. </a:t>
            </a:r>
            <a:endParaRPr lang="es-MX" sz="2000" smtClean="0">
              <a:latin typeface="Tahoma" pitchFamily="34" charset="0"/>
              <a:cs typeface="+mn-cs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54050" y="1214438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5. Dirección </a:t>
            </a:r>
            <a:r>
              <a:rPr lang="es-MX" b="1">
                <a:latin typeface="Arial Black" pitchFamily="34" charset="0"/>
              </a:rPr>
              <a:t>( Ejecución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81025" y="1050925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600" b="1">
                <a:latin typeface="Arial Black" pitchFamily="34" charset="0"/>
              </a:rPr>
              <a:t>Dirección </a:t>
            </a:r>
          </a:p>
        </p:txBody>
      </p:sp>
      <p:graphicFrame>
        <p:nvGraphicFramePr>
          <p:cNvPr id="134645" name="Group 501"/>
          <p:cNvGraphicFramePr>
            <a:graphicFrameLocks noGrp="1"/>
          </p:cNvGraphicFramePr>
          <p:nvPr/>
        </p:nvGraphicFramePr>
        <p:xfrm>
          <a:off x="539750" y="1681163"/>
          <a:ext cx="8064500" cy="4919663"/>
        </p:xfrm>
        <a:graphic>
          <a:graphicData uri="http://schemas.openxmlformats.org/drawingml/2006/table">
            <a:tbl>
              <a:tblPr/>
              <a:tblGrid>
                <a:gridCol w="2808288"/>
                <a:gridCol w="3097212"/>
                <a:gridCol w="2159000"/>
              </a:tblGrid>
              <a:tr h="81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PRINCIPIOS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REGLAS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76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Manuales de Objetivos, Políticas y Procedimientos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Autoridad Formal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Niveles jerárquicos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Planes y Programas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Autoridad Moral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Delegación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Marco Legal              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Supervisión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Descentralización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2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Código de Ética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Comunicación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Subordinación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Código de Conducta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Coordinación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Evaluación del desempeño y resultados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Motivación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(estímulos y recompensas)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50850" y="1058863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600" b="1">
                <a:latin typeface="Arial Black" pitchFamily="34" charset="0"/>
              </a:rPr>
              <a:t>Dirección 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50825" y="1868488"/>
            <a:ext cx="862965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000" smtClean="0">
                <a:latin typeface="Arial Black" pitchFamily="34" charset="0"/>
                <a:cs typeface="+mn-cs"/>
              </a:rPr>
              <a:t>	</a:t>
            </a:r>
            <a:r>
              <a:rPr lang="es-MX" smtClean="0">
                <a:latin typeface="Tahoma" pitchFamily="34" charset="0"/>
                <a:cs typeface="+mn-cs"/>
              </a:rPr>
              <a:t>La Dirección es la parte esencial y central de la administración a la cual se deben subordinar las demás.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mtClean="0">
                <a:latin typeface="Tahoma" pitchFamily="34" charset="0"/>
                <a:cs typeface="+mn-cs"/>
              </a:rPr>
              <a:t>	Esto es así porque en esta parte se ejecutan las acciones mediante la </a:t>
            </a:r>
            <a:r>
              <a:rPr lang="es-MX" b="1" smtClean="0">
                <a:solidFill>
                  <a:srgbClr val="FF9900"/>
                </a:solidFill>
                <a:latin typeface="Tahoma" pitchFamily="34" charset="0"/>
                <a:cs typeface="+mn-cs"/>
              </a:rPr>
              <a:t>“fuerza de trabajo”</a:t>
            </a:r>
            <a:r>
              <a:rPr lang="es-MX" smtClean="0">
                <a:latin typeface="Tahoma" pitchFamily="34" charset="0"/>
                <a:cs typeface="+mn-cs"/>
              </a:rPr>
              <a:t> y demás recursos disponibles.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mtClean="0">
                <a:latin typeface="Tahoma" pitchFamily="34" charset="0"/>
                <a:cs typeface="+mn-cs"/>
              </a:rPr>
              <a:t>	Su importancia  radica en que es el elemento </a:t>
            </a:r>
            <a:r>
              <a:rPr lang="es-MX" i="1" smtClean="0">
                <a:latin typeface="Tahoma" pitchFamily="34" charset="0"/>
                <a:cs typeface="+mn-cs"/>
              </a:rPr>
              <a:t>más real</a:t>
            </a:r>
            <a:r>
              <a:rPr lang="es-MX" smtClean="0">
                <a:latin typeface="Tahoma" pitchFamily="34" charset="0"/>
                <a:cs typeface="+mn-cs"/>
              </a:rPr>
              <a:t>  y </a:t>
            </a:r>
            <a:r>
              <a:rPr lang="es-MX" i="1" smtClean="0">
                <a:latin typeface="Tahoma" pitchFamily="34" charset="0"/>
                <a:cs typeface="+mn-cs"/>
              </a:rPr>
              <a:t>humano</a:t>
            </a:r>
            <a:r>
              <a:rPr lang="es-MX" smtClean="0">
                <a:latin typeface="Tahoma" pitchFamily="34" charset="0"/>
                <a:cs typeface="+mn-cs"/>
              </a:rPr>
              <a:t> que nos lleva a reconocer que el principio y el fin de la administración es el bienestar de las personas.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mtClean="0">
                <a:latin typeface="Tahoma" pitchFamily="34" charset="0"/>
                <a:cs typeface="+mn-cs"/>
              </a:rPr>
              <a:t>	El gobierno es un proveedor de servicios, para lo cual se vale de la administración pública;  </a:t>
            </a:r>
            <a:r>
              <a:rPr lang="es-MX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es un quehacer de personas para servir a otras personas.</a:t>
            </a:r>
            <a:endParaRPr lang="en-US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Los Quince Pasos de la Acción Ejecutiva 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80975" y="1412875"/>
            <a:ext cx="8567738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1.  </a:t>
            </a:r>
            <a:r>
              <a:rPr lang="es-MX" sz="2400" b="1">
                <a:latin typeface="Arial Narrow" pitchFamily="34" charset="0"/>
              </a:rPr>
              <a:t>Decidir</a:t>
            </a:r>
            <a:r>
              <a:rPr lang="es-MX" sz="2400">
                <a:latin typeface="Arial Narrow" pitchFamily="34" charset="0"/>
              </a:rPr>
              <a:t> lo que se debe hacer;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2.  </a:t>
            </a:r>
            <a:r>
              <a:rPr lang="es-MX" sz="2400" b="1">
                <a:latin typeface="Arial Narrow" pitchFamily="34" charset="0"/>
              </a:rPr>
              <a:t>Asignar</a:t>
            </a:r>
            <a:r>
              <a:rPr lang="es-MX" sz="2400">
                <a:latin typeface="Arial Narrow" pitchFamily="34" charset="0"/>
              </a:rPr>
              <a:t> a alguien el trabajo;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3.  </a:t>
            </a:r>
            <a:r>
              <a:rPr lang="es-MX" sz="2400" b="1">
                <a:latin typeface="Arial Narrow" pitchFamily="34" charset="0"/>
              </a:rPr>
              <a:t>Determinar</a:t>
            </a:r>
            <a:r>
              <a:rPr lang="es-MX" sz="2400">
                <a:latin typeface="Arial Narrow" pitchFamily="34" charset="0"/>
              </a:rPr>
              <a:t> por qué debiera ser otra persona la que deba hacer el trabajo;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4.  </a:t>
            </a:r>
            <a:r>
              <a:rPr lang="es-MX" sz="2400" b="1">
                <a:latin typeface="Arial Narrow" pitchFamily="34" charset="0"/>
              </a:rPr>
              <a:t>Elegir</a:t>
            </a:r>
            <a:r>
              <a:rPr lang="es-MX" sz="2400">
                <a:latin typeface="Arial Narrow" pitchFamily="34" charset="0"/>
              </a:rPr>
              <a:t> la mejor forma y el tiempo en que debe hacerse el trabajo;</a:t>
            </a:r>
          </a:p>
          <a:p>
            <a:pPr lvl="1" algn="just">
              <a:buFont typeface="Wingdings" pitchFamily="2" charset="2"/>
              <a:buNone/>
            </a:pPr>
            <a:endParaRPr lang="es-MX" sz="24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5. </a:t>
            </a:r>
            <a:r>
              <a:rPr lang="es-MX" sz="2400" b="1">
                <a:latin typeface="Arial Narrow" pitchFamily="34" charset="0"/>
              </a:rPr>
              <a:t>Dar seguimiento</a:t>
            </a:r>
            <a:r>
              <a:rPr lang="es-MX" sz="2400">
                <a:latin typeface="Arial Narrow" pitchFamily="34" charset="0"/>
              </a:rPr>
              <a:t> a los asuntos para verificar que el trabajo se realizó;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6.  </a:t>
            </a:r>
            <a:r>
              <a:rPr lang="es-MX" sz="2400" b="1">
                <a:latin typeface="Arial Narrow" pitchFamily="34" charset="0"/>
              </a:rPr>
              <a:t>Descubrir</a:t>
            </a:r>
            <a:r>
              <a:rPr lang="es-MX" sz="2400">
                <a:latin typeface="Arial Narrow" pitchFamily="34" charset="0"/>
              </a:rPr>
              <a:t> que el trabajo no se ha realizado;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7.  </a:t>
            </a:r>
            <a:r>
              <a:rPr lang="es-MX" sz="2400" b="1">
                <a:latin typeface="Arial Narrow" pitchFamily="34" charset="0"/>
              </a:rPr>
              <a:t>Investigar</a:t>
            </a:r>
            <a:r>
              <a:rPr lang="es-MX" sz="2400">
                <a:latin typeface="Arial Narrow" pitchFamily="34" charset="0"/>
              </a:rPr>
              <a:t> por qué  no se ha realizado;</a:t>
            </a:r>
          </a:p>
          <a:p>
            <a:pPr lvl="1" algn="just">
              <a:buFont typeface="Wingdings" pitchFamily="2" charset="2"/>
              <a:buNone/>
            </a:pPr>
            <a:endParaRPr lang="es-MX" sz="1000">
              <a:latin typeface="Arial Narrow" pitchFamily="34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s-MX" sz="2400">
                <a:latin typeface="Arial Narrow" pitchFamily="34" charset="0"/>
              </a:rPr>
              <a:t>8.  </a:t>
            </a:r>
            <a:r>
              <a:rPr lang="es-MX" sz="2400" b="1">
                <a:latin typeface="Arial Narrow" pitchFamily="34" charset="0"/>
              </a:rPr>
              <a:t>Escuchar</a:t>
            </a:r>
            <a:r>
              <a:rPr lang="es-MX" sz="2400">
                <a:latin typeface="Arial Narrow" pitchFamily="34" charset="0"/>
              </a:rPr>
              <a:t> excusas de quien debió realizarlo y no lo hizo;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1270000"/>
            <a:ext cx="867568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9.    </a:t>
            </a:r>
            <a:r>
              <a:rPr lang="es-MX" sz="2400" b="1">
                <a:latin typeface="Arial Narrow" pitchFamily="34" charset="0"/>
              </a:rPr>
              <a:t>Dar seguimiento</a:t>
            </a:r>
            <a:r>
              <a:rPr lang="es-MX" sz="2400">
                <a:latin typeface="Arial Narrow" pitchFamily="34" charset="0"/>
              </a:rPr>
              <a:t> personal a lo que no se realizó para que se haga, y constatar que se realizó incorrectamente;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10.  </a:t>
            </a:r>
            <a:r>
              <a:rPr lang="es-MX" sz="2400" b="1">
                <a:latin typeface="Arial Narrow" pitchFamily="34" charset="0"/>
              </a:rPr>
              <a:t>Repetir</a:t>
            </a:r>
            <a:r>
              <a:rPr lang="es-MX" sz="2400">
                <a:latin typeface="Arial Narrow" pitchFamily="34" charset="0"/>
              </a:rPr>
              <a:t> la manera en que debe hacerse el trabajo;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11.  </a:t>
            </a:r>
            <a:r>
              <a:rPr lang="es-MX" sz="2400" b="1">
                <a:latin typeface="Arial Narrow" pitchFamily="34" charset="0"/>
              </a:rPr>
              <a:t>Constatar</a:t>
            </a:r>
            <a:r>
              <a:rPr lang="es-MX" sz="2400">
                <a:latin typeface="Arial Narrow" pitchFamily="34" charset="0"/>
              </a:rPr>
              <a:t> que tal como se ha hecho, valdría mas dejarlo como está;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12.  </a:t>
            </a:r>
            <a:r>
              <a:rPr lang="es-MX" sz="2400" b="1">
                <a:latin typeface="Arial Narrow" pitchFamily="34" charset="0"/>
              </a:rPr>
              <a:t>Separar </a:t>
            </a:r>
            <a:r>
              <a:rPr lang="es-MX" sz="2400">
                <a:latin typeface="Arial Narrow" pitchFamily="34" charset="0"/>
              </a:rPr>
              <a:t>a las personas que no realizan bien su trabajo;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13. </a:t>
            </a:r>
            <a:r>
              <a:rPr lang="es-MX" sz="2400" b="1">
                <a:latin typeface="Arial Narrow" pitchFamily="34" charset="0"/>
              </a:rPr>
              <a:t>Reflexionar</a:t>
            </a:r>
            <a:r>
              <a:rPr lang="es-MX" sz="2400">
                <a:latin typeface="Arial Narrow" pitchFamily="34" charset="0"/>
              </a:rPr>
              <a:t> que esas personas tienen una familia y que, probablemente otro haría el trabajo tan mal o peor;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14.  </a:t>
            </a:r>
            <a:r>
              <a:rPr lang="es-MX" sz="2400" b="1">
                <a:latin typeface="Arial Narrow" pitchFamily="34" charset="0"/>
              </a:rPr>
              <a:t>Considerar</a:t>
            </a:r>
            <a:r>
              <a:rPr lang="es-MX" sz="2400">
                <a:latin typeface="Arial Narrow" pitchFamily="34" charset="0"/>
              </a:rPr>
              <a:t> que habría resultado mejor realizar el trabajo él mismo, y finalmente;</a:t>
            </a:r>
          </a:p>
          <a:p>
            <a:pPr lvl="1" algn="just">
              <a:lnSpc>
                <a:spcPct val="90000"/>
              </a:lnSpc>
            </a:pPr>
            <a:endParaRPr lang="es-MX" sz="100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s-MX" sz="2400">
                <a:latin typeface="Arial Narrow" pitchFamily="34" charset="0"/>
              </a:rPr>
              <a:t>15.  </a:t>
            </a:r>
            <a:r>
              <a:rPr lang="es-MX" sz="2400" b="1">
                <a:latin typeface="Arial Narrow" pitchFamily="34" charset="0"/>
              </a:rPr>
              <a:t>Concluir </a:t>
            </a:r>
            <a:r>
              <a:rPr lang="es-MX" sz="2400">
                <a:latin typeface="Arial Narrow" pitchFamily="34" charset="0"/>
              </a:rPr>
              <a:t>que el trabajo pudo haberse realizado en veinte minutos,  que él tuvo que dedicar dos días para descubrir por qué le tomo tres semanas a otro hacer el trabajo incorrectamente.</a:t>
            </a:r>
            <a:endParaRPr lang="en-US" sz="240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11188" y="128746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Arial Black" pitchFamily="34" charset="0"/>
              </a:rPr>
              <a:t>6. C o n t r o l</a:t>
            </a:r>
            <a:endParaRPr lang="es-MX" sz="4000" b="1">
              <a:latin typeface="Arial Black" pitchFamily="34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23850" y="2349500"/>
            <a:ext cx="8137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400">
                <a:latin typeface="Tahoma" pitchFamily="34" charset="0"/>
                <a:cs typeface="+mn-cs"/>
              </a:rPr>
              <a:t>	</a:t>
            </a:r>
            <a:r>
              <a:rPr lang="es-MX" sz="2800">
                <a:latin typeface="Tahoma" pitchFamily="34" charset="0"/>
                <a:cs typeface="+mn-cs"/>
              </a:rPr>
              <a:t>Elemento de la administración que estudia </a:t>
            </a:r>
            <a:r>
              <a:rPr lang="es-MX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“los resultados de lo que se hizo”;</a:t>
            </a:r>
            <a:r>
              <a:rPr lang="es-MX" sz="2800">
                <a:latin typeface="Tahoma" pitchFamily="34" charset="0"/>
                <a:cs typeface="+mn-cs"/>
              </a:rPr>
              <a:t> consiste en la medición de los resultados actuales y pasados, en relación con los esperados, con el fin de detectar, corregir, reorientar, mejorar y formular nuevos planes y acciones mediante el control, revisión y evaluación de las operaciones en un período determinado.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95288" y="1058863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C o n t r o l</a:t>
            </a:r>
            <a:endParaRPr lang="es-MX" sz="3600" b="1">
              <a:latin typeface="Arial Black" pitchFamily="34" charset="0"/>
            </a:endParaRPr>
          </a:p>
        </p:txBody>
      </p:sp>
      <p:graphicFrame>
        <p:nvGraphicFramePr>
          <p:cNvPr id="135282" name="Group 114"/>
          <p:cNvGraphicFramePr>
            <a:graphicFrameLocks noGrp="1"/>
          </p:cNvGraphicFramePr>
          <p:nvPr/>
        </p:nvGraphicFramePr>
        <p:xfrm>
          <a:off x="323850" y="1879600"/>
          <a:ext cx="8497888" cy="4294186"/>
        </p:xfrm>
        <a:graphic>
          <a:graphicData uri="http://schemas.openxmlformats.org/drawingml/2006/table">
            <a:tbl>
              <a:tblPr/>
              <a:tblGrid>
                <a:gridCol w="2592388"/>
                <a:gridCol w="3097212"/>
                <a:gridCol w="2808288"/>
              </a:tblGrid>
              <a:tr h="819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PRINCIPIOS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REGLAS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Organigramas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Excepción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Medios de Control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Controles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Simplificación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Periodicidad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Registros (bitácoras)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Prevención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Bases de Medición de Resultados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Flujogramas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Corrección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Estandarización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Programas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Metodología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Proyectos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Rutas Críticas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Normas                                                    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                                                              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395288" y="106045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C o n t r o l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0825" y="1646238"/>
            <a:ext cx="8532813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000" smtClean="0">
                <a:latin typeface="Arial Black" pitchFamily="34" charset="0"/>
                <a:cs typeface="+mn-cs"/>
              </a:rPr>
              <a:t>	</a:t>
            </a:r>
            <a:r>
              <a:rPr lang="es-MX" sz="2200" smtClean="0">
                <a:latin typeface="Tahoma" pitchFamily="34" charset="0"/>
                <a:cs typeface="+mn-cs"/>
              </a:rPr>
              <a:t>Las operaciones de control son necesarias y son correlativas al principio de delegación.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200" smtClean="0">
                <a:latin typeface="Tahoma" pitchFamily="34" charset="0"/>
                <a:cs typeface="+mn-cs"/>
              </a:rPr>
              <a:t>	A menor delegación mayor control; sin embargo es necesario descentralizar funciones y facultades para evitar </a:t>
            </a:r>
            <a:r>
              <a:rPr lang="es-MX" sz="22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“cuellos de botella”,</a:t>
            </a:r>
            <a:r>
              <a:rPr lang="es-MX" sz="2200" smtClean="0">
                <a:latin typeface="Tahoma" pitchFamily="34" charset="0"/>
                <a:cs typeface="+mn-cs"/>
              </a:rPr>
              <a:t> estableciendo medidas de control, registros y  “estandares” precisos que permitan evaluar los resultados de los delegados.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200" smtClean="0">
                <a:latin typeface="Tahoma" pitchFamily="34" charset="0"/>
                <a:cs typeface="+mn-cs"/>
              </a:rPr>
              <a:t>	El control no es bien visto por quienes son controlados; las auditorías son rechazadas por los responsables de las operaciones sujetas a control.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200" smtClean="0">
                <a:latin typeface="Tahoma" pitchFamily="34" charset="0"/>
                <a:cs typeface="+mn-cs"/>
              </a:rPr>
              <a:t>	La retroalimentación es el factor principal que el control provee a la Dirección para la evaluación de resultados, toma de decisiones,  planeación, acciones y estrategias futuras.</a:t>
            </a:r>
            <a:endParaRPr lang="en-US" sz="2200" b="1" smtClean="0">
              <a:solidFill>
                <a:srgbClr val="000066"/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00113" y="1860550"/>
            <a:ext cx="721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s-MX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Administración</a:t>
            </a:r>
            <a:r>
              <a:rPr lang="es-MX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s-MX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116013" y="2584450"/>
            <a:ext cx="727233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MX" sz="2400">
                <a:latin typeface="Impact" pitchFamily="34" charset="0"/>
              </a:rPr>
              <a:t>	</a:t>
            </a:r>
            <a:r>
              <a:rPr lang="es-MX" sz="2800">
                <a:latin typeface="Tahoma" pitchFamily="34" charset="0"/>
              </a:rPr>
              <a:t>Conjunto de herramientas ordenadas sistemáticamente para </a:t>
            </a:r>
            <a:r>
              <a:rPr lang="es-MX" sz="2800" b="1">
                <a:latin typeface="Tahoma" pitchFamily="34" charset="0"/>
              </a:rPr>
              <a:t>Prever, Planear, Organizar, Integrar, Dirigir-Ejecutar y Controlar</a:t>
            </a:r>
            <a:r>
              <a:rPr lang="es-MX" sz="2800">
                <a:latin typeface="Tahoma" pitchFamily="34" charset="0"/>
              </a:rPr>
              <a:t> las estructuras y actividades de un Organismo Social,  útiles para dirigir, coordinar y optimizar los recursos  y lograr la máxima eficiencia en los resultados esperados.</a:t>
            </a:r>
          </a:p>
        </p:txBody>
      </p:sp>
      <p:pic>
        <p:nvPicPr>
          <p:cNvPr id="6149" name="Picture 5" descr="http://2.bp.blogspot.com/_WejkoYxTQnY/SOUipcJRQ9I/AAAAAAAAB2M/g0EuRmjwxYU/s400/redes-sociais-corporati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89" y="620688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1030"/>
          <p:cNvSpPr txBox="1">
            <a:spLocks noChangeArrowheads="1"/>
          </p:cNvSpPr>
          <p:nvPr/>
        </p:nvSpPr>
        <p:spPr bwMode="auto">
          <a:xfrm>
            <a:off x="323850" y="1192213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¿</a:t>
            </a:r>
            <a:r>
              <a:rPr lang="es-MX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Para que sirve la Administración?</a:t>
            </a:r>
          </a:p>
        </p:txBody>
      </p:sp>
      <p:sp>
        <p:nvSpPr>
          <p:cNvPr id="123911" name="Text Box 1031"/>
          <p:cNvSpPr txBox="1">
            <a:spLocks noChangeArrowheads="1"/>
          </p:cNvSpPr>
          <p:nvPr/>
        </p:nvSpPr>
        <p:spPr bwMode="auto">
          <a:xfrm>
            <a:off x="395288" y="2271713"/>
            <a:ext cx="8007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s-MX" sz="2800">
                <a:latin typeface="Arial" charset="0"/>
              </a:rPr>
              <a:t> Para Usar y Aprovechar mejor los recursos disponibles, que siempre serán escasos. </a:t>
            </a:r>
          </a:p>
        </p:txBody>
      </p:sp>
      <p:sp>
        <p:nvSpPr>
          <p:cNvPr id="123914" name="Text Box 1034"/>
          <p:cNvSpPr txBox="1">
            <a:spLocks noChangeArrowheads="1"/>
          </p:cNvSpPr>
          <p:nvPr/>
        </p:nvSpPr>
        <p:spPr bwMode="auto">
          <a:xfrm>
            <a:off x="395288" y="3568700"/>
            <a:ext cx="8007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s-MX" sz="2800">
                <a:latin typeface="Arial" charset="0"/>
              </a:rPr>
              <a:t>Para Desarrollar laboral y profesionalmente los recursos humanos.</a:t>
            </a:r>
          </a:p>
        </p:txBody>
      </p:sp>
      <p:sp>
        <p:nvSpPr>
          <p:cNvPr id="123915" name="Text Box 1035"/>
          <p:cNvSpPr txBox="1">
            <a:spLocks noChangeArrowheads="1"/>
          </p:cNvSpPr>
          <p:nvPr/>
        </p:nvSpPr>
        <p:spPr bwMode="auto">
          <a:xfrm>
            <a:off x="468313" y="4864100"/>
            <a:ext cx="8007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s-MX" sz="2800">
                <a:latin typeface="Arial" charset="0"/>
              </a:rPr>
              <a:t>Para Optimizar el uso de los recursos materiales, técnicos y financieros, con el fin de elevar la Calidad de los bienes y servicios.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/>
      <p:bldP spid="1239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539750" y="1058863"/>
            <a:ext cx="837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  ¿</a:t>
            </a:r>
            <a:r>
              <a:rPr lang="es-MX" sz="2800">
                <a:latin typeface="Arial Black" pitchFamily="34" charset="0"/>
              </a:rPr>
              <a:t>Que es la Administración Pública ?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09600" y="1720850"/>
            <a:ext cx="8001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>
                <a:latin typeface="Arial Black" pitchFamily="34" charset="0"/>
                <a:cs typeface="+mn-cs"/>
              </a:rPr>
              <a:t>	</a:t>
            </a:r>
            <a:r>
              <a:rPr lang="es-MX" sz="2400">
                <a:latin typeface="Tahoma" pitchFamily="34" charset="0"/>
                <a:cs typeface="+mn-cs"/>
              </a:rPr>
              <a:t>La administración pública es la función que ejerce el Estado mediante la cual organiza estructuras (Dependencias y Entidades) y medios para proveer bienes y servicios públicos para el Bien Común,  que se materializan por ciudadanos en su carácter de </a:t>
            </a:r>
            <a:r>
              <a:rPr lang="es-MX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servidores públicos.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>
                <a:latin typeface="Tahoma" pitchFamily="34" charset="0"/>
                <a:cs typeface="+mn-cs"/>
              </a:rPr>
              <a:t>	La administración pública está relacionada con otras disciplinas como la Política, la Economía, la Psicología, el Derecho, la Contabilidad y la Sociología, cuyo ejercicio debe sustentarse en  la Eficacia, la Eficiencia, la Honestidad, la Moral Pública, la Ética Profesional, la </a:t>
            </a:r>
            <a:r>
              <a:rPr lang="es-MX" sz="2400" b="1">
                <a:latin typeface="Tahoma" pitchFamily="34" charset="0"/>
                <a:cs typeface="+mn-cs"/>
              </a:rPr>
              <a:t>Legalidad</a:t>
            </a:r>
            <a:r>
              <a:rPr lang="es-MX" sz="2400">
                <a:latin typeface="Tahoma" pitchFamily="34" charset="0"/>
                <a:cs typeface="+mn-cs"/>
              </a:rPr>
              <a:t> y Responsabilidad de los </a:t>
            </a:r>
            <a:r>
              <a:rPr lang="es-MX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servidores públicos.</a:t>
            </a: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1870075" y="191293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660033"/>
                </a:solidFill>
                <a:latin typeface="Copperplate Gothic Light" pitchFamily="34" charset="0"/>
              </a:rPr>
              <a:t>LO QUE DEBE SER !</a:t>
            </a:r>
            <a:r>
              <a:rPr lang="en-US" sz="3200" b="1">
                <a:solidFill>
                  <a:srgbClr val="FF3300"/>
                </a:solidFill>
                <a:latin typeface="Impact" pitchFamily="34" charset="0"/>
              </a:rPr>
              <a:t>                       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0825" y="4140200"/>
            <a:ext cx="83534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2. Planeación</a:t>
            </a:r>
            <a:r>
              <a:rPr lang="es-MX" sz="2200">
                <a:solidFill>
                  <a:srgbClr val="CC9900"/>
                </a:solidFill>
                <a:latin typeface="Arial" charset="0"/>
                <a:cs typeface="+mn-cs"/>
              </a:rPr>
              <a:t>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>
                <a:latin typeface="Arial" charset="0"/>
                <a:cs typeface="+mn-cs"/>
              </a:rPr>
              <a:t>   La </a:t>
            </a:r>
            <a:r>
              <a:rPr lang="es-MX" sz="2200" b="1">
                <a:latin typeface="Arial" charset="0"/>
                <a:cs typeface="+mn-cs"/>
              </a:rPr>
              <a:t>SECRETARIA DE PLANEACION Y FINANZAS</a:t>
            </a:r>
            <a:r>
              <a:rPr lang="es-MX" sz="2200">
                <a:latin typeface="Arial" charset="0"/>
                <a:cs typeface="+mn-cs"/>
              </a:rPr>
              <a:t> dirige y orienta las labores de PLANEACION y elabora el PLAN ESTATAL DE DESARROLLO a través de COPLADE.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>
                <a:latin typeface="Arial" charset="0"/>
                <a:cs typeface="+mn-cs"/>
              </a:rPr>
              <a:t>   Coordina y orienta a las Entidades y Dependencias para la elaboración de Planes, Programas y Proyectos anuales y multianuales acordes al PLAN ESTATAL DE DESARROLLO.</a:t>
            </a:r>
            <a:endParaRPr lang="es-MX" sz="2200">
              <a:solidFill>
                <a:srgbClr val="660033"/>
              </a:solidFill>
              <a:latin typeface="Arial" charset="0"/>
              <a:cs typeface="+mn-cs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403350" y="1093788"/>
            <a:ext cx="6492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Las Fases de la Administración en la Administración Pública Estatal</a:t>
            </a:r>
            <a:endParaRPr lang="en-US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50825" y="2217738"/>
            <a:ext cx="828040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1. Previsión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>
                <a:latin typeface="Arial" charset="0"/>
                <a:cs typeface="+mn-cs"/>
              </a:rPr>
              <a:t>   La </a:t>
            </a:r>
            <a:r>
              <a:rPr lang="en-US" sz="2200" b="1">
                <a:latin typeface="Arial" charset="0"/>
                <a:cs typeface="+mn-cs"/>
              </a:rPr>
              <a:t>SECRETARIA DE PLANEACION Y FINANZAS</a:t>
            </a:r>
            <a:r>
              <a:rPr lang="en-US" sz="2200">
                <a:latin typeface="Arial" charset="0"/>
                <a:cs typeface="+mn-cs"/>
              </a:rPr>
              <a:t> a través de </a:t>
            </a:r>
            <a:r>
              <a:rPr lang="en-US" sz="2200" b="1">
                <a:latin typeface="Arial" charset="0"/>
                <a:cs typeface="+mn-cs"/>
              </a:rPr>
              <a:t>COPLADE</a:t>
            </a:r>
            <a:r>
              <a:rPr lang="en-US" sz="2200">
                <a:latin typeface="Arial" charset="0"/>
                <a:cs typeface="+mn-cs"/>
              </a:rPr>
              <a:t>, en acato a las instrucciones del C. Gobernador del Estado, mediante consulta pública elabora el </a:t>
            </a:r>
            <a:r>
              <a:rPr lang="en-US" sz="2200" b="1" i="1">
                <a:latin typeface="Arial" charset="0"/>
                <a:cs typeface="+mn-cs"/>
              </a:rPr>
              <a:t>PLAN ESTATAL DE DESARROLLO</a:t>
            </a:r>
            <a:r>
              <a:rPr lang="en-US" sz="2200" i="1">
                <a:latin typeface="Arial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/>
      <p:bldP spid="89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87338" y="1484313"/>
            <a:ext cx="860583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6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611188" y="1700213"/>
            <a:ext cx="8064500" cy="3024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Organización</a:t>
            </a:r>
            <a:endParaRPr lang="en-US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s-MX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Las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DEPENDENCIAS y ENTIDADES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estructuran y establecen las  relaciones  actividades y funciones de recursos humanos y materiales que permitan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EJECUTAR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los Planes, Programas y Proyectos para alcanzar objetivos predeterminados en el tiempo y forma preestablecidos.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sz="2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403350" y="1123950"/>
            <a:ext cx="68516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Las Fases de la Administración en la Administración Pública Estatal</a:t>
            </a:r>
            <a:r>
              <a:rPr lang="es-MX" sz="32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971550" y="2128838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660033"/>
                </a:solidFill>
                <a:latin typeface="Copperplate Gothic Light" pitchFamily="34" charset="0"/>
              </a:rPr>
              <a:t>LO QUE ES !</a:t>
            </a:r>
            <a:r>
              <a:rPr lang="en-US" sz="3200" b="1">
                <a:solidFill>
                  <a:srgbClr val="660033"/>
                </a:solidFill>
                <a:latin typeface="Impact" pitchFamily="34" charset="0"/>
              </a:rPr>
              <a:t>                       </a:t>
            </a:r>
          </a:p>
        </p:txBody>
      </p:sp>
      <p:sp>
        <p:nvSpPr>
          <p:cNvPr id="28676" name="Text Box 17"/>
          <p:cNvSpPr txBox="1">
            <a:spLocks noChangeArrowheads="1"/>
          </p:cNvSpPr>
          <p:nvPr/>
        </p:nvSpPr>
        <p:spPr bwMode="auto">
          <a:xfrm>
            <a:off x="-220663" y="1844675"/>
            <a:ext cx="335280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1" algn="just">
              <a:spcBef>
                <a:spcPct val="50000"/>
              </a:spcBef>
              <a:buFont typeface="Wingdings" pitchFamily="2" charset="2"/>
              <a:buAutoNum type="alphaUcPeriod"/>
            </a:pPr>
            <a:endParaRPr lang="es-MX" sz="2800">
              <a:solidFill>
                <a:srgbClr val="CC9900"/>
              </a:solidFill>
              <a:latin typeface="Tahoma" pitchFamily="34" charset="0"/>
            </a:endParaRPr>
          </a:p>
          <a:p>
            <a:pPr lvl="1" algn="just">
              <a:spcBef>
                <a:spcPct val="10000"/>
              </a:spcBef>
              <a:buFont typeface="Wingdings" pitchFamily="2" charset="2"/>
              <a:buNone/>
            </a:pPr>
            <a:r>
              <a:rPr lang="es-MX" sz="1200">
                <a:solidFill>
                  <a:srgbClr val="CC99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250825" y="2233613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/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34925" y="2565400"/>
            <a:ext cx="8281988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4. Integración</a:t>
            </a:r>
          </a:p>
          <a:p>
            <a:pPr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>
                <a:latin typeface="Arial" charset="0"/>
                <a:cs typeface="+mn-cs"/>
              </a:rPr>
              <a:t>   OFICIALIA MAYOR</a:t>
            </a:r>
            <a:r>
              <a:rPr lang="es-MX" sz="2400">
                <a:latin typeface="Arial" charset="0"/>
                <a:cs typeface="+mn-cs"/>
              </a:rPr>
              <a:t>,  en coordinación con </a:t>
            </a:r>
            <a:r>
              <a:rPr lang="es-MX" sz="2400" b="1">
                <a:latin typeface="Arial" charset="0"/>
                <a:cs typeface="+mn-cs"/>
              </a:rPr>
              <a:t>S.P.F</a:t>
            </a:r>
            <a:r>
              <a:rPr lang="es-MX" sz="2400">
                <a:latin typeface="Arial" charset="0"/>
                <a:cs typeface="+mn-cs"/>
              </a:rPr>
              <a:t>. y la </a:t>
            </a:r>
            <a:r>
              <a:rPr lang="es-MX" sz="2400" b="1">
                <a:latin typeface="Arial" charset="0"/>
                <a:cs typeface="+mn-cs"/>
              </a:rPr>
              <a:t>D.C.E.G.,</a:t>
            </a:r>
            <a:r>
              <a:rPr lang="es-MX" sz="2400">
                <a:latin typeface="Arial" charset="0"/>
                <a:cs typeface="+mn-cs"/>
              </a:rPr>
              <a:t> establece las normas, políticas y procedimientos para contratar y adquirir los recursos humanos y materiales necesarios para la ejecución eficaz y eficiente de los Planes, Programas y Proyectos.</a:t>
            </a:r>
          </a:p>
          <a:p>
            <a:pPr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latin typeface="Arial" charset="0"/>
              <a:cs typeface="+mn-cs"/>
            </a:endParaRPr>
          </a:p>
          <a:p>
            <a:pPr lvl="1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>
                <a:latin typeface="Arial" charset="0"/>
                <a:cs typeface="+mn-cs"/>
              </a:rPr>
              <a:t>    Las Entidades y Dependencias proponen la adquisición de bienes y servicios y la contratación de las  obras públicas a los cuerpos colegiados  correspondientes conforme al marco legal vigente.</a:t>
            </a:r>
            <a:endParaRPr lang="en-US" sz="2400">
              <a:latin typeface="Arial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395288" y="1412875"/>
            <a:ext cx="84978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38163" y="1268413"/>
            <a:ext cx="813752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 </a:t>
            </a:r>
            <a:r>
              <a:rPr lang="es-MX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5. Dirección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atin typeface="Arial" charset="0"/>
                <a:cs typeface="+mn-cs"/>
              </a:rPr>
              <a:t>   Las </a:t>
            </a:r>
            <a:r>
              <a:rPr lang="es-MX" sz="2400" b="1" dirty="0">
                <a:latin typeface="Arial" charset="0"/>
                <a:cs typeface="+mn-cs"/>
              </a:rPr>
              <a:t>COORDINACIONES DE SECTOR</a:t>
            </a:r>
            <a:r>
              <a:rPr lang="es-MX" sz="2400" dirty="0">
                <a:latin typeface="Arial" charset="0"/>
                <a:cs typeface="+mn-cs"/>
              </a:rPr>
              <a:t> dirigen, orientan y supervisan las acciones y funciones de las Entidades y Dependencias,  inherentes a la ejecución de los planes y programas de gobierno, conforme a las políticas públicas dictadas por el C. Gobernador, para el logro de los objetivos y metas de la administración pública estatal.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latin typeface="Arial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atin typeface="Arial" charset="0"/>
                <a:cs typeface="+mn-cs"/>
              </a:rPr>
              <a:t>   Las </a:t>
            </a:r>
            <a:r>
              <a:rPr lang="es-MX" sz="2400" b="1" dirty="0">
                <a:latin typeface="Arial" charset="0"/>
                <a:cs typeface="+mn-cs"/>
              </a:rPr>
              <a:t>SECRETARIAS Y DIRECCIONES</a:t>
            </a:r>
            <a:r>
              <a:rPr lang="es-MX" sz="2400" dirty="0">
                <a:latin typeface="Arial" charset="0"/>
                <a:cs typeface="+mn-cs"/>
              </a:rPr>
              <a:t>  de las Dependencias y Entidades vigilan y supervisan la ejecución de los planes y programas.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424863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6. Control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atin typeface="Arial" charset="0"/>
                <a:cs typeface="+mn-cs"/>
              </a:rPr>
              <a:t>   La </a:t>
            </a:r>
            <a:r>
              <a:rPr lang="es-MX" sz="2400" b="1" dirty="0">
                <a:solidFill>
                  <a:srgbClr val="FF0000"/>
                </a:solidFill>
                <a:latin typeface="Arial" charset="0"/>
                <a:cs typeface="+mn-cs"/>
              </a:rPr>
              <a:t>DIRECCION DE CONTROL Y EVALUACION GUBERNAMENTAL</a:t>
            </a:r>
            <a:r>
              <a:rPr lang="es-MX" sz="2400" dirty="0">
                <a:latin typeface="Arial" charset="0"/>
                <a:cs typeface="+mn-cs"/>
              </a:rPr>
              <a:t>, en coordinación con la O.M. y la         S.P.F., establece los sistemas de control, revisión y evaluación periódica de las acciones para la medición de los resultados  en relación con los esperados, con el fin de detectar e informar a las Dependencias y Entidades las desviaciones e        irregularidades.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latin typeface="Arial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atin typeface="Arial" charset="0"/>
                <a:cs typeface="+mn-cs"/>
              </a:rPr>
              <a:t>   Las </a:t>
            </a:r>
            <a:r>
              <a:rPr lang="es-MX" sz="2400" b="1" dirty="0">
                <a:latin typeface="Arial" charset="0"/>
                <a:cs typeface="+mn-cs"/>
              </a:rPr>
              <a:t>DEPENDENCIAS y ENTIDADES</a:t>
            </a:r>
            <a:r>
              <a:rPr lang="es-MX" sz="2400" dirty="0">
                <a:latin typeface="Arial" charset="0"/>
                <a:cs typeface="+mn-cs"/>
              </a:rPr>
              <a:t> corrigen, reorientan, mejoran y formulan nuevas acciones y estrategias para lograr los resultados esperados.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339850" y="1131888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Conclusiones</a:t>
            </a:r>
            <a:endParaRPr lang="es-MX" sz="320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95288" y="2146300"/>
            <a:ext cx="81375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600" dirty="0">
                <a:latin typeface="Arial" charset="0"/>
              </a:rPr>
              <a:t> La </a:t>
            </a:r>
            <a:r>
              <a:rPr lang="en-US" sz="2600" b="1" dirty="0" err="1">
                <a:solidFill>
                  <a:srgbClr val="FF0000"/>
                </a:solidFill>
                <a:latin typeface="Arial" charset="0"/>
              </a:rPr>
              <a:t>Administración</a:t>
            </a:r>
            <a:r>
              <a:rPr lang="en-US" sz="2600" dirty="0">
                <a:solidFill>
                  <a:srgbClr val="CC9900"/>
                </a:solidFill>
                <a:latin typeface="Arial" charset="0"/>
              </a:rPr>
              <a:t> </a:t>
            </a:r>
            <a:r>
              <a:rPr lang="en-US" sz="2600" dirty="0">
                <a:latin typeface="Arial" charset="0"/>
              </a:rPr>
              <a:t>se da </a:t>
            </a:r>
            <a:r>
              <a:rPr lang="en-US" sz="2600" dirty="0" err="1">
                <a:latin typeface="Arial" charset="0"/>
              </a:rPr>
              <a:t>dondequiera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que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existe</a:t>
            </a:r>
            <a:r>
              <a:rPr lang="en-US" sz="2600" dirty="0">
                <a:latin typeface="Arial" charset="0"/>
              </a:rPr>
              <a:t> un </a:t>
            </a:r>
            <a:r>
              <a:rPr lang="en-US" sz="2600" dirty="0" err="1">
                <a:latin typeface="Arial" charset="0"/>
              </a:rPr>
              <a:t>organismo</a:t>
            </a:r>
            <a:r>
              <a:rPr lang="en-US" sz="2600" dirty="0">
                <a:latin typeface="Arial" charset="0"/>
              </a:rPr>
              <a:t> social y </a:t>
            </a:r>
            <a:r>
              <a:rPr lang="en-US" sz="2600" dirty="0" err="1">
                <a:latin typeface="Arial" charset="0"/>
              </a:rPr>
              <a:t>es</a:t>
            </a:r>
            <a:r>
              <a:rPr lang="en-US" sz="2600" dirty="0">
                <a:latin typeface="Arial" charset="0"/>
              </a:rPr>
              <a:t> mas </a:t>
            </a:r>
            <a:r>
              <a:rPr lang="en-US" sz="2600" dirty="0" err="1">
                <a:latin typeface="Arial" charset="0"/>
              </a:rPr>
              <a:t>necesaria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cuanto</a:t>
            </a:r>
            <a:r>
              <a:rPr lang="en-US" sz="2600" dirty="0">
                <a:latin typeface="Arial" charset="0"/>
              </a:rPr>
              <a:t> mas </a:t>
            </a:r>
            <a:r>
              <a:rPr lang="en-US" sz="2600" dirty="0" err="1">
                <a:latin typeface="Arial" charset="0"/>
              </a:rPr>
              <a:t>grande</a:t>
            </a:r>
            <a:r>
              <a:rPr lang="en-US" sz="2600" dirty="0">
                <a:latin typeface="Arial" charset="0"/>
              </a:rPr>
              <a:t> y </a:t>
            </a:r>
            <a:r>
              <a:rPr lang="en-US" sz="2600" dirty="0" err="1">
                <a:latin typeface="Arial" charset="0"/>
              </a:rPr>
              <a:t>complejo</a:t>
            </a:r>
            <a:r>
              <a:rPr lang="en-US" sz="2600" dirty="0">
                <a:latin typeface="Arial" charset="0"/>
              </a:rPr>
              <a:t> sea el </a:t>
            </a:r>
            <a:r>
              <a:rPr lang="en-US" sz="2600" dirty="0" err="1">
                <a:latin typeface="Arial" charset="0"/>
              </a:rPr>
              <a:t>organismo</a:t>
            </a:r>
            <a:r>
              <a:rPr lang="en-US" sz="2600" dirty="0">
                <a:latin typeface="Arial" charset="0"/>
              </a:rPr>
              <a:t>.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23850" y="3873500"/>
            <a:ext cx="813593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sz="2600">
                <a:latin typeface="Arial" charset="0"/>
              </a:rPr>
              <a:t> El éxito de un organismo social depende, directamente,  de la observancia de los principios de la administración y aplicación del proceso administrativo.</a:t>
            </a:r>
          </a:p>
          <a:p>
            <a:pPr algn="just"/>
            <a:r>
              <a:rPr lang="en-US" sz="2600">
                <a:latin typeface="Arial" charset="0"/>
              </a:rPr>
              <a:t> </a:t>
            </a:r>
            <a:endParaRPr lang="es-ES" sz="26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3">
              <a:spcBef>
                <a:spcPct val="50000"/>
              </a:spcBef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1752600" y="19050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176338" y="2614613"/>
            <a:ext cx="6711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Muchas gracias por su atención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700338" y="3284538"/>
            <a:ext cx="352901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Proceso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Administrativo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47813" y="1268413"/>
          <a:ext cx="5976937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539750" y="11430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1. Previsión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250825" y="2090738"/>
            <a:ext cx="83534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>
                <a:latin typeface="Tahoma" pitchFamily="34" charset="0"/>
                <a:cs typeface="+mn-cs"/>
              </a:rPr>
              <a:t>	</a:t>
            </a:r>
            <a:r>
              <a:rPr lang="es-MX" sz="2800">
                <a:latin typeface="Tahoma" pitchFamily="34" charset="0"/>
                <a:cs typeface="+mn-cs"/>
              </a:rPr>
              <a:t>Elemento de la administración que estudia </a:t>
            </a:r>
            <a:r>
              <a:rPr lang="es-MX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“qué puede hacerse”;</a:t>
            </a:r>
            <a:r>
              <a:rPr lang="es-MX" sz="2800" b="1">
                <a:latin typeface="Tahoma" pitchFamily="34" charset="0"/>
                <a:cs typeface="+mn-cs"/>
              </a:rPr>
              <a:t> </a:t>
            </a:r>
            <a:r>
              <a:rPr lang="es-MX" sz="2800">
                <a:latin typeface="Tahoma" pitchFamily="34" charset="0"/>
                <a:cs typeface="+mn-cs"/>
              </a:rPr>
              <a:t> consiste en la  investigación y análisis de hechos, factores, situaciones, estadísticas e información general,  inherentes a una actividad determinada,  con el fin de pronosticar acontecimientos y situaciones futuras en el ejercicio de una empresa pública o privada, planear su implementación y dar mayor certidumbre a sus operaciones, fines y resultados esperados.</a:t>
            </a:r>
            <a:endParaRPr lang="en-US" sz="280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208" name="Group 208"/>
          <p:cNvGraphicFramePr>
            <a:graphicFrameLocks noGrp="1"/>
          </p:cNvGraphicFramePr>
          <p:nvPr/>
        </p:nvGraphicFramePr>
        <p:xfrm>
          <a:off x="395288" y="2187575"/>
          <a:ext cx="8424862" cy="3328988"/>
        </p:xfrm>
        <a:graphic>
          <a:graphicData uri="http://schemas.openxmlformats.org/drawingml/2006/table">
            <a:tbl>
              <a:tblPr/>
              <a:tblGrid>
                <a:gridCol w="3313112"/>
                <a:gridCol w="2663825"/>
                <a:gridCol w="2447925"/>
              </a:tblGrid>
              <a:tr h="819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INSTRUMENTOS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PRINCIPIOS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REGLAS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81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Observación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Objetivos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Probabilidad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Encuestas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Investigaciones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Objetividad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Técnicas de adminis-tración cuantitativa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Alternativas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Medición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0" name="Text Box 93"/>
          <p:cNvSpPr txBox="1">
            <a:spLocks noChangeArrowheads="1"/>
          </p:cNvSpPr>
          <p:nvPr/>
        </p:nvSpPr>
        <p:spPr bwMode="auto">
          <a:xfrm>
            <a:off x="365125" y="117951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Previsión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323850" y="1214438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2. Planeación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0" y="2373313"/>
            <a:ext cx="8532813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>
                <a:latin typeface="Tahoma" pitchFamily="34" charset="0"/>
                <a:cs typeface="+mn-cs"/>
              </a:rPr>
              <a:t>	</a:t>
            </a:r>
            <a:r>
              <a:rPr lang="es-MX" sz="2800">
                <a:latin typeface="Tahoma" pitchFamily="34" charset="0"/>
                <a:cs typeface="+mn-cs"/>
              </a:rPr>
              <a:t>Elemento de la administración que estudia </a:t>
            </a:r>
            <a:r>
              <a:rPr lang="es-MX" sz="2800" b="1">
                <a:solidFill>
                  <a:srgbClr val="CC9900"/>
                </a:solidFill>
                <a:latin typeface="Tahoma" pitchFamily="34" charset="0"/>
                <a:cs typeface="+mn-cs"/>
              </a:rPr>
              <a:t> </a:t>
            </a:r>
            <a:r>
              <a:rPr lang="es-MX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“qué se va a hacer, cómo y cuándo se va a hacer”;</a:t>
            </a:r>
            <a:r>
              <a:rPr lang="es-MX" sz="2800">
                <a:latin typeface="Tahoma" pitchFamily="34" charset="0"/>
                <a:cs typeface="+mn-cs"/>
              </a:rPr>
              <a:t>  consiste en fijar las acciones que habrán de seguirse para hacerlo, establece los objetivos, políticas y procedimientos para orientar mejor su curso, la secuencia de las operaciones, tiempos y en general los recursos necesarios para su realización.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239" name="Group 167"/>
          <p:cNvGraphicFramePr>
            <a:graphicFrameLocks noGrp="1"/>
          </p:cNvGraphicFramePr>
          <p:nvPr/>
        </p:nvGraphicFramePr>
        <p:xfrm>
          <a:off x="323850" y="1952625"/>
          <a:ext cx="8424863" cy="4502149"/>
        </p:xfrm>
        <a:graphic>
          <a:graphicData uri="http://schemas.openxmlformats.org/drawingml/2006/table">
            <a:tbl>
              <a:tblPr/>
              <a:tblGrid>
                <a:gridCol w="3816350"/>
                <a:gridCol w="2665413"/>
                <a:gridCol w="1943100"/>
              </a:tblGrid>
              <a:tr h="854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INSTRUMENTOS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PRINCIPIOS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REGLAS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94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Técnicas de control presupuestal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Políticas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Unidad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Manuales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Programas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Precisión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Diagramas y flujogra-mas de procesos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Presupuestos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Flexibilidad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Gráficas y rutas críticas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Procedimientos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Text Box 107"/>
          <p:cNvSpPr txBox="1">
            <a:spLocks noChangeArrowheads="1"/>
          </p:cNvSpPr>
          <p:nvPr/>
        </p:nvSpPr>
        <p:spPr bwMode="auto">
          <a:xfrm>
            <a:off x="323850" y="11430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200" b="1">
                <a:latin typeface="Arial Black" pitchFamily="34" charset="0"/>
              </a:rPr>
              <a:t>Planeación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654050" y="1214438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4000" b="1">
                <a:latin typeface="Arial Black" pitchFamily="34" charset="0"/>
              </a:rPr>
              <a:t>3. Organización</a:t>
            </a: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441325" y="1081088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/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79388" y="2301875"/>
            <a:ext cx="83534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Low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>
                <a:latin typeface="Tahoma" pitchFamily="34" charset="0"/>
                <a:cs typeface="+mn-cs"/>
              </a:rPr>
              <a:t>	</a:t>
            </a:r>
            <a:r>
              <a:rPr lang="es-MX" sz="2800">
                <a:latin typeface="Tahoma" pitchFamily="34" charset="0"/>
                <a:cs typeface="+mn-cs"/>
              </a:rPr>
              <a:t>Elemento de la administración que estudia </a:t>
            </a:r>
            <a:r>
              <a:rPr lang="es-MX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“con quienes y con qué se va a hacer”;</a:t>
            </a:r>
            <a:r>
              <a:rPr lang="es-MX" sz="2800" b="1">
                <a:latin typeface="Tahoma" pitchFamily="34" charset="0"/>
                <a:cs typeface="+mn-cs"/>
              </a:rPr>
              <a:t>  </a:t>
            </a:r>
            <a:r>
              <a:rPr lang="es-MX" sz="2800">
                <a:latin typeface="Tahoma" pitchFamily="34" charset="0"/>
                <a:cs typeface="+mn-cs"/>
              </a:rPr>
              <a:t>consiste en la estructuración técnica de las relaciones entre las funciones, niveles y actividades de los recursos humanos y materiales con el fin de ejecutar eficientemente los planes, programas, acciones y objetivos predeterminados.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23850" y="1087438"/>
            <a:ext cx="708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200" b="1">
                <a:latin typeface="Arial Black" pitchFamily="34" charset="0"/>
              </a:rPr>
              <a:t>Organización</a:t>
            </a:r>
          </a:p>
        </p:txBody>
      </p:sp>
      <p:graphicFrame>
        <p:nvGraphicFramePr>
          <p:cNvPr id="132250" name="Group 154"/>
          <p:cNvGraphicFramePr>
            <a:graphicFrameLocks noGrp="1"/>
          </p:cNvGraphicFramePr>
          <p:nvPr/>
        </p:nvGraphicFramePr>
        <p:xfrm>
          <a:off x="250825" y="1738313"/>
          <a:ext cx="8713788" cy="4864100"/>
        </p:xfrm>
        <a:graphic>
          <a:graphicData uri="http://schemas.openxmlformats.org/drawingml/2006/table">
            <a:tbl>
              <a:tblPr/>
              <a:tblGrid>
                <a:gridCol w="2376488"/>
                <a:gridCol w="3816350"/>
                <a:gridCol w="2520950"/>
              </a:tblGrid>
              <a:tr h="819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INSTRUMENTOS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PRINCIPIOS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REGLAS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Organigramas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Unidad de mando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Niveles jerárquicos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Detalle de labores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Tramo de autoridad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Delegación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Manuales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Líneas de autoridad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Descentralización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Circulares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Especialización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Autoridad-Responsabilidad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</TotalTime>
  <Words>1046</Words>
  <Application>Microsoft Office PowerPoint</Application>
  <PresentationFormat>On-screen Show (4:3)</PresentationFormat>
  <Paragraphs>215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Studio18</dc:creator>
  <cp:lastModifiedBy>Studio18</cp:lastModifiedBy>
  <cp:revision>3</cp:revision>
  <dcterms:created xsi:type="dcterms:W3CDTF">2011-10-08T19:22:03Z</dcterms:created>
  <dcterms:modified xsi:type="dcterms:W3CDTF">2011-10-08T19:28:54Z</dcterms:modified>
</cp:coreProperties>
</file>