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7"/>
  </p:notesMasterIdLst>
  <p:sldIdLst>
    <p:sldId id="256" r:id="rId2"/>
    <p:sldId id="296" r:id="rId3"/>
    <p:sldId id="257" r:id="rId4"/>
    <p:sldId id="299" r:id="rId5"/>
    <p:sldId id="259" r:id="rId6"/>
    <p:sldId id="260" r:id="rId7"/>
    <p:sldId id="297" r:id="rId8"/>
    <p:sldId id="300" r:id="rId9"/>
    <p:sldId id="283" r:id="rId10"/>
    <p:sldId id="298" r:id="rId11"/>
    <p:sldId id="301" r:id="rId12"/>
    <p:sldId id="284" r:id="rId13"/>
    <p:sldId id="302" r:id="rId14"/>
    <p:sldId id="303" r:id="rId15"/>
    <p:sldId id="265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AF8D2"/>
    <a:srgbClr val="F9F7CB"/>
    <a:srgbClr val="CC9900"/>
    <a:srgbClr val="FFFFCC"/>
    <a:srgbClr val="FF9900"/>
    <a:srgbClr val="FFCC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4660"/>
  </p:normalViewPr>
  <p:slideViewPr>
    <p:cSldViewPr>
      <p:cViewPr>
        <p:scale>
          <a:sx n="70" d="100"/>
          <a:sy n="70" d="100"/>
        </p:scale>
        <p:origin x="-1350" y="-150"/>
      </p:cViewPr>
      <p:guideLst>
        <p:guide orient="horz" pos="3360"/>
        <p:guide pos="4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41CDAC0-B6F8-4CEE-A9EF-01928E513A7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CF0-9483-4181-A571-CBC899C2160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35C4-8424-473C-8FC8-6E67DEB475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5620-E5E7-4106-92E8-668B031A9A3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A8F2-C281-4B24-8DAA-D470FD312D7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BC89-6087-46CA-979C-1CC0F5502E5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7D7B-434B-40F1-B33B-F421C3CA007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CD16-0D03-4908-9393-C19CB0CF9BA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D4D5-A68F-47C0-A231-96D7F59E567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E380-E090-4CC8-BBD5-47578287CA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511-22A0-454D-BDD1-3A433604BE3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06C999-9761-4232-968C-A574447FEA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C0139E-DEBC-4D93-B3EA-DB0C27A70570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l%20Users\Documentos\Mi%20m&#250;sica\M&#250;sica%20de%20muestra\Sinfon&#237;a%20n&#186;%209%20de%20Beethoven%20(Scherzo).wm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43608" y="981074"/>
            <a:ext cx="73448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9600" dirty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ANGULOS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67544" y="4149080"/>
            <a:ext cx="84072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</a:rPr>
              <a:t>QUINTO BÄSICO  2011</a:t>
            </a:r>
            <a:endParaRPr lang="es-ES" sz="2800" dirty="0" smtClean="0">
              <a:solidFill>
                <a:schemeClr val="accent1">
                  <a:lumMod val="75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5" name="Sinfonía nº 9 de Beethoven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718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5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057" grpId="0"/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 dirty="0" smtClean="0"/>
              <a:t>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ÁNGULOS SUPLEMENTARIOS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2843808" y="2780928"/>
            <a:ext cx="1714500" cy="820738"/>
            <a:chOff x="1716" y="3064"/>
            <a:chExt cx="1080" cy="517"/>
          </a:xfrm>
        </p:grpSpPr>
        <p:sp>
          <p:nvSpPr>
            <p:cNvPr id="6" name="Text Box 97"/>
            <p:cNvSpPr txBox="1">
              <a:spLocks noChangeArrowheads="1"/>
            </p:cNvSpPr>
            <p:nvPr/>
          </p:nvSpPr>
          <p:spPr bwMode="auto">
            <a:xfrm>
              <a:off x="2412" y="3112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</a:p>
          </p:txBody>
        </p:sp>
        <p:sp>
          <p:nvSpPr>
            <p:cNvPr id="7" name="Freeform 110"/>
            <p:cNvSpPr>
              <a:spLocks/>
            </p:cNvSpPr>
            <p:nvPr/>
          </p:nvSpPr>
          <p:spPr bwMode="auto">
            <a:xfrm>
              <a:off x="1845" y="3290"/>
              <a:ext cx="359" cy="291"/>
            </a:xfrm>
            <a:custGeom>
              <a:avLst/>
              <a:gdLst/>
              <a:ahLst/>
              <a:cxnLst>
                <a:cxn ang="0">
                  <a:pos x="219" y="291"/>
                </a:cxn>
                <a:cxn ang="0">
                  <a:pos x="0" y="289"/>
                </a:cxn>
                <a:cxn ang="0">
                  <a:pos x="6" y="226"/>
                </a:cxn>
                <a:cxn ang="0">
                  <a:pos x="29" y="160"/>
                </a:cxn>
                <a:cxn ang="0">
                  <a:pos x="66" y="103"/>
                </a:cxn>
                <a:cxn ang="0">
                  <a:pos x="122" y="51"/>
                </a:cxn>
                <a:cxn ang="0">
                  <a:pos x="180" y="21"/>
                </a:cxn>
                <a:cxn ang="0">
                  <a:pos x="240" y="3"/>
                </a:cxn>
                <a:cxn ang="0">
                  <a:pos x="305" y="0"/>
                </a:cxn>
                <a:cxn ang="0">
                  <a:pos x="359" y="6"/>
                </a:cxn>
                <a:cxn ang="0">
                  <a:pos x="219" y="291"/>
                </a:cxn>
              </a:cxnLst>
              <a:rect l="0" t="0" r="r" b="b"/>
              <a:pathLst>
                <a:path w="359" h="291">
                  <a:moveTo>
                    <a:pt x="219" y="291"/>
                  </a:moveTo>
                  <a:lnTo>
                    <a:pt x="0" y="289"/>
                  </a:lnTo>
                  <a:lnTo>
                    <a:pt x="6" y="226"/>
                  </a:lnTo>
                  <a:lnTo>
                    <a:pt x="29" y="160"/>
                  </a:lnTo>
                  <a:lnTo>
                    <a:pt x="66" y="103"/>
                  </a:lnTo>
                  <a:lnTo>
                    <a:pt x="122" y="51"/>
                  </a:lnTo>
                  <a:lnTo>
                    <a:pt x="180" y="21"/>
                  </a:lnTo>
                  <a:lnTo>
                    <a:pt x="240" y="3"/>
                  </a:lnTo>
                  <a:lnTo>
                    <a:pt x="305" y="0"/>
                  </a:lnTo>
                  <a:lnTo>
                    <a:pt x="359" y="6"/>
                  </a:lnTo>
                  <a:lnTo>
                    <a:pt x="219" y="29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8" name="Freeform 111"/>
            <p:cNvSpPr>
              <a:spLocks/>
            </p:cNvSpPr>
            <p:nvPr/>
          </p:nvSpPr>
          <p:spPr bwMode="auto">
            <a:xfrm>
              <a:off x="2126" y="3312"/>
              <a:ext cx="298" cy="267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130" y="0"/>
                </a:cxn>
                <a:cxn ang="0">
                  <a:pos x="172" y="23"/>
                </a:cxn>
                <a:cxn ang="0">
                  <a:pos x="213" y="60"/>
                </a:cxn>
                <a:cxn ang="0">
                  <a:pos x="243" y="98"/>
                </a:cxn>
                <a:cxn ang="0">
                  <a:pos x="273" y="144"/>
                </a:cxn>
                <a:cxn ang="0">
                  <a:pos x="292" y="200"/>
                </a:cxn>
                <a:cxn ang="0">
                  <a:pos x="298" y="240"/>
                </a:cxn>
                <a:cxn ang="0">
                  <a:pos x="298" y="266"/>
                </a:cxn>
                <a:cxn ang="0">
                  <a:pos x="0" y="267"/>
                </a:cxn>
              </a:cxnLst>
              <a:rect l="0" t="0" r="r" b="b"/>
              <a:pathLst>
                <a:path w="298" h="267">
                  <a:moveTo>
                    <a:pt x="0" y="267"/>
                  </a:moveTo>
                  <a:lnTo>
                    <a:pt x="130" y="0"/>
                  </a:lnTo>
                  <a:lnTo>
                    <a:pt x="172" y="23"/>
                  </a:lnTo>
                  <a:lnTo>
                    <a:pt x="213" y="60"/>
                  </a:lnTo>
                  <a:lnTo>
                    <a:pt x="243" y="98"/>
                  </a:lnTo>
                  <a:lnTo>
                    <a:pt x="273" y="144"/>
                  </a:lnTo>
                  <a:lnTo>
                    <a:pt x="292" y="200"/>
                  </a:lnTo>
                  <a:lnTo>
                    <a:pt x="298" y="240"/>
                  </a:lnTo>
                  <a:lnTo>
                    <a:pt x="298" y="266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9" name="Text Box 96"/>
            <p:cNvSpPr txBox="1">
              <a:spLocks noChangeArrowheads="1"/>
            </p:cNvSpPr>
            <p:nvPr/>
          </p:nvSpPr>
          <p:spPr bwMode="auto">
            <a:xfrm>
              <a:off x="1716" y="306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1043608" y="2276872"/>
            <a:ext cx="4591050" cy="1371600"/>
            <a:chOff x="576" y="2716"/>
            <a:chExt cx="2892" cy="864"/>
          </a:xfrm>
        </p:grpSpPr>
        <p:sp>
          <p:nvSpPr>
            <p:cNvPr id="11" name="Freeform 92"/>
            <p:cNvSpPr>
              <a:spLocks/>
            </p:cNvSpPr>
            <p:nvPr/>
          </p:nvSpPr>
          <p:spPr bwMode="auto">
            <a:xfrm>
              <a:off x="576" y="2716"/>
              <a:ext cx="1920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488" y="864"/>
                </a:cxn>
                <a:cxn ang="0">
                  <a:pos x="1920" y="0"/>
                </a:cxn>
              </a:cxnLst>
              <a:rect l="0" t="0" r="r" b="b"/>
              <a:pathLst>
                <a:path w="1920" h="864">
                  <a:moveTo>
                    <a:pt x="0" y="864"/>
                  </a:moveTo>
                  <a:lnTo>
                    <a:pt x="1488" y="864"/>
                  </a:lnTo>
                  <a:lnTo>
                    <a:pt x="1920" y="0"/>
                  </a:lnTo>
                </a:path>
              </a:pathLst>
            </a:custGeom>
            <a:noFill/>
            <a:ln w="12700" cmpd="sng">
              <a:solidFill>
                <a:srgbClr val="FF33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s-CL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Freeform 93"/>
            <p:cNvSpPr>
              <a:spLocks/>
            </p:cNvSpPr>
            <p:nvPr/>
          </p:nvSpPr>
          <p:spPr bwMode="auto">
            <a:xfrm>
              <a:off x="2124" y="2716"/>
              <a:ext cx="1344" cy="864"/>
            </a:xfrm>
            <a:custGeom>
              <a:avLst/>
              <a:gdLst/>
              <a:ahLst/>
              <a:cxnLst>
                <a:cxn ang="0">
                  <a:pos x="1344" y="864"/>
                </a:cxn>
                <a:cxn ang="0">
                  <a:pos x="0" y="864"/>
                </a:cxn>
                <a:cxn ang="0">
                  <a:pos x="432" y="0"/>
                </a:cxn>
              </a:cxnLst>
              <a:rect l="0" t="0" r="r" b="b"/>
              <a:pathLst>
                <a:path w="1344" h="864">
                  <a:moveTo>
                    <a:pt x="1344" y="864"/>
                  </a:moveTo>
                  <a:lnTo>
                    <a:pt x="0" y="864"/>
                  </a:lnTo>
                  <a:lnTo>
                    <a:pt x="432" y="0"/>
                  </a:lnTo>
                </a:path>
              </a:pathLst>
            </a:custGeom>
            <a:noFill/>
            <a:ln w="12700" cmpd="sng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5580112" y="2564904"/>
            <a:ext cx="2252663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rPr>
              <a:t>  +  = 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180º</a:t>
            </a:r>
            <a:endParaRPr lang="es-C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323528" y="4653136"/>
            <a:ext cx="8496944" cy="163121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 Dos ángulos son suplementarios si la suma de las medidas de sus ángulos interiores es </a:t>
            </a: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180° </a:t>
            </a:r>
            <a:endParaRPr lang="es-C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20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29600" cy="43894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60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CLASIFICACIÓN </a:t>
            </a:r>
          </a:p>
          <a:p>
            <a:pPr algn="ctr">
              <a:buNone/>
            </a:pPr>
            <a:r>
              <a:rPr lang="es-ES" sz="60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SEGÚN  SU </a:t>
            </a:r>
          </a:p>
          <a:p>
            <a:pPr algn="ctr">
              <a:buNone/>
            </a:pPr>
            <a:r>
              <a:rPr lang="es-ES" sz="60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POSICIÓN</a:t>
            </a:r>
          </a:p>
          <a:p>
            <a:pPr algn="ctr"/>
            <a:endParaRPr lang="es-CL" sz="6000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 advTm="8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42" name="Group 50"/>
          <p:cNvGrpSpPr>
            <a:grpSpLocks/>
          </p:cNvGrpSpPr>
          <p:nvPr/>
        </p:nvGrpSpPr>
        <p:grpSpPr bwMode="auto">
          <a:xfrm>
            <a:off x="3275856" y="2348880"/>
            <a:ext cx="2592388" cy="1189037"/>
            <a:chOff x="732" y="1275"/>
            <a:chExt cx="1633" cy="749"/>
          </a:xfrm>
        </p:grpSpPr>
        <p:grpSp>
          <p:nvGrpSpPr>
            <p:cNvPr id="33826" name="Group 34"/>
            <p:cNvGrpSpPr>
              <a:grpSpLocks/>
            </p:cNvGrpSpPr>
            <p:nvPr/>
          </p:nvGrpSpPr>
          <p:grpSpPr bwMode="auto">
            <a:xfrm>
              <a:off x="1041" y="1507"/>
              <a:ext cx="564" cy="516"/>
              <a:chOff x="1041" y="1507"/>
              <a:chExt cx="564" cy="516"/>
            </a:xfrm>
          </p:grpSpPr>
          <p:sp>
            <p:nvSpPr>
              <p:cNvPr id="33810" name="Freeform 18"/>
              <p:cNvSpPr>
                <a:spLocks/>
              </p:cNvSpPr>
              <p:nvPr/>
            </p:nvSpPr>
            <p:spPr bwMode="auto">
              <a:xfrm>
                <a:off x="1041" y="1762"/>
                <a:ext cx="401" cy="261"/>
              </a:xfrm>
              <a:custGeom>
                <a:avLst/>
                <a:gdLst/>
                <a:ahLst/>
                <a:cxnLst>
                  <a:cxn ang="0">
                    <a:pos x="180" y="347"/>
                  </a:cxn>
                  <a:cxn ang="0">
                    <a:pos x="176" y="345"/>
                  </a:cxn>
                  <a:cxn ang="0">
                    <a:pos x="0" y="62"/>
                  </a:cxn>
                  <a:cxn ang="0">
                    <a:pos x="58" y="27"/>
                  </a:cxn>
                  <a:cxn ang="0">
                    <a:pos x="144" y="3"/>
                  </a:cxn>
                  <a:cxn ang="0">
                    <a:pos x="210" y="0"/>
                  </a:cxn>
                  <a:cxn ang="0">
                    <a:pos x="273" y="9"/>
                  </a:cxn>
                  <a:cxn ang="0">
                    <a:pos x="321" y="26"/>
                  </a:cxn>
                  <a:cxn ang="0">
                    <a:pos x="360" y="45"/>
                  </a:cxn>
                  <a:cxn ang="0">
                    <a:pos x="411" y="75"/>
                  </a:cxn>
                  <a:cxn ang="0">
                    <a:pos x="454" y="120"/>
                  </a:cxn>
                  <a:cxn ang="0">
                    <a:pos x="495" y="183"/>
                  </a:cxn>
                  <a:cxn ang="0">
                    <a:pos x="519" y="240"/>
                  </a:cxn>
                  <a:cxn ang="0">
                    <a:pos x="531" y="290"/>
                  </a:cxn>
                  <a:cxn ang="0">
                    <a:pos x="535" y="347"/>
                  </a:cxn>
                  <a:cxn ang="0">
                    <a:pos x="180" y="347"/>
                  </a:cxn>
                </a:cxnLst>
                <a:rect l="0" t="0" r="r" b="b"/>
                <a:pathLst>
                  <a:path w="535" h="347">
                    <a:moveTo>
                      <a:pt x="180" y="347"/>
                    </a:moveTo>
                    <a:lnTo>
                      <a:pt x="176" y="345"/>
                    </a:lnTo>
                    <a:lnTo>
                      <a:pt x="0" y="62"/>
                    </a:lnTo>
                    <a:lnTo>
                      <a:pt x="58" y="27"/>
                    </a:lnTo>
                    <a:lnTo>
                      <a:pt x="144" y="3"/>
                    </a:lnTo>
                    <a:lnTo>
                      <a:pt x="210" y="0"/>
                    </a:lnTo>
                    <a:lnTo>
                      <a:pt x="273" y="9"/>
                    </a:lnTo>
                    <a:lnTo>
                      <a:pt x="321" y="26"/>
                    </a:lnTo>
                    <a:lnTo>
                      <a:pt x="360" y="45"/>
                    </a:lnTo>
                    <a:lnTo>
                      <a:pt x="411" y="75"/>
                    </a:lnTo>
                    <a:lnTo>
                      <a:pt x="454" y="120"/>
                    </a:lnTo>
                    <a:lnTo>
                      <a:pt x="495" y="183"/>
                    </a:lnTo>
                    <a:lnTo>
                      <a:pt x="519" y="240"/>
                    </a:lnTo>
                    <a:lnTo>
                      <a:pt x="531" y="290"/>
                    </a:lnTo>
                    <a:lnTo>
                      <a:pt x="535" y="347"/>
                    </a:lnTo>
                    <a:lnTo>
                      <a:pt x="180" y="34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s-CL"/>
              </a:p>
            </p:txBody>
          </p:sp>
          <p:sp>
            <p:nvSpPr>
              <p:cNvPr id="33813" name="Text Box 21"/>
              <p:cNvSpPr txBox="1">
                <a:spLocks noChangeArrowheads="1"/>
              </p:cNvSpPr>
              <p:nvPr/>
            </p:nvSpPr>
            <p:spPr bwMode="auto">
              <a:xfrm>
                <a:off x="1082" y="1507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</a:t>
                </a:r>
              </a:p>
            </p:txBody>
          </p:sp>
          <p:sp>
            <p:nvSpPr>
              <p:cNvPr id="33814" name="Text Box 22"/>
              <p:cNvSpPr txBox="1">
                <a:spLocks noChangeArrowheads="1"/>
              </p:cNvSpPr>
              <p:nvPr/>
            </p:nvSpPr>
            <p:spPr bwMode="auto">
              <a:xfrm>
                <a:off x="1383" y="1623"/>
                <a:ext cx="22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sym typeface="Symbol" pitchFamily="18" charset="2"/>
                  </a:rPr>
                  <a:t></a:t>
                </a:r>
              </a:p>
            </p:txBody>
          </p:sp>
        </p:grpSp>
        <p:grpSp>
          <p:nvGrpSpPr>
            <p:cNvPr id="33811" name="Group 19"/>
            <p:cNvGrpSpPr>
              <a:grpSpLocks/>
            </p:cNvGrpSpPr>
            <p:nvPr/>
          </p:nvGrpSpPr>
          <p:grpSpPr bwMode="auto">
            <a:xfrm>
              <a:off x="732" y="1275"/>
              <a:ext cx="1633" cy="749"/>
              <a:chOff x="1383" y="1117"/>
              <a:chExt cx="2177" cy="998"/>
            </a:xfrm>
          </p:grpSpPr>
          <p:sp>
            <p:nvSpPr>
              <p:cNvPr id="33801" name="Freeform 9"/>
              <p:cNvSpPr>
                <a:spLocks/>
              </p:cNvSpPr>
              <p:nvPr/>
            </p:nvSpPr>
            <p:spPr bwMode="auto">
              <a:xfrm>
                <a:off x="1383" y="1162"/>
                <a:ext cx="2177" cy="9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0" y="953"/>
                  </a:cxn>
                  <a:cxn ang="0">
                    <a:pos x="2177" y="953"/>
                  </a:cxn>
                </a:cxnLst>
                <a:rect l="0" t="0" r="r" b="b"/>
                <a:pathLst>
                  <a:path w="2177" h="953">
                    <a:moveTo>
                      <a:pt x="0" y="0"/>
                    </a:moveTo>
                    <a:lnTo>
                      <a:pt x="590" y="953"/>
                    </a:lnTo>
                    <a:lnTo>
                      <a:pt x="2177" y="953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 flipV="1">
                <a:off x="1973" y="1117"/>
                <a:ext cx="589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395288" y="764704"/>
            <a:ext cx="8497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ÁNGULOS  ADYACENTES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1403648" y="4581128"/>
            <a:ext cx="5904656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Un lado común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 advTm="20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8" grpId="0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43608" y="1124744"/>
            <a:ext cx="7114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ÁNGULOS CONSECUTIVOS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2699792" y="2492896"/>
            <a:ext cx="3384550" cy="1236663"/>
            <a:chOff x="1156" y="2659"/>
            <a:chExt cx="3233" cy="1181"/>
          </a:xfrm>
        </p:grpSpPr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156" y="2976"/>
              <a:ext cx="3233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0" y="862"/>
                </a:cxn>
                <a:cxn ang="0">
                  <a:pos x="3233" y="864"/>
                </a:cxn>
              </a:cxnLst>
              <a:rect l="0" t="0" r="r" b="b"/>
              <a:pathLst>
                <a:path w="3233" h="864">
                  <a:moveTo>
                    <a:pt x="0" y="0"/>
                  </a:moveTo>
                  <a:lnTo>
                    <a:pt x="1270" y="862"/>
                  </a:lnTo>
                  <a:lnTo>
                    <a:pt x="3233" y="86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 flipV="1">
              <a:off x="2245" y="2659"/>
              <a:ext cx="181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V="1">
              <a:off x="2426" y="2886"/>
              <a:ext cx="127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3563888" y="2996952"/>
            <a:ext cx="1049337" cy="744537"/>
            <a:chOff x="3811" y="1499"/>
            <a:chExt cx="661" cy="469"/>
          </a:xfrm>
        </p:grpSpPr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867" y="1727"/>
              <a:ext cx="410" cy="230"/>
            </a:xfrm>
            <a:custGeom>
              <a:avLst/>
              <a:gdLst/>
              <a:ahLst/>
              <a:cxnLst>
                <a:cxn ang="0">
                  <a:pos x="302" y="346"/>
                </a:cxn>
                <a:cxn ang="0">
                  <a:pos x="0" y="143"/>
                </a:cxn>
                <a:cxn ang="0">
                  <a:pos x="48" y="89"/>
                </a:cxn>
                <a:cxn ang="0">
                  <a:pos x="104" y="47"/>
                </a:cxn>
                <a:cxn ang="0">
                  <a:pos x="173" y="15"/>
                </a:cxn>
                <a:cxn ang="0">
                  <a:pos x="249" y="0"/>
                </a:cxn>
                <a:cxn ang="0">
                  <a:pos x="348" y="5"/>
                </a:cxn>
                <a:cxn ang="0">
                  <a:pos x="432" y="35"/>
                </a:cxn>
                <a:cxn ang="0">
                  <a:pos x="509" y="86"/>
                </a:cxn>
                <a:cxn ang="0">
                  <a:pos x="561" y="150"/>
                </a:cxn>
                <a:cxn ang="0">
                  <a:pos x="590" y="197"/>
                </a:cxn>
                <a:cxn ang="0">
                  <a:pos x="606" y="242"/>
                </a:cxn>
                <a:cxn ang="0">
                  <a:pos x="615" y="293"/>
                </a:cxn>
                <a:cxn ang="0">
                  <a:pos x="621" y="348"/>
                </a:cxn>
                <a:cxn ang="0">
                  <a:pos x="302" y="346"/>
                </a:cxn>
              </a:cxnLst>
              <a:rect l="0" t="0" r="r" b="b"/>
              <a:pathLst>
                <a:path w="621" h="348">
                  <a:moveTo>
                    <a:pt x="302" y="346"/>
                  </a:moveTo>
                  <a:lnTo>
                    <a:pt x="0" y="143"/>
                  </a:lnTo>
                  <a:lnTo>
                    <a:pt x="48" y="89"/>
                  </a:lnTo>
                  <a:lnTo>
                    <a:pt x="104" y="47"/>
                  </a:lnTo>
                  <a:lnTo>
                    <a:pt x="173" y="15"/>
                  </a:lnTo>
                  <a:lnTo>
                    <a:pt x="249" y="0"/>
                  </a:lnTo>
                  <a:lnTo>
                    <a:pt x="348" y="5"/>
                  </a:lnTo>
                  <a:lnTo>
                    <a:pt x="432" y="35"/>
                  </a:lnTo>
                  <a:lnTo>
                    <a:pt x="509" y="86"/>
                  </a:lnTo>
                  <a:lnTo>
                    <a:pt x="561" y="150"/>
                  </a:lnTo>
                  <a:lnTo>
                    <a:pt x="590" y="197"/>
                  </a:lnTo>
                  <a:lnTo>
                    <a:pt x="606" y="242"/>
                  </a:lnTo>
                  <a:lnTo>
                    <a:pt x="615" y="293"/>
                  </a:lnTo>
                  <a:lnTo>
                    <a:pt x="621" y="348"/>
                  </a:lnTo>
                  <a:lnTo>
                    <a:pt x="302" y="34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3811" y="1510"/>
              <a:ext cx="2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400">
                  <a:solidFill>
                    <a:srgbClr val="FF3300"/>
                  </a:solidFill>
                  <a:latin typeface="Times New Roman" pitchFamily="18" charset="0"/>
                  <a:sym typeface="Symbol" pitchFamily="18" charset="2"/>
                </a:rPr>
                <a:t></a:t>
              </a:r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4076" y="1499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400" dirty="0">
                  <a:solidFill>
                    <a:srgbClr val="FF3300"/>
                  </a:solidFill>
                  <a:latin typeface="Times New Roman" pitchFamily="18" charset="0"/>
                  <a:sym typeface="Symbol" pitchFamily="18" charset="2"/>
                </a:rPr>
                <a:t></a:t>
              </a:r>
            </a:p>
          </p:txBody>
        </p:sp>
        <p:sp>
          <p:nvSpPr>
            <p:cNvPr id="16" name="Text Box 26"/>
            <p:cNvSpPr txBox="1">
              <a:spLocks noChangeArrowheads="1"/>
            </p:cNvSpPr>
            <p:nvPr/>
          </p:nvSpPr>
          <p:spPr bwMode="auto">
            <a:xfrm>
              <a:off x="4256" y="1680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400">
                  <a:solidFill>
                    <a:srgbClr val="FF3300"/>
                  </a:solidFill>
                  <a:latin typeface="Times New Roman" pitchFamily="18" charset="0"/>
                  <a:sym typeface="Symbol" pitchFamily="18" charset="2"/>
                </a:rPr>
                <a:t></a:t>
              </a:r>
            </a:p>
          </p:txBody>
        </p:sp>
      </p:grp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755576" y="5157192"/>
            <a:ext cx="7776864" cy="95410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Un  ángulo  al  lado  de  otro, Puedes  formar  más  ángulos.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 advTm="20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90872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ÁNGULOS OPUESTOS POR EL VÉRTICE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Lucida Handwriting" pitchFamily="66" charset="0"/>
            </a:endParaRP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123728" y="2420888"/>
            <a:ext cx="4610100" cy="1816100"/>
            <a:chOff x="1288" y="2736"/>
            <a:chExt cx="2904" cy="1144"/>
          </a:xfrm>
        </p:grpSpPr>
        <p:sp>
          <p:nvSpPr>
            <p:cNvPr id="6" name="Line 42"/>
            <p:cNvSpPr>
              <a:spLocks noChangeShapeType="1"/>
            </p:cNvSpPr>
            <p:nvPr/>
          </p:nvSpPr>
          <p:spPr bwMode="auto">
            <a:xfrm>
              <a:off x="1296" y="2736"/>
              <a:ext cx="2896" cy="1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7" name="Line 43"/>
            <p:cNvSpPr>
              <a:spLocks noChangeShapeType="1"/>
            </p:cNvSpPr>
            <p:nvPr/>
          </p:nvSpPr>
          <p:spPr bwMode="auto">
            <a:xfrm flipV="1">
              <a:off x="1288" y="2744"/>
              <a:ext cx="2904" cy="1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3491880" y="2996952"/>
            <a:ext cx="1868488" cy="487362"/>
            <a:chOff x="2272" y="3185"/>
            <a:chExt cx="1177" cy="307"/>
          </a:xfrm>
        </p:grpSpPr>
        <p:sp>
          <p:nvSpPr>
            <p:cNvPr id="9" name="Freeform 45"/>
            <p:cNvSpPr>
              <a:spLocks/>
            </p:cNvSpPr>
            <p:nvPr/>
          </p:nvSpPr>
          <p:spPr bwMode="auto">
            <a:xfrm>
              <a:off x="2557" y="3258"/>
              <a:ext cx="636" cy="234"/>
            </a:xfrm>
            <a:custGeom>
              <a:avLst/>
              <a:gdLst/>
              <a:ahLst/>
              <a:cxnLst>
                <a:cxn ang="0">
                  <a:pos x="18" y="232"/>
                </a:cxn>
                <a:cxn ang="0">
                  <a:pos x="610" y="1"/>
                </a:cxn>
                <a:cxn ang="0">
                  <a:pos x="628" y="60"/>
                </a:cxn>
                <a:cxn ang="0">
                  <a:pos x="636" y="105"/>
                </a:cxn>
                <a:cxn ang="0">
                  <a:pos x="633" y="171"/>
                </a:cxn>
                <a:cxn ang="0">
                  <a:pos x="616" y="234"/>
                </a:cxn>
                <a:cxn ang="0">
                  <a:pos x="25" y="0"/>
                </a:cxn>
                <a:cxn ang="0">
                  <a:pos x="9" y="51"/>
                </a:cxn>
                <a:cxn ang="0">
                  <a:pos x="0" y="106"/>
                </a:cxn>
                <a:cxn ang="0">
                  <a:pos x="3" y="165"/>
                </a:cxn>
                <a:cxn ang="0">
                  <a:pos x="9" y="199"/>
                </a:cxn>
                <a:cxn ang="0">
                  <a:pos x="18" y="232"/>
                </a:cxn>
              </a:cxnLst>
              <a:rect l="0" t="0" r="r" b="b"/>
              <a:pathLst>
                <a:path w="636" h="234">
                  <a:moveTo>
                    <a:pt x="18" y="232"/>
                  </a:moveTo>
                  <a:lnTo>
                    <a:pt x="610" y="1"/>
                  </a:lnTo>
                  <a:lnTo>
                    <a:pt x="628" y="60"/>
                  </a:lnTo>
                  <a:lnTo>
                    <a:pt x="636" y="105"/>
                  </a:lnTo>
                  <a:lnTo>
                    <a:pt x="633" y="171"/>
                  </a:lnTo>
                  <a:lnTo>
                    <a:pt x="616" y="234"/>
                  </a:lnTo>
                  <a:lnTo>
                    <a:pt x="25" y="0"/>
                  </a:lnTo>
                  <a:lnTo>
                    <a:pt x="9" y="51"/>
                  </a:lnTo>
                  <a:lnTo>
                    <a:pt x="0" y="106"/>
                  </a:lnTo>
                  <a:lnTo>
                    <a:pt x="3" y="165"/>
                  </a:lnTo>
                  <a:lnTo>
                    <a:pt x="9" y="199"/>
                  </a:lnTo>
                  <a:lnTo>
                    <a:pt x="18" y="23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es-CL"/>
            </a:p>
          </p:txBody>
        </p:sp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2272" y="3185"/>
              <a:ext cx="237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s-ES" sz="2400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11" name="Text Box 49"/>
            <p:cNvSpPr txBox="1">
              <a:spLocks noChangeArrowheads="1"/>
            </p:cNvSpPr>
            <p:nvPr/>
          </p:nvSpPr>
          <p:spPr bwMode="auto">
            <a:xfrm>
              <a:off x="3212" y="3188"/>
              <a:ext cx="237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s-ES" sz="2400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2051720" y="5085184"/>
            <a:ext cx="4752528" cy="584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Son congruentes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 advTm="20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8" name="Group 44"/>
          <p:cNvGrpSpPr>
            <a:grpSpLocks/>
          </p:cNvGrpSpPr>
          <p:nvPr/>
        </p:nvGrpSpPr>
        <p:grpSpPr bwMode="auto">
          <a:xfrm>
            <a:off x="4356100" y="1844675"/>
            <a:ext cx="547688" cy="993775"/>
            <a:chOff x="2744" y="799"/>
            <a:chExt cx="345" cy="626"/>
          </a:xfrm>
        </p:grpSpPr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2817" y="1153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auto">
            <a:xfrm>
              <a:off x="2744" y="799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310" name="Group 46"/>
          <p:cNvGrpSpPr>
            <a:grpSpLocks/>
          </p:cNvGrpSpPr>
          <p:nvPr/>
        </p:nvGrpSpPr>
        <p:grpSpPr bwMode="auto">
          <a:xfrm>
            <a:off x="3635375" y="1484313"/>
            <a:ext cx="1957388" cy="1771650"/>
            <a:chOff x="2300" y="545"/>
            <a:chExt cx="1233" cy="1116"/>
          </a:xfrm>
        </p:grpSpPr>
        <p:sp>
          <p:nvSpPr>
            <p:cNvPr id="11306" name="Oval 42"/>
            <p:cNvSpPr>
              <a:spLocks noChangeArrowheads="1"/>
            </p:cNvSpPr>
            <p:nvPr/>
          </p:nvSpPr>
          <p:spPr bwMode="auto">
            <a:xfrm>
              <a:off x="2300" y="1389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04" name="Oval 40"/>
            <p:cNvSpPr>
              <a:spLocks noChangeArrowheads="1"/>
            </p:cNvSpPr>
            <p:nvPr/>
          </p:nvSpPr>
          <p:spPr bwMode="auto">
            <a:xfrm>
              <a:off x="3261" y="545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309" name="Group 45"/>
          <p:cNvGrpSpPr>
            <a:grpSpLocks/>
          </p:cNvGrpSpPr>
          <p:nvPr/>
        </p:nvGrpSpPr>
        <p:grpSpPr bwMode="auto">
          <a:xfrm>
            <a:off x="4427538" y="1412875"/>
            <a:ext cx="490537" cy="1871663"/>
            <a:chOff x="2789" y="509"/>
            <a:chExt cx="309" cy="1179"/>
          </a:xfrm>
        </p:grpSpPr>
        <p:sp>
          <p:nvSpPr>
            <p:cNvPr id="11305" name="Oval 41"/>
            <p:cNvSpPr>
              <a:spLocks noChangeArrowheads="1"/>
            </p:cNvSpPr>
            <p:nvPr/>
          </p:nvSpPr>
          <p:spPr bwMode="auto">
            <a:xfrm>
              <a:off x="2826" y="509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auto">
            <a:xfrm>
              <a:off x="2789" y="1416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307" name="Group 43"/>
          <p:cNvGrpSpPr>
            <a:grpSpLocks/>
          </p:cNvGrpSpPr>
          <p:nvPr/>
        </p:nvGrpSpPr>
        <p:grpSpPr bwMode="auto">
          <a:xfrm>
            <a:off x="3779838" y="1989138"/>
            <a:ext cx="1643062" cy="758825"/>
            <a:chOff x="2399" y="881"/>
            <a:chExt cx="1035" cy="478"/>
          </a:xfrm>
        </p:grpSpPr>
        <p:sp>
          <p:nvSpPr>
            <p:cNvPr id="11300" name="Oval 36"/>
            <p:cNvSpPr>
              <a:spLocks noChangeArrowheads="1"/>
            </p:cNvSpPr>
            <p:nvPr/>
          </p:nvSpPr>
          <p:spPr bwMode="auto">
            <a:xfrm>
              <a:off x="2399" y="1087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auto">
            <a:xfrm>
              <a:off x="3162" y="881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1519238" y="1341438"/>
            <a:ext cx="6096000" cy="2133600"/>
            <a:chOff x="960" y="336"/>
            <a:chExt cx="3840" cy="1344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960" y="684"/>
              <a:ext cx="3840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960" y="1260"/>
              <a:ext cx="3840" cy="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2388" y="336"/>
              <a:ext cx="960" cy="1344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4057650" y="1665288"/>
            <a:ext cx="1123950" cy="1352550"/>
            <a:chOff x="2556" y="540"/>
            <a:chExt cx="708" cy="852"/>
          </a:xfrm>
        </p:grpSpPr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2976" y="540"/>
              <a:ext cx="288" cy="288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2556" y="1104"/>
              <a:ext cx="288" cy="288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251520" y="1"/>
            <a:ext cx="87129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ÁNGULOS </a:t>
            </a: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 ENTRE  DOS  RECTAS    PARALELAS  Y  UNA  RECTA  SECANTE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Lucida Handwriting" pitchFamily="66" charset="0"/>
            </a:endParaRPr>
          </a:p>
        </p:txBody>
      </p:sp>
      <p:grpSp>
        <p:nvGrpSpPr>
          <p:cNvPr id="11327" name="Group 63" hidden="1"/>
          <p:cNvGrpSpPr>
            <a:grpSpLocks/>
          </p:cNvGrpSpPr>
          <p:nvPr/>
        </p:nvGrpSpPr>
        <p:grpSpPr bwMode="auto">
          <a:xfrm>
            <a:off x="3779838" y="1844675"/>
            <a:ext cx="979487" cy="889000"/>
            <a:chOff x="4604" y="872"/>
            <a:chExt cx="617" cy="560"/>
          </a:xfrm>
        </p:grpSpPr>
        <p:sp>
          <p:nvSpPr>
            <p:cNvPr id="11316" name="Oval 52"/>
            <p:cNvSpPr>
              <a:spLocks noChangeArrowheads="1"/>
            </p:cNvSpPr>
            <p:nvPr/>
          </p:nvSpPr>
          <p:spPr bwMode="auto">
            <a:xfrm>
              <a:off x="4949" y="872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18" name="Oval 54"/>
            <p:cNvSpPr>
              <a:spLocks noChangeArrowheads="1"/>
            </p:cNvSpPr>
            <p:nvPr/>
          </p:nvSpPr>
          <p:spPr bwMode="auto">
            <a:xfrm>
              <a:off x="4604" y="1160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326" name="Group 62" hidden="1"/>
          <p:cNvGrpSpPr>
            <a:grpSpLocks/>
          </p:cNvGrpSpPr>
          <p:nvPr/>
        </p:nvGrpSpPr>
        <p:grpSpPr bwMode="auto">
          <a:xfrm>
            <a:off x="4500563" y="1917700"/>
            <a:ext cx="979487" cy="863600"/>
            <a:chOff x="5022" y="954"/>
            <a:chExt cx="617" cy="544"/>
          </a:xfrm>
        </p:grpSpPr>
        <p:sp>
          <p:nvSpPr>
            <p:cNvPr id="11315" name="Oval 51"/>
            <p:cNvSpPr>
              <a:spLocks noChangeArrowheads="1"/>
            </p:cNvSpPr>
            <p:nvPr/>
          </p:nvSpPr>
          <p:spPr bwMode="auto">
            <a:xfrm>
              <a:off x="5022" y="1226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19" name="Oval 55"/>
            <p:cNvSpPr>
              <a:spLocks noChangeArrowheads="1"/>
            </p:cNvSpPr>
            <p:nvPr/>
          </p:nvSpPr>
          <p:spPr bwMode="auto">
            <a:xfrm>
              <a:off x="5367" y="954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342" name="Group 78" hidden="1"/>
          <p:cNvGrpSpPr>
            <a:grpSpLocks/>
          </p:cNvGrpSpPr>
          <p:nvPr/>
        </p:nvGrpSpPr>
        <p:grpSpPr bwMode="auto">
          <a:xfrm>
            <a:off x="3635375" y="1341438"/>
            <a:ext cx="1222375" cy="1916112"/>
            <a:chOff x="4468" y="1951"/>
            <a:chExt cx="770" cy="1207"/>
          </a:xfrm>
        </p:grpSpPr>
        <p:sp>
          <p:nvSpPr>
            <p:cNvPr id="11329" name="Oval 65"/>
            <p:cNvSpPr>
              <a:spLocks noChangeArrowheads="1"/>
            </p:cNvSpPr>
            <p:nvPr/>
          </p:nvSpPr>
          <p:spPr bwMode="auto">
            <a:xfrm>
              <a:off x="4468" y="2886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40" name="Oval 76"/>
            <p:cNvSpPr>
              <a:spLocks noChangeArrowheads="1"/>
            </p:cNvSpPr>
            <p:nvPr/>
          </p:nvSpPr>
          <p:spPr bwMode="auto">
            <a:xfrm>
              <a:off x="4966" y="1951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343" name="Group 79" hidden="1"/>
          <p:cNvGrpSpPr>
            <a:grpSpLocks/>
          </p:cNvGrpSpPr>
          <p:nvPr/>
        </p:nvGrpSpPr>
        <p:grpSpPr bwMode="auto">
          <a:xfrm>
            <a:off x="4427538" y="1484313"/>
            <a:ext cx="1152525" cy="1814512"/>
            <a:chOff x="4966" y="2060"/>
            <a:chExt cx="726" cy="1143"/>
          </a:xfrm>
        </p:grpSpPr>
        <p:sp>
          <p:nvSpPr>
            <p:cNvPr id="11330" name="Oval 66"/>
            <p:cNvSpPr>
              <a:spLocks noChangeArrowheads="1"/>
            </p:cNvSpPr>
            <p:nvPr/>
          </p:nvSpPr>
          <p:spPr bwMode="auto">
            <a:xfrm>
              <a:off x="5420" y="2060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1341" name="Oval 77"/>
            <p:cNvSpPr>
              <a:spLocks noChangeArrowheads="1"/>
            </p:cNvSpPr>
            <p:nvPr/>
          </p:nvSpPr>
          <p:spPr bwMode="auto">
            <a:xfrm>
              <a:off x="4966" y="2931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3707904" y="1340768"/>
            <a:ext cx="1847850" cy="1943100"/>
            <a:chOff x="2340" y="348"/>
            <a:chExt cx="1164" cy="1224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860" y="34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3292" y="3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3196" y="7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772" y="64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2424" y="93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2832" y="9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820" y="12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2340" y="124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251520" y="3645024"/>
            <a:ext cx="4752528" cy="83099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Ángulos  alternos externos:  </a:t>
            </a:r>
            <a:endParaRPr lang="es-ES_tradnl" sz="2400" b="1" dirty="0" smtClean="0">
              <a:solidFill>
                <a:schemeClr val="accent1">
                  <a:lumMod val="50000"/>
                </a:schemeClr>
              </a:solidFill>
              <a:latin typeface="Lucida Handwriting" pitchFamily="66" charset="0"/>
              <a:sym typeface="Symbol" pitchFamily="18" charset="2"/>
            </a:endParaRPr>
          </a:p>
          <a:p>
            <a:pPr algn="ctr"/>
            <a:r>
              <a:rPr lang="es-ES_tradnl" sz="2400" b="1" dirty="0" smtClean="0">
                <a:sym typeface="Symbol" pitchFamily="18" charset="2"/>
              </a:rPr>
              <a:t>1  7 2  8</a:t>
            </a:r>
            <a:endParaRPr lang="es-C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1907704" y="5949280"/>
            <a:ext cx="5608240" cy="70788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Ángulos  correspondientes:</a:t>
            </a:r>
          </a:p>
          <a:p>
            <a:pPr algn="ctr"/>
            <a:r>
              <a:rPr lang="es-ES_tradnl" sz="2000" b="1" dirty="0" smtClean="0">
                <a:sym typeface="Symbol" pitchFamily="18" charset="2"/>
              </a:rPr>
              <a:t> 1  y 5 ;    4  y 8 ;   2  y 6 ;   3  y 7</a:t>
            </a:r>
            <a:endParaRPr lang="es-ES_tradnl" sz="2000" b="1" dirty="0">
              <a:sym typeface="Symbol" pitchFamily="18" charset="2"/>
            </a:endParaRPr>
          </a:p>
        </p:txBody>
      </p:sp>
      <p:sp>
        <p:nvSpPr>
          <p:cNvPr id="52" name="Text Box 41"/>
          <p:cNvSpPr txBox="1">
            <a:spLocks noChangeArrowheads="1"/>
          </p:cNvSpPr>
          <p:nvPr/>
        </p:nvSpPr>
        <p:spPr bwMode="auto">
          <a:xfrm>
            <a:off x="3923928" y="4725144"/>
            <a:ext cx="4824536" cy="83099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57200" indent="-457200" algn="ctr"/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Ángulos  alternos  internos:</a:t>
            </a:r>
          </a:p>
          <a:p>
            <a:pPr marL="457200" indent="-457200" algn="ctr"/>
            <a:r>
              <a:rPr lang="es-ES_tradnl" sz="2400" b="1" dirty="0" smtClean="0">
                <a:sym typeface="Symbol" pitchFamily="18" charset="2"/>
              </a:rPr>
              <a:t>3     5      4       6</a:t>
            </a:r>
            <a:endParaRPr lang="es-ES" sz="2400" dirty="0"/>
          </a:p>
        </p:txBody>
      </p:sp>
    </p:spTree>
  </p:cSld>
  <p:clrMapOvr>
    <a:masterClrMapping/>
  </p:clrMapOvr>
  <p:transition spd="slow" advTm="20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8" grpId="0"/>
      <p:bldP spid="50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836713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Lucida Calligraphy" pitchFamily="66" charset="0"/>
              </a:rPr>
              <a:t>ANGULO</a:t>
            </a:r>
          </a:p>
          <a:p>
            <a:pPr algn="just">
              <a:spcBef>
                <a:spcPct val="50000"/>
              </a:spcBef>
            </a:pPr>
            <a:r>
              <a:rPr lang="es-ES" sz="3600" b="1" dirty="0" smtClean="0">
                <a:latin typeface="Lucida Calligraphy" pitchFamily="66" charset="0"/>
              </a:rPr>
              <a:t>Es la abertura formado por dos rayos que tienen un extremo común que se denomina  vértice.</a:t>
            </a:r>
            <a:endParaRPr lang="es-ES" sz="3600" b="1" dirty="0">
              <a:latin typeface="Lucida Calligraphy" pitchFamily="66" charset="0"/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483768" y="4077072"/>
            <a:ext cx="3962400" cy="1871663"/>
            <a:chOff x="975" y="1026"/>
            <a:chExt cx="2496" cy="1179"/>
          </a:xfrm>
        </p:grpSpPr>
        <p:sp>
          <p:nvSpPr>
            <p:cNvPr id="4" name="Freeform 11"/>
            <p:cNvSpPr>
              <a:spLocks/>
            </p:cNvSpPr>
            <p:nvPr/>
          </p:nvSpPr>
          <p:spPr bwMode="auto">
            <a:xfrm>
              <a:off x="975" y="1796"/>
              <a:ext cx="373" cy="173"/>
            </a:xfrm>
            <a:custGeom>
              <a:avLst/>
              <a:gdLst/>
              <a:ahLst/>
              <a:cxnLst>
                <a:cxn ang="0">
                  <a:pos x="344" y="0"/>
                </a:cxn>
                <a:cxn ang="0">
                  <a:pos x="360" y="56"/>
                </a:cxn>
                <a:cxn ang="0">
                  <a:pos x="364" y="192"/>
                </a:cxn>
                <a:cxn ang="0">
                  <a:pos x="360" y="208"/>
                </a:cxn>
                <a:cxn ang="0">
                  <a:pos x="0" y="164"/>
                </a:cxn>
                <a:cxn ang="0">
                  <a:pos x="344" y="0"/>
                </a:cxn>
              </a:cxnLst>
              <a:rect l="0" t="0" r="r" b="b"/>
              <a:pathLst>
                <a:path w="373" h="212">
                  <a:moveTo>
                    <a:pt x="344" y="0"/>
                  </a:moveTo>
                  <a:cubicBezTo>
                    <a:pt x="351" y="20"/>
                    <a:pt x="348" y="38"/>
                    <a:pt x="360" y="56"/>
                  </a:cubicBezTo>
                  <a:cubicBezTo>
                    <a:pt x="369" y="118"/>
                    <a:pt x="373" y="122"/>
                    <a:pt x="364" y="192"/>
                  </a:cubicBezTo>
                  <a:cubicBezTo>
                    <a:pt x="361" y="212"/>
                    <a:pt x="350" y="198"/>
                    <a:pt x="360" y="208"/>
                  </a:cubicBezTo>
                  <a:lnTo>
                    <a:pt x="0" y="164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FFCC00"/>
            </a:solidFill>
            <a:ln w="12700" cmpd="sng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5" name="Freeform 9"/>
            <p:cNvSpPr>
              <a:spLocks/>
            </p:cNvSpPr>
            <p:nvPr/>
          </p:nvSpPr>
          <p:spPr bwMode="auto">
            <a:xfrm>
              <a:off x="975" y="1026"/>
              <a:ext cx="2496" cy="1179"/>
            </a:xfrm>
            <a:custGeom>
              <a:avLst/>
              <a:gdLst/>
              <a:ahLst/>
              <a:cxnLst>
                <a:cxn ang="0">
                  <a:pos x="2352" y="0"/>
                </a:cxn>
                <a:cxn ang="0">
                  <a:pos x="0" y="1104"/>
                </a:cxn>
                <a:cxn ang="0">
                  <a:pos x="2496" y="1440"/>
                </a:cxn>
              </a:cxnLst>
              <a:rect l="0" t="0" r="r" b="b"/>
              <a:pathLst>
                <a:path w="2496" h="1440">
                  <a:moveTo>
                    <a:pt x="2352" y="0"/>
                  </a:moveTo>
                  <a:lnTo>
                    <a:pt x="0" y="1104"/>
                  </a:lnTo>
                  <a:lnTo>
                    <a:pt x="2496" y="144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</p:spTree>
  </p:cSld>
  <p:clrMapOvr>
    <a:masterClrMapping/>
  </p:clrMapOvr>
  <p:transition spd="slow"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3765550" y="2854325"/>
            <a:ext cx="1847850" cy="3086100"/>
            <a:chOff x="2520" y="1476"/>
            <a:chExt cx="1164" cy="1944"/>
          </a:xfrm>
        </p:grpSpPr>
        <p:sp>
          <p:nvSpPr>
            <p:cNvPr id="3076" name="WordArt 4"/>
            <p:cNvSpPr>
              <a:spLocks noChangeArrowheads="1" noChangeShapeType="1" noTextEdit="1"/>
            </p:cNvSpPr>
            <p:nvPr/>
          </p:nvSpPr>
          <p:spPr bwMode="auto">
            <a:xfrm rot="1196101">
              <a:off x="2598" y="3264"/>
              <a:ext cx="1086" cy="1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CL" sz="3600" kern="10" dirty="0">
                  <a:ln w="317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latin typeface="Arial Black"/>
                </a:rPr>
                <a:t>LADO</a:t>
              </a:r>
            </a:p>
          </p:txBody>
        </p:sp>
        <p:sp>
          <p:nvSpPr>
            <p:cNvPr id="3079" name="WordArt 7"/>
            <p:cNvSpPr>
              <a:spLocks noChangeArrowheads="1" noChangeShapeType="1" noTextEdit="1"/>
            </p:cNvSpPr>
            <p:nvPr/>
          </p:nvSpPr>
          <p:spPr bwMode="auto">
            <a:xfrm rot="-1437159">
              <a:off x="2520" y="1476"/>
              <a:ext cx="1086" cy="1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CL" sz="3600" kern="10" dirty="0">
                  <a:ln w="3175">
                    <a:solidFill>
                      <a:srgbClr val="FF9900"/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latin typeface="Arial Black"/>
                </a:rPr>
                <a:t>LADO</a:t>
              </a:r>
            </a:p>
          </p:txBody>
        </p:sp>
      </p:grpSp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879475" y="3349625"/>
            <a:ext cx="1728788" cy="1104900"/>
            <a:chOff x="822" y="1392"/>
            <a:chExt cx="1089" cy="696"/>
          </a:xfrm>
        </p:grpSpPr>
        <p:sp>
          <p:nvSpPr>
            <p:cNvPr id="308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822" y="1392"/>
              <a:ext cx="1089" cy="2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CL" sz="3600" kern="10" dirty="0">
                  <a:ln w="12700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chemeClr val="accent1">
                      <a:lumMod val="75000"/>
                    </a:schemeClr>
                  </a:solidFill>
                  <a:latin typeface="Arial Black"/>
                </a:rPr>
                <a:t>VÉRTICE</a:t>
              </a: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870" y="1656"/>
              <a:ext cx="1008" cy="432"/>
            </a:xfrm>
            <a:custGeom>
              <a:avLst/>
              <a:gdLst/>
              <a:ahLst/>
              <a:cxnLst>
                <a:cxn ang="0">
                  <a:pos x="1008" y="0"/>
                </a:cxn>
                <a:cxn ang="0">
                  <a:pos x="0" y="0"/>
                </a:cxn>
                <a:cxn ang="0">
                  <a:pos x="480" y="432"/>
                </a:cxn>
              </a:cxnLst>
              <a:rect l="0" t="0" r="r" b="b"/>
              <a:pathLst>
                <a:path w="1008" h="432">
                  <a:moveTo>
                    <a:pt x="1008" y="0"/>
                  </a:moveTo>
                  <a:lnTo>
                    <a:pt x="0" y="0"/>
                  </a:lnTo>
                  <a:lnTo>
                    <a:pt x="480" y="432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</p:grp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1979613" y="4144963"/>
            <a:ext cx="1304925" cy="641350"/>
            <a:chOff x="1392" y="2280"/>
            <a:chExt cx="822" cy="404"/>
          </a:xfrm>
        </p:grpSpPr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1392" y="2392"/>
              <a:ext cx="340" cy="260"/>
            </a:xfrm>
            <a:custGeom>
              <a:avLst/>
              <a:gdLst/>
              <a:ahLst/>
              <a:cxnLst>
                <a:cxn ang="0">
                  <a:pos x="324" y="260"/>
                </a:cxn>
                <a:cxn ang="0">
                  <a:pos x="340" y="172"/>
                </a:cxn>
                <a:cxn ang="0">
                  <a:pos x="324" y="60"/>
                </a:cxn>
                <a:cxn ang="0">
                  <a:pos x="316" y="24"/>
                </a:cxn>
                <a:cxn ang="0">
                  <a:pos x="308" y="0"/>
                </a:cxn>
                <a:cxn ang="0">
                  <a:pos x="0" y="152"/>
                </a:cxn>
                <a:cxn ang="0">
                  <a:pos x="324" y="260"/>
                </a:cxn>
              </a:cxnLst>
              <a:rect l="0" t="0" r="r" b="b"/>
              <a:pathLst>
                <a:path w="340" h="260">
                  <a:moveTo>
                    <a:pt x="324" y="260"/>
                  </a:moveTo>
                  <a:cubicBezTo>
                    <a:pt x="330" y="231"/>
                    <a:pt x="331" y="200"/>
                    <a:pt x="340" y="172"/>
                  </a:cubicBezTo>
                  <a:cubicBezTo>
                    <a:pt x="337" y="124"/>
                    <a:pt x="334" y="101"/>
                    <a:pt x="324" y="60"/>
                  </a:cubicBezTo>
                  <a:cubicBezTo>
                    <a:pt x="318" y="37"/>
                    <a:pt x="322" y="45"/>
                    <a:pt x="316" y="24"/>
                  </a:cubicBezTo>
                  <a:cubicBezTo>
                    <a:pt x="314" y="16"/>
                    <a:pt x="308" y="0"/>
                    <a:pt x="308" y="0"/>
                  </a:cubicBezTo>
                  <a:lnTo>
                    <a:pt x="0" y="152"/>
                  </a:lnTo>
                  <a:lnTo>
                    <a:pt x="324" y="260"/>
                  </a:lnTo>
                  <a:close/>
                </a:path>
              </a:pathLst>
            </a:custGeom>
            <a:solidFill>
              <a:schemeClr val="accent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830" y="2280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600">
                  <a:solidFill>
                    <a:srgbClr val="FF3300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  <a:endParaRPr lang="es-ES_tradnl" sz="360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5184775" y="4283075"/>
            <a:ext cx="3348038" cy="465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s-CL" sz="3600" kern="1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468313" y="5856288"/>
            <a:ext cx="39592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s-CL" sz="3600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  <p:grpSp>
        <p:nvGrpSpPr>
          <p:cNvPr id="3128" name="Group 56"/>
          <p:cNvGrpSpPr>
            <a:grpSpLocks/>
          </p:cNvGrpSpPr>
          <p:nvPr/>
        </p:nvGrpSpPr>
        <p:grpSpPr bwMode="auto">
          <a:xfrm>
            <a:off x="1651000" y="1770063"/>
            <a:ext cx="6092825" cy="4914900"/>
            <a:chOff x="1040" y="845"/>
            <a:chExt cx="3838" cy="3096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250" y="1060"/>
              <a:ext cx="3312" cy="2688"/>
            </a:xfrm>
            <a:custGeom>
              <a:avLst/>
              <a:gdLst/>
              <a:ahLst/>
              <a:cxnLst>
                <a:cxn ang="0">
                  <a:pos x="3120" y="0"/>
                </a:cxn>
                <a:cxn ang="0">
                  <a:pos x="0" y="1536"/>
                </a:cxn>
                <a:cxn ang="0">
                  <a:pos x="3312" y="2688"/>
                </a:cxn>
              </a:cxnLst>
              <a:rect l="0" t="0" r="r" b="b"/>
              <a:pathLst>
                <a:path w="3312" h="2688">
                  <a:moveTo>
                    <a:pt x="3120" y="0"/>
                  </a:moveTo>
                  <a:lnTo>
                    <a:pt x="0" y="1536"/>
                  </a:lnTo>
                  <a:lnTo>
                    <a:pt x="3312" y="268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1040" y="24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3111" name="Text Box 39"/>
            <p:cNvSpPr txBox="1">
              <a:spLocks noChangeArrowheads="1"/>
            </p:cNvSpPr>
            <p:nvPr/>
          </p:nvSpPr>
          <p:spPr bwMode="auto">
            <a:xfrm>
              <a:off x="4358" y="845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4542" y="3653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4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683568" y="836712"/>
            <a:ext cx="8460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ELEMENTOS DE UN </a:t>
            </a: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ANGULO</a:t>
            </a:r>
            <a:endParaRPr lang="es-ES" sz="36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772816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5400" b="1" dirty="0" smtClean="0">
                <a:solidFill>
                  <a:schemeClr val="tx2">
                    <a:lumMod val="50000"/>
                  </a:schemeClr>
                </a:solidFill>
                <a:latin typeface="Lucida Calligraphy" pitchFamily="66" charset="0"/>
              </a:rPr>
              <a:t>CLASIFICACIÓN    DE  LOS  ANGULOS SEGÚN   SUS MEDIDAS</a:t>
            </a:r>
            <a:endParaRPr lang="es-ES" sz="5400" b="1" dirty="0">
              <a:solidFill>
                <a:schemeClr val="tx2">
                  <a:lumMod val="5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364088" y="3284984"/>
            <a:ext cx="2736850" cy="582612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rPr>
              <a:t>0º  &lt;    &lt;  90º</a:t>
            </a:r>
            <a:endParaRPr lang="es-ES_tradnl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152" name="Freeform 32"/>
          <p:cNvSpPr>
            <a:spLocks/>
          </p:cNvSpPr>
          <p:nvPr/>
        </p:nvSpPr>
        <p:spPr bwMode="auto">
          <a:xfrm>
            <a:off x="1403648" y="2276872"/>
            <a:ext cx="2438400" cy="1676400"/>
          </a:xfrm>
          <a:custGeom>
            <a:avLst/>
            <a:gdLst/>
            <a:ahLst/>
            <a:cxnLst>
              <a:cxn ang="0">
                <a:pos x="1536" y="0"/>
              </a:cxn>
              <a:cxn ang="0">
                <a:pos x="0" y="576"/>
              </a:cxn>
              <a:cxn ang="0">
                <a:pos x="1488" y="1056"/>
              </a:cxn>
            </a:cxnLst>
            <a:rect l="0" t="0" r="r" b="b"/>
            <a:pathLst>
              <a:path w="1536" h="1056">
                <a:moveTo>
                  <a:pt x="1536" y="0"/>
                </a:moveTo>
                <a:lnTo>
                  <a:pt x="0" y="576"/>
                </a:lnTo>
                <a:lnTo>
                  <a:pt x="1488" y="1056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s-CL"/>
          </a:p>
        </p:txBody>
      </p:sp>
      <p:grpSp>
        <p:nvGrpSpPr>
          <p:cNvPr id="5156" name="Group 36"/>
          <p:cNvGrpSpPr>
            <a:grpSpLocks/>
          </p:cNvGrpSpPr>
          <p:nvPr/>
        </p:nvGrpSpPr>
        <p:grpSpPr bwMode="auto">
          <a:xfrm>
            <a:off x="1907704" y="2891610"/>
            <a:ext cx="871538" cy="646114"/>
            <a:chOff x="1156" y="3207"/>
            <a:chExt cx="549" cy="407"/>
          </a:xfrm>
        </p:grpSpPr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1156" y="3249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</a:t>
              </a:r>
              <a:endParaRPr lang="es-ES_tradn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 rot="2694422">
              <a:off x="1365" y="3207"/>
              <a:ext cx="340" cy="34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2" y="14"/>
                </a:cxn>
                <a:cxn ang="0">
                  <a:pos x="148" y="38"/>
                </a:cxn>
                <a:cxn ang="0">
                  <a:pos x="188" y="58"/>
                </a:cxn>
                <a:cxn ang="0">
                  <a:pos x="224" y="86"/>
                </a:cxn>
                <a:cxn ang="0">
                  <a:pos x="236" y="94"/>
                </a:cxn>
                <a:cxn ang="0">
                  <a:pos x="264" y="126"/>
                </a:cxn>
                <a:cxn ang="0">
                  <a:pos x="316" y="210"/>
                </a:cxn>
                <a:cxn ang="0">
                  <a:pos x="336" y="298"/>
                </a:cxn>
                <a:cxn ang="0">
                  <a:pos x="340" y="346"/>
                </a:cxn>
              </a:cxnLst>
              <a:rect l="0" t="0" r="r" b="b"/>
              <a:pathLst>
                <a:path w="340" h="346">
                  <a:moveTo>
                    <a:pt x="0" y="6"/>
                  </a:moveTo>
                  <a:cubicBezTo>
                    <a:pt x="19" y="0"/>
                    <a:pt x="33" y="8"/>
                    <a:pt x="52" y="14"/>
                  </a:cubicBezTo>
                  <a:cubicBezTo>
                    <a:pt x="83" y="24"/>
                    <a:pt x="117" y="28"/>
                    <a:pt x="148" y="38"/>
                  </a:cubicBezTo>
                  <a:cubicBezTo>
                    <a:pt x="162" y="52"/>
                    <a:pt x="169" y="53"/>
                    <a:pt x="188" y="58"/>
                  </a:cubicBezTo>
                  <a:cubicBezTo>
                    <a:pt x="207" y="77"/>
                    <a:pt x="195" y="67"/>
                    <a:pt x="224" y="86"/>
                  </a:cubicBezTo>
                  <a:cubicBezTo>
                    <a:pt x="228" y="89"/>
                    <a:pt x="236" y="94"/>
                    <a:pt x="236" y="94"/>
                  </a:cubicBezTo>
                  <a:cubicBezTo>
                    <a:pt x="255" y="122"/>
                    <a:pt x="244" y="113"/>
                    <a:pt x="264" y="126"/>
                  </a:cubicBezTo>
                  <a:cubicBezTo>
                    <a:pt x="274" y="156"/>
                    <a:pt x="306" y="179"/>
                    <a:pt x="316" y="210"/>
                  </a:cubicBezTo>
                  <a:cubicBezTo>
                    <a:pt x="326" y="239"/>
                    <a:pt x="330" y="268"/>
                    <a:pt x="336" y="298"/>
                  </a:cubicBezTo>
                  <a:cubicBezTo>
                    <a:pt x="337" y="314"/>
                    <a:pt x="340" y="346"/>
                    <a:pt x="340" y="346"/>
                  </a:cubicBezTo>
                </a:path>
              </a:pathLst>
            </a:custGeom>
            <a:noFill/>
            <a:ln w="12700" cmpd="sng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CL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827584" y="908720"/>
            <a:ext cx="741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5400" b="1" dirty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ÁNGULO AGUDO</a:t>
            </a: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5580112" y="2564904"/>
            <a:ext cx="2252663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 +  = 180º</a:t>
            </a:r>
            <a:endParaRPr lang="es-CL" sz="2400" dirty="0"/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539552" y="4941168"/>
            <a:ext cx="8280920" cy="120032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  <a:sym typeface="Symbol" pitchFamily="18" charset="2"/>
              </a:rPr>
              <a:t> Es aquel  que mide menos de 90° </a:t>
            </a:r>
            <a:endParaRPr lang="es-CL" sz="3600" dirty="0">
              <a:solidFill>
                <a:schemeClr val="accent1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 advTm="2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 animBg="1"/>
      <p:bldP spid="5152" grpId="0" animBg="1"/>
      <p:bldP spid="5159" grpId="0"/>
      <p:bldP spid="1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reeform 4"/>
          <p:cNvSpPr>
            <a:spLocks/>
          </p:cNvSpPr>
          <p:nvPr/>
        </p:nvSpPr>
        <p:spPr bwMode="auto">
          <a:xfrm>
            <a:off x="2051720" y="2204864"/>
            <a:ext cx="25908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96"/>
              </a:cxn>
              <a:cxn ang="0">
                <a:pos x="1632" y="1296"/>
              </a:cxn>
            </a:cxnLst>
            <a:rect l="0" t="0" r="r" b="b"/>
            <a:pathLst>
              <a:path w="1632" h="1296">
                <a:moveTo>
                  <a:pt x="0" y="0"/>
                </a:moveTo>
                <a:lnTo>
                  <a:pt x="0" y="1296"/>
                </a:lnTo>
                <a:lnTo>
                  <a:pt x="1632" y="1296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220072" y="2852936"/>
            <a:ext cx="1841500" cy="588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rPr>
              <a:t>    = 90º</a:t>
            </a:r>
            <a:endParaRPr lang="es-ES_tradnl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6183" name="Group 39"/>
          <p:cNvGrpSpPr>
            <a:grpSpLocks/>
          </p:cNvGrpSpPr>
          <p:nvPr/>
        </p:nvGrpSpPr>
        <p:grpSpPr bwMode="auto">
          <a:xfrm>
            <a:off x="2051720" y="3356992"/>
            <a:ext cx="989012" cy="903288"/>
            <a:chOff x="1565" y="1482"/>
            <a:chExt cx="623" cy="569"/>
          </a:xfrm>
        </p:grpSpPr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804" y="148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8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  <a:endParaRPr lang="es-ES_tradnl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6182" name="Rectangle 38" descr="25%"/>
            <p:cNvSpPr>
              <a:spLocks noChangeArrowheads="1"/>
            </p:cNvSpPr>
            <p:nvPr/>
          </p:nvSpPr>
          <p:spPr bwMode="auto">
            <a:xfrm>
              <a:off x="1565" y="1824"/>
              <a:ext cx="226" cy="227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27088" y="549275"/>
            <a:ext cx="741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8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ÁNGULO </a:t>
            </a:r>
            <a:r>
              <a:rPr lang="es-ES" sz="4800" b="1" dirty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RECTO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683568" y="4868863"/>
            <a:ext cx="7992888" cy="523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Es aquel  que mide exactamente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90°</a:t>
            </a:r>
            <a:endParaRPr lang="es-ES_tradn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 advTm="2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65" grpId="0" animBg="1"/>
      <p:bldP spid="6184" grpId="0"/>
      <p:bldP spid="1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8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ÁNGULO OBTUSO</a:t>
            </a:r>
            <a:endParaRPr lang="es-ES" sz="4800" b="1" dirty="0">
              <a:solidFill>
                <a:schemeClr val="accent1">
                  <a:lumMod val="50000"/>
                </a:schemeClr>
              </a:solidFill>
              <a:latin typeface="Lucida Calligraphy" pitchFamily="66" charset="0"/>
            </a:endParaRPr>
          </a:p>
        </p:txBody>
      </p:sp>
      <p:sp>
        <p:nvSpPr>
          <p:cNvPr id="3" name="Freeform 31"/>
          <p:cNvSpPr>
            <a:spLocks/>
          </p:cNvSpPr>
          <p:nvPr/>
        </p:nvSpPr>
        <p:spPr bwMode="auto">
          <a:xfrm>
            <a:off x="1403648" y="2636912"/>
            <a:ext cx="5400675" cy="23762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0" y="952"/>
              </a:cxn>
              <a:cxn ang="0">
                <a:pos x="3402" y="952"/>
              </a:cxn>
            </a:cxnLst>
            <a:rect l="0" t="0" r="r" b="b"/>
            <a:pathLst>
              <a:path w="3402" h="952">
                <a:moveTo>
                  <a:pt x="0" y="0"/>
                </a:moveTo>
                <a:lnTo>
                  <a:pt x="1270" y="952"/>
                </a:lnTo>
                <a:lnTo>
                  <a:pt x="3402" y="95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s-CL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203848" y="3933056"/>
            <a:ext cx="1295400" cy="1133475"/>
            <a:chOff x="2608" y="1162"/>
            <a:chExt cx="816" cy="714"/>
          </a:xfrm>
        </p:grpSpPr>
        <p:sp>
          <p:nvSpPr>
            <p:cNvPr id="5" name="Freeform 33"/>
            <p:cNvSpPr>
              <a:spLocks/>
            </p:cNvSpPr>
            <p:nvPr/>
          </p:nvSpPr>
          <p:spPr bwMode="auto">
            <a:xfrm rot="-410778">
              <a:off x="2608" y="1492"/>
              <a:ext cx="682" cy="384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31" y="106"/>
                </a:cxn>
                <a:cxn ang="0">
                  <a:pos x="75" y="73"/>
                </a:cxn>
                <a:cxn ang="0">
                  <a:pos x="120" y="43"/>
                </a:cxn>
                <a:cxn ang="0">
                  <a:pos x="168" y="24"/>
                </a:cxn>
                <a:cxn ang="0">
                  <a:pos x="208" y="13"/>
                </a:cxn>
                <a:cxn ang="0">
                  <a:pos x="253" y="4"/>
                </a:cxn>
                <a:cxn ang="0">
                  <a:pos x="301" y="0"/>
                </a:cxn>
                <a:cxn ang="0">
                  <a:pos x="352" y="4"/>
                </a:cxn>
                <a:cxn ang="0">
                  <a:pos x="441" y="28"/>
                </a:cxn>
                <a:cxn ang="0">
                  <a:pos x="513" y="69"/>
                </a:cxn>
                <a:cxn ang="0">
                  <a:pos x="589" y="133"/>
                </a:cxn>
                <a:cxn ang="0">
                  <a:pos x="640" y="214"/>
                </a:cxn>
                <a:cxn ang="0">
                  <a:pos x="672" y="294"/>
                </a:cxn>
                <a:cxn ang="0">
                  <a:pos x="682" y="384"/>
                </a:cxn>
              </a:cxnLst>
              <a:rect l="0" t="0" r="r" b="b"/>
              <a:pathLst>
                <a:path w="682" h="384">
                  <a:moveTo>
                    <a:pt x="0" y="141"/>
                  </a:moveTo>
                  <a:lnTo>
                    <a:pt x="31" y="106"/>
                  </a:lnTo>
                  <a:lnTo>
                    <a:pt x="75" y="73"/>
                  </a:lnTo>
                  <a:lnTo>
                    <a:pt x="120" y="43"/>
                  </a:lnTo>
                  <a:lnTo>
                    <a:pt x="168" y="24"/>
                  </a:lnTo>
                  <a:lnTo>
                    <a:pt x="208" y="13"/>
                  </a:lnTo>
                  <a:lnTo>
                    <a:pt x="253" y="4"/>
                  </a:lnTo>
                  <a:lnTo>
                    <a:pt x="301" y="0"/>
                  </a:lnTo>
                  <a:lnTo>
                    <a:pt x="352" y="4"/>
                  </a:lnTo>
                  <a:lnTo>
                    <a:pt x="441" y="28"/>
                  </a:lnTo>
                  <a:lnTo>
                    <a:pt x="513" y="69"/>
                  </a:lnTo>
                  <a:lnTo>
                    <a:pt x="589" y="133"/>
                  </a:lnTo>
                  <a:lnTo>
                    <a:pt x="640" y="214"/>
                  </a:lnTo>
                  <a:lnTo>
                    <a:pt x="672" y="294"/>
                  </a:lnTo>
                  <a:lnTo>
                    <a:pt x="682" y="384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stealth" w="sm" len="med"/>
              <a:tailEnd type="stealth" w="sm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3012" y="1162"/>
              <a:ext cx="4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FF3300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5148064" y="2996952"/>
            <a:ext cx="2879725" cy="5286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 smtClean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sym typeface="Symbol" pitchFamily="18" charset="2"/>
              </a:rPr>
              <a:t>90º  &lt;    &lt;  180º</a:t>
            </a:r>
            <a:endParaRPr lang="es-ES_tradnl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23528" y="5589240"/>
            <a:ext cx="8496944" cy="523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Es el que mide más de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90° 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y menos de </a:t>
            </a:r>
            <a:r>
              <a:rPr lang="es-ES_tradnl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180°</a:t>
            </a:r>
            <a:endParaRPr lang="es-ES_tradn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 advTm="2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 autoUpdateAnimBg="0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196753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5400" b="1" dirty="0" smtClean="0">
                <a:solidFill>
                  <a:schemeClr val="accent1">
                    <a:lumMod val="50000"/>
                  </a:schemeClr>
                </a:solidFill>
                <a:latin typeface="Lucida Handwriting" pitchFamily="66" charset="0"/>
              </a:rPr>
              <a:t>CLASIFICACIÓN  DE  LOS ANGULOS  SEGÚN  LA  SUMA  ELLOS</a:t>
            </a:r>
            <a:endParaRPr lang="es-ES" sz="5400" b="1" dirty="0">
              <a:solidFill>
                <a:schemeClr val="accent1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 advTm="8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580112" y="2492896"/>
            <a:ext cx="1839912" cy="5286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   = 90º</a:t>
            </a:r>
          </a:p>
        </p:txBody>
      </p:sp>
      <p:grpSp>
        <p:nvGrpSpPr>
          <p:cNvPr id="32885" name="Group 117"/>
          <p:cNvGrpSpPr>
            <a:grpSpLocks/>
          </p:cNvGrpSpPr>
          <p:nvPr/>
        </p:nvGrpSpPr>
        <p:grpSpPr bwMode="auto">
          <a:xfrm>
            <a:off x="1403648" y="1988840"/>
            <a:ext cx="2495550" cy="2133600"/>
            <a:chOff x="1260" y="932"/>
            <a:chExt cx="1572" cy="1344"/>
          </a:xfrm>
        </p:grpSpPr>
        <p:sp>
          <p:nvSpPr>
            <p:cNvPr id="32867" name="Freeform 99"/>
            <p:cNvSpPr>
              <a:spLocks/>
            </p:cNvSpPr>
            <p:nvPr/>
          </p:nvSpPr>
          <p:spPr bwMode="auto">
            <a:xfrm>
              <a:off x="1260" y="932"/>
              <a:ext cx="864" cy="12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96"/>
                </a:cxn>
                <a:cxn ang="0">
                  <a:pos x="864" y="288"/>
                </a:cxn>
              </a:cxnLst>
              <a:rect l="0" t="0" r="r" b="b"/>
              <a:pathLst>
                <a:path w="864" h="1296">
                  <a:moveTo>
                    <a:pt x="0" y="0"/>
                  </a:moveTo>
                  <a:lnTo>
                    <a:pt x="0" y="1296"/>
                  </a:lnTo>
                  <a:lnTo>
                    <a:pt x="864" y="288"/>
                  </a:lnTo>
                </a:path>
              </a:pathLst>
            </a:custGeom>
            <a:noFill/>
            <a:ln w="12700" cmpd="sng">
              <a:solidFill>
                <a:srgbClr val="FF3300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s-CL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2868" name="Freeform 100"/>
            <p:cNvSpPr>
              <a:spLocks/>
            </p:cNvSpPr>
            <p:nvPr/>
          </p:nvSpPr>
          <p:spPr bwMode="auto">
            <a:xfrm>
              <a:off x="1296" y="1268"/>
              <a:ext cx="1536" cy="1008"/>
            </a:xfrm>
            <a:custGeom>
              <a:avLst/>
              <a:gdLst/>
              <a:ahLst/>
              <a:cxnLst>
                <a:cxn ang="0">
                  <a:pos x="1536" y="1008"/>
                </a:cxn>
                <a:cxn ang="0">
                  <a:pos x="0" y="1008"/>
                </a:cxn>
                <a:cxn ang="0">
                  <a:pos x="864" y="0"/>
                </a:cxn>
              </a:cxnLst>
              <a:rect l="0" t="0" r="r" b="b"/>
              <a:pathLst>
                <a:path w="1536" h="1008">
                  <a:moveTo>
                    <a:pt x="1536" y="1008"/>
                  </a:moveTo>
                  <a:lnTo>
                    <a:pt x="0" y="1008"/>
                  </a:lnTo>
                  <a:lnTo>
                    <a:pt x="864" y="0"/>
                  </a:lnTo>
                </a:path>
              </a:pathLst>
            </a:custGeom>
            <a:noFill/>
            <a:ln w="12700" cmpd="sng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s-CL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32880" name="Group 112"/>
          <p:cNvGrpSpPr>
            <a:grpSpLocks/>
          </p:cNvGrpSpPr>
          <p:nvPr/>
        </p:nvGrpSpPr>
        <p:grpSpPr bwMode="auto">
          <a:xfrm>
            <a:off x="1403648" y="3068960"/>
            <a:ext cx="1144587" cy="1047750"/>
            <a:chOff x="1259" y="1616"/>
            <a:chExt cx="721" cy="660"/>
          </a:xfrm>
        </p:grpSpPr>
        <p:sp>
          <p:nvSpPr>
            <p:cNvPr id="32876" name="Freeform 108"/>
            <p:cNvSpPr>
              <a:spLocks/>
            </p:cNvSpPr>
            <p:nvPr/>
          </p:nvSpPr>
          <p:spPr bwMode="auto">
            <a:xfrm>
              <a:off x="1259" y="1931"/>
              <a:ext cx="193" cy="294"/>
            </a:xfrm>
            <a:custGeom>
              <a:avLst/>
              <a:gdLst/>
              <a:ahLst/>
              <a:cxnLst>
                <a:cxn ang="0">
                  <a:pos x="1" y="294"/>
                </a:cxn>
                <a:cxn ang="0">
                  <a:pos x="0" y="0"/>
                </a:cxn>
                <a:cxn ang="0">
                  <a:pos x="55" y="3"/>
                </a:cxn>
                <a:cxn ang="0">
                  <a:pos x="105" y="18"/>
                </a:cxn>
                <a:cxn ang="0">
                  <a:pos x="147" y="36"/>
                </a:cxn>
                <a:cxn ang="0">
                  <a:pos x="177" y="54"/>
                </a:cxn>
                <a:cxn ang="0">
                  <a:pos x="193" y="69"/>
                </a:cxn>
                <a:cxn ang="0">
                  <a:pos x="1" y="294"/>
                </a:cxn>
              </a:cxnLst>
              <a:rect l="0" t="0" r="r" b="b"/>
              <a:pathLst>
                <a:path w="193" h="294">
                  <a:moveTo>
                    <a:pt x="1" y="294"/>
                  </a:moveTo>
                  <a:lnTo>
                    <a:pt x="0" y="0"/>
                  </a:lnTo>
                  <a:lnTo>
                    <a:pt x="55" y="3"/>
                  </a:lnTo>
                  <a:lnTo>
                    <a:pt x="105" y="18"/>
                  </a:lnTo>
                  <a:lnTo>
                    <a:pt x="147" y="36"/>
                  </a:lnTo>
                  <a:lnTo>
                    <a:pt x="177" y="54"/>
                  </a:lnTo>
                  <a:lnTo>
                    <a:pt x="193" y="69"/>
                  </a:lnTo>
                  <a:lnTo>
                    <a:pt x="1" y="294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32877" name="Freeform 109"/>
            <p:cNvSpPr>
              <a:spLocks/>
            </p:cNvSpPr>
            <p:nvPr/>
          </p:nvSpPr>
          <p:spPr bwMode="auto">
            <a:xfrm>
              <a:off x="1296" y="2040"/>
              <a:ext cx="293" cy="236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200" y="0"/>
                </a:cxn>
                <a:cxn ang="0">
                  <a:pos x="230" y="35"/>
                </a:cxn>
                <a:cxn ang="0">
                  <a:pos x="251" y="72"/>
                </a:cxn>
                <a:cxn ang="0">
                  <a:pos x="269" y="111"/>
                </a:cxn>
                <a:cxn ang="0">
                  <a:pos x="281" y="150"/>
                </a:cxn>
                <a:cxn ang="0">
                  <a:pos x="288" y="194"/>
                </a:cxn>
                <a:cxn ang="0">
                  <a:pos x="293" y="234"/>
                </a:cxn>
                <a:cxn ang="0">
                  <a:pos x="0" y="236"/>
                </a:cxn>
              </a:cxnLst>
              <a:rect l="0" t="0" r="r" b="b"/>
              <a:pathLst>
                <a:path w="293" h="236">
                  <a:moveTo>
                    <a:pt x="0" y="236"/>
                  </a:moveTo>
                  <a:lnTo>
                    <a:pt x="200" y="0"/>
                  </a:lnTo>
                  <a:lnTo>
                    <a:pt x="230" y="35"/>
                  </a:lnTo>
                  <a:lnTo>
                    <a:pt x="251" y="72"/>
                  </a:lnTo>
                  <a:lnTo>
                    <a:pt x="269" y="111"/>
                  </a:lnTo>
                  <a:lnTo>
                    <a:pt x="281" y="150"/>
                  </a:lnTo>
                  <a:lnTo>
                    <a:pt x="288" y="194"/>
                  </a:lnTo>
                  <a:lnTo>
                    <a:pt x="293" y="234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32873" name="Text Box 105"/>
            <p:cNvSpPr txBox="1">
              <a:spLocks noChangeArrowheads="1"/>
            </p:cNvSpPr>
            <p:nvPr/>
          </p:nvSpPr>
          <p:spPr bwMode="auto">
            <a:xfrm>
              <a:off x="1260" y="161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  <p:sp>
          <p:nvSpPr>
            <p:cNvPr id="32874" name="Text Box 106"/>
            <p:cNvSpPr txBox="1">
              <a:spLocks noChangeArrowheads="1"/>
            </p:cNvSpPr>
            <p:nvPr/>
          </p:nvSpPr>
          <p:spPr bwMode="auto">
            <a:xfrm>
              <a:off x="1596" y="1863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</a:t>
              </a:r>
              <a:endParaRPr lang="es-ES_tradnl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</p:grpSp>
      <p:sp>
        <p:nvSpPr>
          <p:cNvPr id="32888" name="Text Box 120"/>
          <p:cNvSpPr txBox="1">
            <a:spLocks noChangeArrowheads="1"/>
          </p:cNvSpPr>
          <p:nvPr/>
        </p:nvSpPr>
        <p:spPr bwMode="auto">
          <a:xfrm>
            <a:off x="899592" y="764704"/>
            <a:ext cx="741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</a:rPr>
              <a:t>ÁNGULOS COMPLEMENTARIOS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611560" y="4725144"/>
            <a:ext cx="7920880" cy="138499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latin typeface="Lucida Calligraphy" pitchFamily="66" charset="0"/>
                <a:sym typeface="Symbol" pitchFamily="18" charset="2"/>
              </a:rPr>
              <a:t>Dos  ángulos  son  complementarios , si la  suma  de  la  medida  de  sus  ángulos es  igual  a  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90°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6" grpId="0" animBg="1"/>
      <p:bldP spid="32888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2541</TotalTime>
  <Words>273</Words>
  <Application>Microsoft Office PowerPoint</Application>
  <PresentationFormat>Presentación en pantalla (4:3)</PresentationFormat>
  <Paragraphs>68</Paragraphs>
  <Slides>15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ABRAHAM GARCIA ROCA</dc:creator>
  <cp:lastModifiedBy>Ruth Elgueta</cp:lastModifiedBy>
  <cp:revision>47</cp:revision>
  <dcterms:created xsi:type="dcterms:W3CDTF">1999-05-20T23:28:52Z</dcterms:created>
  <dcterms:modified xsi:type="dcterms:W3CDTF">2011-10-28T21:04:10Z</dcterms:modified>
</cp:coreProperties>
</file>