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12" r:id="rId2"/>
    <p:sldId id="349" r:id="rId3"/>
    <p:sldId id="394" r:id="rId4"/>
    <p:sldId id="393" r:id="rId5"/>
    <p:sldId id="352" r:id="rId6"/>
    <p:sldId id="413" r:id="rId7"/>
    <p:sldId id="395" r:id="rId8"/>
    <p:sldId id="370" r:id="rId9"/>
    <p:sldId id="446" r:id="rId10"/>
    <p:sldId id="335" r:id="rId11"/>
    <p:sldId id="336" r:id="rId12"/>
    <p:sldId id="397" r:id="rId13"/>
    <p:sldId id="400" r:id="rId14"/>
    <p:sldId id="401" r:id="rId15"/>
    <p:sldId id="399" r:id="rId16"/>
    <p:sldId id="414" r:id="rId17"/>
    <p:sldId id="416" r:id="rId18"/>
    <p:sldId id="415" r:id="rId19"/>
    <p:sldId id="418" r:id="rId20"/>
    <p:sldId id="417" r:id="rId21"/>
    <p:sldId id="419" r:id="rId22"/>
    <p:sldId id="376" r:id="rId23"/>
    <p:sldId id="447" r:id="rId24"/>
    <p:sldId id="448" r:id="rId25"/>
    <p:sldId id="377" r:id="rId26"/>
    <p:sldId id="378" r:id="rId27"/>
    <p:sldId id="368" r:id="rId28"/>
    <p:sldId id="387" r:id="rId29"/>
    <p:sldId id="350" r:id="rId30"/>
    <p:sldId id="351" r:id="rId31"/>
    <p:sldId id="422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83154" autoAdjust="0"/>
  </p:normalViewPr>
  <p:slideViewPr>
    <p:cSldViewPr>
      <p:cViewPr>
        <p:scale>
          <a:sx n="50" d="100"/>
          <a:sy n="50" d="100"/>
        </p:scale>
        <p:origin x="-196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332D66-82CB-4622-878B-D051623319EF}" type="datetimeFigureOut">
              <a:rPr lang="fr-CA"/>
              <a:pPr>
                <a:defRPr/>
              </a:pPr>
              <a:t>2011-11-01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8AC405-5E84-4217-8D96-730DB3669AC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Peut entraîner l’arrêt cardiaque</a:t>
            </a:r>
          </a:p>
          <a:p>
            <a:endParaRPr lang="fr-CA" smtClean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D5953D-42BD-43D8-9C6B-C859911D31A8}" type="slidenum">
              <a:rPr lang="fr-CA" smtClean="0"/>
              <a:pPr/>
              <a:t>3</a:t>
            </a:fld>
            <a:endParaRPr lang="fr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Persistance du canal artériel à l’âge adulte = problème</a:t>
            </a:r>
          </a:p>
          <a:p>
            <a:endParaRPr lang="fr-CA" smtClean="0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DEAF6-5466-4866-ACED-04C60F2BD81D}" type="slidenum">
              <a:rPr lang="fr-CA" smtClean="0"/>
              <a:pPr/>
              <a:t>8</a:t>
            </a:fld>
            <a:endParaRPr lang="fr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CA" smtClean="0"/>
              <a:t>Cœur pulmonaire :  le cœur travail plus fort à cause d’une résistance</a:t>
            </a:r>
          </a:p>
        </p:txBody>
      </p:sp>
      <p:sp>
        <p:nvSpPr>
          <p:cNvPr id="1116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BA4D5-9F2B-4268-AFBF-E91F723944E2}" type="slidenum">
              <a:rPr lang="fr-CA" smtClean="0"/>
              <a:pPr/>
              <a:t>13</a:t>
            </a:fld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5221-B45F-49E9-AD14-E9E6DEDB31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F3C4D-5DAA-4B44-89E7-5BF736E2DD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AAE2A-17C7-428C-ACD2-1C61DD3721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8D78-C628-4E90-92FE-F3E850E9489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BE171-7F8A-49D8-B6E9-02A698FCBC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EE15-6220-4FDE-B94B-2A1DCDC3EA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4686C-F14F-448E-99F6-E54E365313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C5701-AFEF-4795-9827-A25E515CD6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947B3-2E10-49C1-AFB5-974FBBDD13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1CAB-F7AC-483D-A965-F02B15AA65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2D2BC-6F46-4C6A-8255-DBD55D4C40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0F9F0-AB73-4B3B-AB42-CF8A8680D3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E3B67D-1C07-4486-804B-3B3DD6C1D8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1977.g.akamai.net/f/1977/1448/1d/webmd.download.akamai.com/1448/Anatom-E-Tools/Heart/Heart_Tool.swf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1428750" y="2286000"/>
            <a:ext cx="6443663" cy="785813"/>
          </a:xfrm>
          <a:solidFill>
            <a:srgbClr val="C00000"/>
          </a:solidFill>
        </p:spPr>
        <p:txBody>
          <a:bodyPr/>
          <a:lstStyle/>
          <a:p>
            <a:r>
              <a:rPr lang="fr-CA" sz="3200" smtClean="0">
                <a:solidFill>
                  <a:schemeClr val="bg1"/>
                </a:solidFill>
              </a:rPr>
              <a:t>Déséquilibres homéostatiques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8812"/>
          </a:xfrm>
        </p:spPr>
        <p:txBody>
          <a:bodyPr/>
          <a:lstStyle/>
          <a:p>
            <a:pPr eaLnBrk="1" hangingPunct="1"/>
            <a:r>
              <a:rPr lang="fr-CA" sz="2400" b="1" smtClean="0"/>
              <a:t>Cardiopathies congénitales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 cstate="print"/>
          <a:srcRect l="11829" t="1883" r="33691" b="12430"/>
          <a:stretch>
            <a:fillRect/>
          </a:stretch>
        </p:blipFill>
        <p:spPr bwMode="auto">
          <a:xfrm>
            <a:off x="5645150" y="963613"/>
            <a:ext cx="19304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 cstate="print"/>
          <a:srcRect l="25897" r="15749" b="12549"/>
          <a:stretch>
            <a:fillRect/>
          </a:stretch>
        </p:blipFill>
        <p:spPr bwMode="auto">
          <a:xfrm>
            <a:off x="3249613" y="3625850"/>
            <a:ext cx="21177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7480300" y="1524000"/>
            <a:ext cx="14351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/>
              <a:t>Le conduit artériel reste ouvert</a:t>
            </a: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5626100" y="386080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 b="1"/>
              <a:t>(b)</a:t>
            </a:r>
            <a:r>
              <a:rPr lang="fr-CA" sz="1200"/>
              <a:t> Persistance du conduit artériel</a:t>
            </a:r>
          </a:p>
        </p:txBody>
      </p:sp>
      <p:sp>
        <p:nvSpPr>
          <p:cNvPr id="56327" name="Text Box 10"/>
          <p:cNvSpPr txBox="1">
            <a:spLocks noChangeArrowheads="1"/>
          </p:cNvSpPr>
          <p:nvPr/>
        </p:nvSpPr>
        <p:spPr bwMode="auto">
          <a:xfrm>
            <a:off x="3111500" y="6413500"/>
            <a:ext cx="2730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 b="1"/>
              <a:t>(c)</a:t>
            </a:r>
            <a:r>
              <a:rPr lang="fr-CA" sz="1200"/>
              <a:t> Communication interauriculaire</a:t>
            </a:r>
          </a:p>
        </p:txBody>
      </p:sp>
      <p:sp>
        <p:nvSpPr>
          <p:cNvPr id="56328" name="Text Box 11"/>
          <p:cNvSpPr txBox="1">
            <a:spLocks noChangeArrowheads="1"/>
          </p:cNvSpPr>
          <p:nvPr/>
        </p:nvSpPr>
        <p:spPr bwMode="auto">
          <a:xfrm>
            <a:off x="1765300" y="4711700"/>
            <a:ext cx="1473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/>
              <a:t>Le foramen ovale ne se referme pas</a:t>
            </a:r>
          </a:p>
        </p:txBody>
      </p:sp>
      <p:pic>
        <p:nvPicPr>
          <p:cNvPr id="56329" name="Image 12" descr="26_Fig_18_24_p_796.jpg"/>
          <p:cNvPicPr>
            <a:picLocks noChangeAspect="1"/>
          </p:cNvPicPr>
          <p:nvPr/>
        </p:nvPicPr>
        <p:blipFill>
          <a:blip r:embed="rId4" cstate="print"/>
          <a:srcRect l="33075" t="3046" r="34637" b="31456"/>
          <a:stretch>
            <a:fillRect/>
          </a:stretch>
        </p:blipFill>
        <p:spPr bwMode="auto">
          <a:xfrm>
            <a:off x="250825" y="836613"/>
            <a:ext cx="29527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 11" descr="26_Fig_18_24_p_796.jpg"/>
          <p:cNvPicPr>
            <a:picLocks noChangeAspect="1"/>
          </p:cNvPicPr>
          <p:nvPr/>
        </p:nvPicPr>
        <p:blipFill>
          <a:blip r:embed="rId2" cstate="print"/>
          <a:srcRect l="1575" t="3046" r="66925" b="19270"/>
          <a:stretch>
            <a:fillRect/>
          </a:stretch>
        </p:blipFill>
        <p:spPr bwMode="auto">
          <a:xfrm>
            <a:off x="1187450" y="981075"/>
            <a:ext cx="28797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0" y="1916113"/>
            <a:ext cx="1308100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/>
              <a:t>Ouverture du septum interventriculaire</a:t>
            </a:r>
          </a:p>
        </p:txBody>
      </p:sp>
      <p:pic>
        <p:nvPicPr>
          <p:cNvPr id="57348" name="Image 12" descr="26_Fig_18_24_p_796.jpg"/>
          <p:cNvPicPr>
            <a:picLocks noChangeAspect="1"/>
          </p:cNvPicPr>
          <p:nvPr/>
        </p:nvPicPr>
        <p:blipFill>
          <a:blip r:embed="rId2" cstate="print"/>
          <a:srcRect l="64574" t="4617" b="22269"/>
          <a:stretch>
            <a:fillRect/>
          </a:stretch>
        </p:blipFill>
        <p:spPr bwMode="auto">
          <a:xfrm>
            <a:off x="5581650" y="3141663"/>
            <a:ext cx="32385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1350"/>
          </a:xfrm>
        </p:spPr>
        <p:txBody>
          <a:bodyPr/>
          <a:lstStyle/>
          <a:p>
            <a:pPr eaLnBrk="1" hangingPunct="1"/>
            <a:r>
              <a:rPr lang="fr-CA" sz="2400" b="1" smtClean="0"/>
              <a:t>Cardiopathies congénitales</a:t>
            </a:r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7235825" y="3068638"/>
            <a:ext cx="1346200" cy="639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/>
              <a:t>Émergence de l’aorte des deux ventricules</a:t>
            </a: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4427538" y="3644900"/>
            <a:ext cx="13589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/>
              <a:t>Sténose de la valve pulmonaire</a:t>
            </a:r>
          </a:p>
        </p:txBody>
      </p:sp>
      <p:sp>
        <p:nvSpPr>
          <p:cNvPr id="57352" name="Text Box 9"/>
          <p:cNvSpPr txBox="1">
            <a:spLocks noChangeArrowheads="1"/>
          </p:cNvSpPr>
          <p:nvPr/>
        </p:nvSpPr>
        <p:spPr bwMode="auto">
          <a:xfrm>
            <a:off x="4427538" y="4221163"/>
            <a:ext cx="13335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/>
              <a:t>Communication interventriculaire</a:t>
            </a:r>
          </a:p>
        </p:txBody>
      </p:sp>
      <p:sp>
        <p:nvSpPr>
          <p:cNvPr id="57353" name="Text Box 10"/>
          <p:cNvSpPr txBox="1">
            <a:spLocks noChangeArrowheads="1"/>
          </p:cNvSpPr>
          <p:nvPr/>
        </p:nvSpPr>
        <p:spPr bwMode="auto">
          <a:xfrm>
            <a:off x="4643438" y="4868863"/>
            <a:ext cx="1295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/>
              <a:t>Hypertrophie du ventricule droit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692150"/>
          </a:xfrm>
        </p:spPr>
        <p:txBody>
          <a:bodyPr/>
          <a:lstStyle/>
          <a:p>
            <a:r>
              <a:rPr lang="fr-CA" sz="3200" smtClean="0"/>
              <a:t>Anomalie congénitales</a:t>
            </a:r>
          </a:p>
        </p:txBody>
      </p:sp>
      <p:sp>
        <p:nvSpPr>
          <p:cNvPr id="58371" name="ZoneTexte 2"/>
          <p:cNvSpPr txBox="1">
            <a:spLocks noChangeArrowheads="1"/>
          </p:cNvSpPr>
          <p:nvPr/>
        </p:nvSpPr>
        <p:spPr bwMode="auto">
          <a:xfrm>
            <a:off x="4929188" y="1785938"/>
            <a:ext cx="3963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400"/>
              <a:t>Coarctation de l’aorte :  segment de l’aorte trop étroit.</a:t>
            </a:r>
          </a:p>
        </p:txBody>
      </p:sp>
      <p:pic>
        <p:nvPicPr>
          <p:cNvPr id="58372" name="Picture 2" descr="http://oswald.peruta.free.fr/irm-angio/images/armtho37coarctation.jpg"/>
          <p:cNvPicPr>
            <a:picLocks noChangeAspect="1" noChangeArrowheads="1"/>
          </p:cNvPicPr>
          <p:nvPr/>
        </p:nvPicPr>
        <p:blipFill>
          <a:blip r:embed="rId2" cstate="print"/>
          <a:srcRect l="66354"/>
          <a:stretch>
            <a:fillRect/>
          </a:stretch>
        </p:blipFill>
        <p:spPr bwMode="auto">
          <a:xfrm>
            <a:off x="1403350" y="981075"/>
            <a:ext cx="2711450" cy="5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rot="10800000" flipV="1">
            <a:off x="3573463" y="2143125"/>
            <a:ext cx="1285875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8315325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CA" sz="2400"/>
              <a:t>Le </a:t>
            </a:r>
            <a:r>
              <a:rPr lang="fr-CA" sz="2400" b="1"/>
              <a:t>stimulateur</a:t>
            </a:r>
            <a:r>
              <a:rPr lang="fr-CA" sz="2400"/>
              <a:t> externe (</a:t>
            </a:r>
            <a:r>
              <a:rPr lang="fr-CA" sz="2400" b="1"/>
              <a:t>pacemaker)</a:t>
            </a:r>
            <a:endParaRPr lang="fr-CA" sz="2400"/>
          </a:p>
        </p:txBody>
      </p:sp>
      <p:pic>
        <p:nvPicPr>
          <p:cNvPr id="59395" name="Picture 4" descr="pacemak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781300"/>
            <a:ext cx="3671887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 descr="pacemaker5"/>
          <p:cNvPicPr>
            <a:picLocks noChangeAspect="1" noChangeArrowheads="1"/>
          </p:cNvPicPr>
          <p:nvPr/>
        </p:nvPicPr>
        <p:blipFill>
          <a:blip r:embed="rId4" cstate="print"/>
          <a:srcRect l="6818" t="6480" r="8636" b="5371"/>
          <a:stretch>
            <a:fillRect/>
          </a:stretch>
        </p:blipFill>
        <p:spPr bwMode="auto">
          <a:xfrm>
            <a:off x="4427538" y="1412875"/>
            <a:ext cx="44656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10225" y="3719513"/>
            <a:ext cx="2987675" cy="1708150"/>
            <a:chOff x="3534" y="2343"/>
            <a:chExt cx="1882" cy="1076"/>
          </a:xfrm>
        </p:grpSpPr>
        <p:sp>
          <p:nvSpPr>
            <p:cNvPr id="135175" name="Line 7"/>
            <p:cNvSpPr>
              <a:spLocks noChangeShapeType="1"/>
            </p:cNvSpPr>
            <p:nvPr/>
          </p:nvSpPr>
          <p:spPr bwMode="auto">
            <a:xfrm rot="18238228" flipH="1" flipV="1">
              <a:off x="4128" y="3011"/>
              <a:ext cx="480" cy="33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fr-CA">
                <a:latin typeface="Arial" charset="0"/>
              </a:endParaRPr>
            </a:p>
          </p:txBody>
        </p:sp>
        <p:sp>
          <p:nvSpPr>
            <p:cNvPr id="135176" name="Line 8"/>
            <p:cNvSpPr>
              <a:spLocks noChangeShapeType="1"/>
            </p:cNvSpPr>
            <p:nvPr/>
          </p:nvSpPr>
          <p:spPr bwMode="auto">
            <a:xfrm rot="20516619" flipH="1" flipV="1">
              <a:off x="3534" y="2343"/>
              <a:ext cx="677" cy="5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fr-CA">
                <a:latin typeface="Arial" charset="0"/>
              </a:endParaRPr>
            </a:p>
          </p:txBody>
        </p:sp>
        <p:sp>
          <p:nvSpPr>
            <p:cNvPr id="59402" name="Text Box 9"/>
            <p:cNvSpPr txBox="1">
              <a:spLocks noChangeArrowheads="1"/>
            </p:cNvSpPr>
            <p:nvPr/>
          </p:nvSpPr>
          <p:spPr bwMode="auto">
            <a:xfrm>
              <a:off x="4558" y="2704"/>
              <a:ext cx="858" cy="2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b="1"/>
                <a:t>Électrodes</a:t>
              </a:r>
            </a:p>
          </p:txBody>
        </p:sp>
      </p:grpSp>
      <p:sp>
        <p:nvSpPr>
          <p:cNvPr id="59398" name="Text Box 12"/>
          <p:cNvSpPr txBox="1">
            <a:spLocks noChangeArrowheads="1"/>
          </p:cNvSpPr>
          <p:nvPr/>
        </p:nvSpPr>
        <p:spPr bwMode="auto">
          <a:xfrm>
            <a:off x="7596188" y="1539875"/>
            <a:ext cx="1450975" cy="3762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/>
              <a:t>Stimulateur</a:t>
            </a:r>
          </a:p>
        </p:txBody>
      </p:sp>
      <p:sp>
        <p:nvSpPr>
          <p:cNvPr id="59399" name="ZoneTexte 12"/>
          <p:cNvSpPr txBox="1">
            <a:spLocks noChangeArrowheads="1"/>
          </p:cNvSpPr>
          <p:nvPr/>
        </p:nvSpPr>
        <p:spPr bwMode="auto">
          <a:xfrm>
            <a:off x="684213" y="765175"/>
            <a:ext cx="3600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000"/>
              <a:t>Contre : </a:t>
            </a:r>
          </a:p>
          <a:p>
            <a:pPr>
              <a:buFont typeface="Arial" pitchFamily="34" charset="0"/>
              <a:buChar char="•"/>
            </a:pPr>
            <a:r>
              <a:rPr lang="fr-CA" sz="2000"/>
              <a:t> Arythmies</a:t>
            </a:r>
          </a:p>
          <a:p>
            <a:pPr>
              <a:buFont typeface="Arial" pitchFamily="34" charset="0"/>
              <a:buChar char="•"/>
            </a:pPr>
            <a:r>
              <a:rPr lang="fr-CA" sz="2000"/>
              <a:t> Insuffisances cardiaque</a:t>
            </a:r>
          </a:p>
          <a:p>
            <a:pPr>
              <a:buFont typeface="Arial" pitchFamily="34" charset="0"/>
              <a:buChar char="•"/>
            </a:pPr>
            <a:r>
              <a:rPr lang="fr-CA" sz="2000"/>
              <a:t> Cœur pulmonaire</a:t>
            </a:r>
          </a:p>
          <a:p>
            <a:pPr>
              <a:buFont typeface="Arial" pitchFamily="34" charset="0"/>
              <a:buChar char="•"/>
            </a:pPr>
            <a:r>
              <a:rPr lang="fr-CA" sz="2000"/>
              <a:t> Infractus</a:t>
            </a:r>
          </a:p>
          <a:p>
            <a:pPr>
              <a:buFont typeface="Arial" pitchFamily="34" charset="0"/>
              <a:buChar char="•"/>
            </a:pPr>
            <a:r>
              <a:rPr lang="fr-CA" sz="2000"/>
              <a:t>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acemake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4008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352550" y="115888"/>
            <a:ext cx="6819900" cy="461962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/>
              <a:t>Voyez-vous le stimulateur? Ses électrodes?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285750" y="5607050"/>
            <a:ext cx="4167188" cy="925513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/>
              <a:t>Le stimulateur est implanté dans l’épaule sous la peau. Les électrodes passent par les vaisseaux sanguins.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25488"/>
          </a:xfrm>
        </p:spPr>
        <p:txBody>
          <a:bodyPr/>
          <a:lstStyle/>
          <a:p>
            <a:r>
              <a:rPr lang="fr-CA" sz="3200" smtClean="0"/>
              <a:t>Infarctus du myocarde</a:t>
            </a:r>
          </a:p>
        </p:txBody>
      </p:sp>
      <p:sp>
        <p:nvSpPr>
          <p:cNvPr id="61443" name="ZoneTexte 2"/>
          <p:cNvSpPr txBox="1">
            <a:spLocks noChangeArrowheads="1"/>
          </p:cNvSpPr>
          <p:nvPr/>
        </p:nvSpPr>
        <p:spPr bwMode="auto">
          <a:xfrm>
            <a:off x="714375" y="2071688"/>
            <a:ext cx="7643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dirty="0"/>
              <a:t>Le catabolisme du glucose comprend 3 étapes qui ont lieu dans des endroits différents dans la cellule :</a:t>
            </a:r>
          </a:p>
          <a:p>
            <a:r>
              <a:rPr lang="fr-CA" dirty="0"/>
              <a:t> </a:t>
            </a:r>
          </a:p>
          <a:p>
            <a:r>
              <a:rPr lang="fr-CA" u="sng" dirty="0"/>
              <a:t>étape 1 : glycolyse. </a:t>
            </a:r>
            <a:endParaRPr lang="fr-CA" dirty="0"/>
          </a:p>
          <a:p>
            <a:r>
              <a:rPr lang="fr-CA" dirty="0"/>
              <a:t> La glycolyse a lieu dans le</a:t>
            </a:r>
            <a:r>
              <a:rPr lang="fr-CA" b="1" dirty="0">
                <a:solidFill>
                  <a:srgbClr val="C00000"/>
                </a:solidFill>
              </a:rPr>
              <a:t> </a:t>
            </a:r>
            <a:r>
              <a:rPr lang="fr-CA" b="1" u="sng" dirty="0">
                <a:solidFill>
                  <a:srgbClr val="FF0000"/>
                </a:solidFill>
              </a:rPr>
              <a:t>cytosol</a:t>
            </a:r>
            <a:r>
              <a:rPr lang="fr-CA" b="1" dirty="0">
                <a:solidFill>
                  <a:srgbClr val="C00000"/>
                </a:solidFill>
              </a:rPr>
              <a:t> </a:t>
            </a:r>
            <a:r>
              <a:rPr lang="fr-CA" dirty="0"/>
              <a:t>de la cellule.</a:t>
            </a:r>
          </a:p>
          <a:p>
            <a:r>
              <a:rPr lang="fr-CA" dirty="0"/>
              <a:t> </a:t>
            </a:r>
          </a:p>
          <a:p>
            <a:r>
              <a:rPr lang="fr-CA" u="sng" dirty="0"/>
              <a:t>étape 2 : cycle de Krebs </a:t>
            </a:r>
            <a:endParaRPr lang="fr-CA" dirty="0"/>
          </a:p>
          <a:p>
            <a:r>
              <a:rPr lang="fr-CA" dirty="0"/>
              <a:t>Le cycle de Krebs a lieu dans la </a:t>
            </a:r>
            <a:r>
              <a:rPr lang="fr-CA" b="1" u="sng" dirty="0">
                <a:solidFill>
                  <a:srgbClr val="FF0000"/>
                </a:solidFill>
              </a:rPr>
              <a:t>matrice</a:t>
            </a:r>
            <a:r>
              <a:rPr lang="fr-CA" dirty="0"/>
              <a:t> de la mitochondrie</a:t>
            </a:r>
            <a:r>
              <a:rPr lang="fr-CA" dirty="0" smtClean="0"/>
              <a:t>.</a:t>
            </a:r>
            <a:endParaRPr lang="fr-CA" dirty="0"/>
          </a:p>
          <a:p>
            <a:r>
              <a:rPr lang="fr-CA" dirty="0"/>
              <a:t> </a:t>
            </a:r>
          </a:p>
          <a:p>
            <a:r>
              <a:rPr lang="fr-CA" u="sng" dirty="0"/>
              <a:t>étape 3 : phosphorylation oxydative </a:t>
            </a:r>
            <a:endParaRPr lang="fr-CA" dirty="0"/>
          </a:p>
          <a:p>
            <a:r>
              <a:rPr lang="fr-CA" dirty="0"/>
              <a:t>La phosphorylation oxydative a lieu </a:t>
            </a:r>
            <a:r>
              <a:rPr lang="fr-CA" b="1" u="sng" dirty="0">
                <a:solidFill>
                  <a:srgbClr val="FF0000"/>
                </a:solidFill>
              </a:rPr>
              <a:t>sur la crête </a:t>
            </a:r>
            <a:r>
              <a:rPr lang="fr-CA" dirty="0"/>
              <a:t>de la mitochondrie.</a:t>
            </a:r>
          </a:p>
          <a:p>
            <a:endParaRPr lang="fr-CA" dirty="0"/>
          </a:p>
        </p:txBody>
      </p:sp>
      <p:sp>
        <p:nvSpPr>
          <p:cNvPr id="61444" name="ZoneTexte 3"/>
          <p:cNvSpPr txBox="1">
            <a:spLocks noChangeArrowheads="1"/>
          </p:cNvSpPr>
          <p:nvPr/>
        </p:nvSpPr>
        <p:spPr bwMode="auto">
          <a:xfrm>
            <a:off x="785813" y="1571625"/>
            <a:ext cx="5878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b="1" u="sng"/>
              <a:t>D’abord, voyons d’où vient l’énergie normalement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sz="3200" smtClean="0"/>
              <a:t>Mitochondrie</a:t>
            </a:r>
          </a:p>
        </p:txBody>
      </p:sp>
      <p:pic>
        <p:nvPicPr>
          <p:cNvPr id="62467" name="Picture 2" descr="http://vulgariz.com/wp-content/uploads/2009/02/mitochond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85875"/>
            <a:ext cx="7291387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ZoneTexte 3"/>
          <p:cNvSpPr txBox="1">
            <a:spLocks noChangeArrowheads="1"/>
          </p:cNvSpPr>
          <p:nvPr/>
        </p:nvSpPr>
        <p:spPr bwMode="auto">
          <a:xfrm>
            <a:off x="3357563" y="285750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2</a:t>
            </a:r>
            <a:r>
              <a:rPr lang="fr-CA" baseline="30000"/>
              <a:t>e</a:t>
            </a:r>
            <a:r>
              <a:rPr lang="fr-CA"/>
              <a:t> étape</a:t>
            </a:r>
          </a:p>
        </p:txBody>
      </p:sp>
      <p:sp>
        <p:nvSpPr>
          <p:cNvPr id="62469" name="ZoneTexte 4"/>
          <p:cNvSpPr txBox="1">
            <a:spLocks noChangeArrowheads="1"/>
          </p:cNvSpPr>
          <p:nvPr/>
        </p:nvSpPr>
        <p:spPr bwMode="auto">
          <a:xfrm>
            <a:off x="2000250" y="2647950"/>
            <a:ext cx="1071563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3</a:t>
            </a:r>
            <a:r>
              <a:rPr lang="fr-CA" baseline="30000"/>
              <a:t>e</a:t>
            </a:r>
            <a:r>
              <a:rPr lang="fr-CA"/>
              <a:t> étape sur les crêtes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796925"/>
          </a:xfrm>
        </p:spPr>
        <p:txBody>
          <a:bodyPr/>
          <a:lstStyle/>
          <a:p>
            <a:r>
              <a:rPr lang="fr-CA" sz="3200" smtClean="0"/>
              <a:t>Créatine-phosphate :  </a:t>
            </a:r>
            <a:br>
              <a:rPr lang="fr-CA" sz="3200" smtClean="0"/>
            </a:br>
            <a:r>
              <a:rPr lang="fr-CA" sz="3200" smtClean="0"/>
              <a:t>une réserve d’ATP dans les muscles</a:t>
            </a:r>
          </a:p>
        </p:txBody>
      </p:sp>
      <p:sp>
        <p:nvSpPr>
          <p:cNvPr id="63491" name="ZoneTexte 2"/>
          <p:cNvSpPr txBox="1">
            <a:spLocks noChangeArrowheads="1"/>
          </p:cNvSpPr>
          <p:nvPr/>
        </p:nvSpPr>
        <p:spPr bwMode="auto">
          <a:xfrm>
            <a:off x="1143000" y="2286000"/>
            <a:ext cx="6929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Petite réserve de groupements phosphates à haute énergie pouvant être libérés très rapidement advenant une urgence. </a:t>
            </a:r>
          </a:p>
          <a:p>
            <a:r>
              <a:rPr lang="fr-CA"/>
              <a:t> </a:t>
            </a:r>
          </a:p>
          <a:p>
            <a:r>
              <a:rPr lang="fr-CA"/>
              <a:t>créatine–P   +   ADP                              créatine  +  ATP</a:t>
            </a:r>
          </a:p>
          <a:p>
            <a:endParaRPr lang="fr-CA"/>
          </a:p>
        </p:txBody>
      </p:sp>
      <p:sp>
        <p:nvSpPr>
          <p:cNvPr id="4" name="Flèche droite 3"/>
          <p:cNvSpPr/>
          <p:nvPr/>
        </p:nvSpPr>
        <p:spPr>
          <a:xfrm>
            <a:off x="3929063" y="3214688"/>
            <a:ext cx="71437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658100" cy="654050"/>
          </a:xfrm>
        </p:spPr>
        <p:txBody>
          <a:bodyPr/>
          <a:lstStyle/>
          <a:p>
            <a:r>
              <a:rPr lang="fr-CA" sz="3200" smtClean="0"/>
              <a:t>Effet d’un blocage d’une artère coronaire </a:t>
            </a:r>
          </a:p>
        </p:txBody>
      </p:sp>
      <p:sp>
        <p:nvSpPr>
          <p:cNvPr id="64515" name="ZoneTexte 2"/>
          <p:cNvSpPr txBox="1">
            <a:spLocks noChangeArrowheads="1"/>
          </p:cNvSpPr>
          <p:nvPr/>
        </p:nvSpPr>
        <p:spPr bwMode="auto">
          <a:xfrm>
            <a:off x="714375" y="1214438"/>
            <a:ext cx="7715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Si l’occlusion se maintient au delà de </a:t>
            </a:r>
            <a:r>
              <a:rPr lang="fr-CA" b="1"/>
              <a:t>20 minutes</a:t>
            </a:r>
            <a:r>
              <a:rPr lang="fr-CA"/>
              <a:t>, plus de 60 % de l’ATP est utilisé et la quantité de lactate dans le myocarde est 12 fois plus élevée que dans des conditions normales.</a:t>
            </a:r>
          </a:p>
          <a:p>
            <a:endParaRPr lang="fr-CA"/>
          </a:p>
          <a:p>
            <a:r>
              <a:rPr lang="fr-CA"/>
              <a:t>Ce qui augmente la quantité d’un déchet métabolique, l’</a:t>
            </a:r>
            <a:r>
              <a:rPr lang="fr-CA" b="1"/>
              <a:t>acide lactique</a:t>
            </a:r>
            <a:r>
              <a:rPr lang="fr-CA"/>
              <a:t>.</a:t>
            </a:r>
          </a:p>
          <a:p>
            <a:r>
              <a:rPr lang="fr-CA"/>
              <a:t>L’acide lactique </a:t>
            </a:r>
            <a:r>
              <a:rPr lang="fr-CA" b="1"/>
              <a:t>acidifie le milieu </a:t>
            </a:r>
            <a:r>
              <a:rPr lang="fr-CA"/>
              <a:t>ce qui rend inactive des enzymes</a:t>
            </a:r>
          </a:p>
          <a:p>
            <a:endParaRPr lang="fr-CA"/>
          </a:p>
          <a:p>
            <a:r>
              <a:rPr lang="fr-CA"/>
              <a:t>Le désordre entraîne un gonflement des myocytes :</a:t>
            </a:r>
          </a:p>
          <a:p>
            <a:pPr lvl="1">
              <a:buFont typeface="Arial" pitchFamily="34" charset="0"/>
              <a:buChar char="•"/>
            </a:pPr>
            <a:r>
              <a:rPr lang="fr-CA"/>
              <a:t> Les mitochondries se gonflent ;</a:t>
            </a:r>
          </a:p>
          <a:p>
            <a:pPr lvl="1">
              <a:buFont typeface="Arial" pitchFamily="34" charset="0"/>
              <a:buChar char="•"/>
            </a:pPr>
            <a:r>
              <a:rPr lang="fr-CA"/>
              <a:t> Les myofibrilles s’étirent;</a:t>
            </a:r>
          </a:p>
          <a:p>
            <a:pPr lvl="1">
              <a:buFont typeface="Arial" pitchFamily="34" charset="0"/>
              <a:buChar char="•"/>
            </a:pPr>
            <a:r>
              <a:rPr lang="fr-CA"/>
              <a:t> Le sarcolemme, soit la membrane des cellules musculaires s’arrachent par plaque.</a:t>
            </a:r>
          </a:p>
        </p:txBody>
      </p:sp>
      <p:sp>
        <p:nvSpPr>
          <p:cNvPr id="64516" name="ZoneTexte 3"/>
          <p:cNvSpPr txBox="1">
            <a:spLocks noChangeArrowheads="1"/>
          </p:cNvSpPr>
          <p:nvPr/>
        </p:nvSpPr>
        <p:spPr bwMode="auto">
          <a:xfrm>
            <a:off x="785813" y="4786313"/>
            <a:ext cx="7500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Le bris de la membrane entraîne la libération d’enzymes contenus normalement dans les cellules musculaires cardiaques : on peut les détecter dans le sang pour réaliser un diagnostique.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2" cstate="print"/>
          <a:srcRect l="15373" t="26202" r="52782" b="6250"/>
          <a:stretch>
            <a:fillRect/>
          </a:stretch>
        </p:blipFill>
        <p:spPr bwMode="auto">
          <a:xfrm>
            <a:off x="3000375" y="179388"/>
            <a:ext cx="5781675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88" cy="1143000"/>
          </a:xfrm>
        </p:spPr>
        <p:txBody>
          <a:bodyPr/>
          <a:lstStyle/>
          <a:p>
            <a:r>
              <a:rPr lang="fr-CA" sz="2400" smtClean="0"/>
              <a:t>Voie aérobique du catabolisme du 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85787"/>
          </a:xfrm>
        </p:spPr>
        <p:txBody>
          <a:bodyPr/>
          <a:lstStyle/>
          <a:p>
            <a:pPr eaLnBrk="1" hangingPunct="1"/>
            <a:r>
              <a:rPr lang="fr-CA" sz="3200" b="1" smtClean="0"/>
              <a:t>Athérosclérose = artériosclérose</a:t>
            </a:r>
          </a:p>
        </p:txBody>
      </p:sp>
      <p:pic>
        <p:nvPicPr>
          <p:cNvPr id="48131" name="Picture 3" descr="42-17-Atherosclerosis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23838" y="1757363"/>
            <a:ext cx="8491537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38125" y="55245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400"/>
              <a:t>(a)  Artère normale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638675" y="552450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400"/>
              <a:t>(b)  Artère partiellement bloquée par un athérome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2" cstate="print"/>
          <a:srcRect l="52161" t="24794" r="17642" b="11333"/>
          <a:stretch>
            <a:fillRect/>
          </a:stretch>
        </p:blipFill>
        <p:spPr bwMode="auto">
          <a:xfrm>
            <a:off x="3000375" y="71438"/>
            <a:ext cx="5902325" cy="66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88" cy="1143000"/>
          </a:xfrm>
        </p:spPr>
        <p:txBody>
          <a:bodyPr/>
          <a:lstStyle/>
          <a:p>
            <a:r>
              <a:rPr lang="fr-CA" sz="2400" smtClean="0"/>
              <a:t>Voie anaérobique du catabolisme du glucose</a:t>
            </a:r>
          </a:p>
        </p:txBody>
      </p:sp>
      <p:sp>
        <p:nvSpPr>
          <p:cNvPr id="66564" name="ZoneTexte 3"/>
          <p:cNvSpPr txBox="1">
            <a:spLocks noChangeArrowheads="1"/>
          </p:cNvSpPr>
          <p:nvPr/>
        </p:nvSpPr>
        <p:spPr bwMode="auto">
          <a:xfrm>
            <a:off x="3357563" y="3286125"/>
            <a:ext cx="14287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Pas d’O2 pour poursuivre dans cette voie</a:t>
            </a:r>
          </a:p>
        </p:txBody>
      </p:sp>
      <p:sp>
        <p:nvSpPr>
          <p:cNvPr id="66565" name="ZoneTexte 4"/>
          <p:cNvSpPr txBox="1">
            <a:spLocks noChangeArrowheads="1"/>
          </p:cNvSpPr>
          <p:nvPr/>
        </p:nvSpPr>
        <p:spPr bwMode="auto">
          <a:xfrm>
            <a:off x="7215188" y="1571625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Donne acide lactique = acidose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rot="10800000" flipV="1">
            <a:off x="4929188" y="1714500"/>
            <a:ext cx="2286000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ZoneTexte 7"/>
          <p:cNvSpPr txBox="1">
            <a:spLocks noChangeArrowheads="1"/>
          </p:cNvSpPr>
          <p:nvPr/>
        </p:nvSpPr>
        <p:spPr bwMode="auto">
          <a:xfrm>
            <a:off x="5500688" y="121443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Inhibe l’enzyme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571875" y="1000125"/>
            <a:ext cx="51435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569" name="ZoneTexte 12"/>
          <p:cNvSpPr txBox="1">
            <a:spLocks noChangeArrowheads="1"/>
          </p:cNvSpPr>
          <p:nvPr/>
        </p:nvSpPr>
        <p:spPr bwMode="auto">
          <a:xfrm>
            <a:off x="7693025" y="674688"/>
            <a:ext cx="1165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600"/>
              <a:t>Membrane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re 1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/>
          <a:lstStyle/>
          <a:p>
            <a:r>
              <a:rPr lang="fr-CA" smtClean="0"/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fr-CA" sz="2400" b="1" smtClean="0"/>
              <a:t>Cœur : anatomie macroscopique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881063"/>
            <a:ext cx="633730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347913" y="5286375"/>
            <a:ext cx="434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/>
              <a:t>Photographie de la face antérieure du cœur (péricarde retiré)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ecg Pier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138" y="188913"/>
            <a:ext cx="613886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116013" y="6207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CA" i="1"/>
              <a:t>normal</a:t>
            </a:r>
            <a:endParaRPr lang="fr-CA"/>
          </a:p>
        </p:txBody>
      </p:sp>
      <p:sp>
        <p:nvSpPr>
          <p:cNvPr id="69636" name="Rectangle 6"/>
          <p:cNvSpPr>
            <a:spLocks noChangeArrowheads="1"/>
          </p:cNvSpPr>
          <p:nvPr/>
        </p:nvSpPr>
        <p:spPr bwMode="auto">
          <a:xfrm>
            <a:off x="0" y="306863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CA" i="1"/>
              <a:t>infarctus</a:t>
            </a:r>
            <a:r>
              <a:rPr lang="fr-CA"/>
              <a:t> de la paroi postérieure</a:t>
            </a:r>
          </a:p>
        </p:txBody>
      </p:sp>
      <p:sp>
        <p:nvSpPr>
          <p:cNvPr id="69637" name="Rectangle 7"/>
          <p:cNvSpPr>
            <a:spLocks noChangeArrowheads="1"/>
          </p:cNvSpPr>
          <p:nvPr/>
        </p:nvSpPr>
        <p:spPr bwMode="auto">
          <a:xfrm>
            <a:off x="0" y="1844675"/>
            <a:ext cx="327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CA" i="1"/>
              <a:t>infarctus </a:t>
            </a:r>
            <a:r>
              <a:rPr lang="fr-CA"/>
              <a:t>de la paroi antérieure</a:t>
            </a:r>
          </a:p>
        </p:txBody>
      </p:sp>
      <p:sp>
        <p:nvSpPr>
          <p:cNvPr id="69638" name="Rectangle 8"/>
          <p:cNvSpPr>
            <a:spLocks noChangeArrowheads="1"/>
          </p:cNvSpPr>
          <p:nvPr/>
        </p:nvSpPr>
        <p:spPr bwMode="auto">
          <a:xfrm>
            <a:off x="225425" y="5681663"/>
            <a:ext cx="3841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CA" i="1"/>
              <a:t>bloc auriculo-ventriculaire </a:t>
            </a:r>
            <a:r>
              <a:rPr lang="fr-CA"/>
              <a:t>(troisième</a:t>
            </a:r>
          </a:p>
          <a:p>
            <a:pPr algn="ctr"/>
            <a:r>
              <a:rPr lang="fr-CA"/>
              <a:t>degré) : aucune corrélation entre</a:t>
            </a:r>
          </a:p>
          <a:p>
            <a:pPr algn="ctr"/>
            <a:r>
              <a:rPr lang="fr-CA"/>
              <a:t>l’</a:t>
            </a:r>
            <a:r>
              <a:rPr lang="fr-CA" i="1"/>
              <a:t>onde P</a:t>
            </a:r>
            <a:r>
              <a:rPr lang="fr-CA"/>
              <a:t>  et le complexe </a:t>
            </a:r>
            <a:r>
              <a:rPr lang="fr-CA" i="1"/>
              <a:t>QRS-T</a:t>
            </a:r>
          </a:p>
        </p:txBody>
      </p:sp>
      <p:sp>
        <p:nvSpPr>
          <p:cNvPr id="69639" name="Rectangle 9"/>
          <p:cNvSpPr>
            <a:spLocks noChangeArrowheads="1"/>
          </p:cNvSpPr>
          <p:nvPr/>
        </p:nvSpPr>
        <p:spPr bwMode="auto">
          <a:xfrm>
            <a:off x="163513" y="4200525"/>
            <a:ext cx="4121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fr-CA" i="1"/>
              <a:t>bloc auriculo-ventriculaire</a:t>
            </a:r>
            <a:r>
              <a:rPr lang="fr-CA"/>
              <a:t> (second</a:t>
            </a:r>
          </a:p>
          <a:p>
            <a:pPr algn="ctr"/>
            <a:r>
              <a:rPr lang="fr-CA"/>
              <a:t>degré)</a:t>
            </a:r>
            <a:r>
              <a:rPr lang="fr-CA" i="1"/>
              <a:t> </a:t>
            </a:r>
            <a:r>
              <a:rPr lang="fr-CA"/>
              <a:t>: deux contractions auriculaires </a:t>
            </a:r>
          </a:p>
          <a:p>
            <a:pPr algn="ctr"/>
            <a:r>
              <a:rPr lang="fr-CA"/>
              <a:t>pour une contraction ventriculaire</a:t>
            </a:r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250825" y="188913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b="1"/>
              <a:t>Infarctus du myocarde</a:t>
            </a:r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357188" y="1214438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>
                <a:hlinkClick r:id="rId3"/>
              </a:rPr>
              <a:t>Animation problèmes cardiaques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1143000"/>
          </a:xfrm>
        </p:spPr>
        <p:txBody>
          <a:bodyPr/>
          <a:lstStyle/>
          <a:p>
            <a:r>
              <a:rPr lang="fr-CA" smtClean="0"/>
              <a:t>Tétralogie de Fallot</a:t>
            </a:r>
            <a:br>
              <a:rPr lang="fr-CA" smtClean="0"/>
            </a:br>
            <a:endParaRPr lang="fr-CA" smtClean="0"/>
          </a:p>
        </p:txBody>
      </p:sp>
      <p:pic>
        <p:nvPicPr>
          <p:cNvPr id="70659" name="Picture 2" descr="http://www.cardioped.org/img/figures/f-22.jpg"/>
          <p:cNvPicPr>
            <a:picLocks noChangeAspect="1" noChangeArrowheads="1"/>
          </p:cNvPicPr>
          <p:nvPr/>
        </p:nvPicPr>
        <p:blipFill>
          <a:blip r:embed="rId2" cstate="print"/>
          <a:srcRect r="38000"/>
          <a:stretch>
            <a:fillRect/>
          </a:stretch>
        </p:blipFill>
        <p:spPr bwMode="auto">
          <a:xfrm>
            <a:off x="1143000" y="1693863"/>
            <a:ext cx="3500438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ZoneTexte 4"/>
          <p:cNvSpPr txBox="1">
            <a:spLocks noChangeArrowheads="1"/>
          </p:cNvSpPr>
          <p:nvPr/>
        </p:nvSpPr>
        <p:spPr bwMode="auto">
          <a:xfrm>
            <a:off x="4857750" y="2214563"/>
            <a:ext cx="342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Communication interventriculaire</a:t>
            </a:r>
          </a:p>
          <a:p>
            <a:endParaRPr lang="fr-CA"/>
          </a:p>
          <a:p>
            <a:r>
              <a:rPr lang="fr-CA"/>
              <a:t>Émergence de l’aorte des deux ventricules</a:t>
            </a:r>
          </a:p>
          <a:p>
            <a:endParaRPr lang="fr-CA"/>
          </a:p>
          <a:p>
            <a:r>
              <a:rPr lang="fr-CA"/>
              <a:t>Sténose de la valve du tronc pulmonaire ou un tronc pulmonaire étroit</a:t>
            </a:r>
          </a:p>
          <a:p>
            <a:endParaRPr lang="fr-CA"/>
          </a:p>
          <a:p>
            <a:r>
              <a:rPr lang="fr-CA"/>
              <a:t>Hypertrophie du ventricule droit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fr-CA" sz="2400" b="1" smtClean="0"/>
              <a:t>Cœur : anatomie macroscopique 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76300"/>
            <a:ext cx="82296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769938" y="5878513"/>
            <a:ext cx="142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>
                <a:solidFill>
                  <a:schemeClr val="tx2"/>
                </a:solidFill>
              </a:rPr>
              <a:t>Face antérieure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9125"/>
          </a:xfrm>
        </p:spPr>
        <p:txBody>
          <a:bodyPr/>
          <a:lstStyle/>
          <a:p>
            <a:pPr eaLnBrk="1" hangingPunct="1"/>
            <a:r>
              <a:rPr lang="fr-CA" sz="2400" b="1" smtClean="0"/>
              <a:t>Cœur : anatomie macroscopique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50" y="933450"/>
            <a:ext cx="7640638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190625" y="5775325"/>
            <a:ext cx="2017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200">
                <a:solidFill>
                  <a:schemeClr val="tx2"/>
                </a:solidFill>
              </a:rPr>
              <a:t>Face postérieure du cœur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Tuniques co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758825"/>
            <a:ext cx="4745038" cy="598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A" sz="2400" b="1">
                <a:solidFill>
                  <a:schemeClr val="tx2"/>
                </a:solidFill>
              </a:rPr>
              <a:t>Péricarde et tuniques de la paroi du cœur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b="1"/>
              <a:t>Révolution cardiaque (activité mécanique du cœur)</a:t>
            </a:r>
            <a:endParaRPr lang="fr-FR" sz="2400" b="1"/>
          </a:p>
        </p:txBody>
      </p:sp>
      <p:graphicFrame>
        <p:nvGraphicFramePr>
          <p:cNvPr id="110970" name="Group 378"/>
          <p:cNvGraphicFramePr>
            <a:graphicFrameLocks noGrp="1"/>
          </p:cNvGraphicFramePr>
          <p:nvPr/>
        </p:nvGraphicFramePr>
        <p:xfrm>
          <a:off x="900113" y="4154488"/>
          <a:ext cx="7488237" cy="2590800"/>
        </p:xfrm>
        <a:graphic>
          <a:graphicData uri="http://schemas.openxmlformats.org/drawingml/2006/table">
            <a:tbl>
              <a:tblPr/>
              <a:tblGrid>
                <a:gridCol w="3011487"/>
                <a:gridCol w="449263"/>
                <a:gridCol w="254000"/>
                <a:gridCol w="241300"/>
                <a:gridCol w="449262"/>
                <a:gridCol w="449263"/>
                <a:gridCol w="234950"/>
                <a:gridCol w="234950"/>
                <a:gridCol w="430212"/>
                <a:gridCol w="449263"/>
                <a:gridCol w="449262"/>
                <a:gridCol w="83502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0.1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0.1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0.1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0.1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0.1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0.1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0.1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0.1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= 0.8 sec</a:t>
                      </a:r>
                      <a:endParaRPr kumimoji="0" lang="fr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Systole auriculaire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Systole ventriculaire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Contraction iso-volumétrique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fr-C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" charset="0"/>
                          <a:cs typeface="Arial" pitchFamily="34" charset="0"/>
                        </a:rPr>
                        <a:t>Relaxation iso-volumétrique</a:t>
                      </a:r>
                      <a:endParaRPr kumimoji="0" lang="fr-C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4835" name="Group 382"/>
          <p:cNvGrpSpPr>
            <a:grpSpLocks/>
          </p:cNvGrpSpPr>
          <p:nvPr/>
        </p:nvGrpSpPr>
        <p:grpSpPr bwMode="auto">
          <a:xfrm>
            <a:off x="179388" y="908050"/>
            <a:ext cx="8748712" cy="3095625"/>
            <a:chOff x="249" y="754"/>
            <a:chExt cx="4445" cy="1361"/>
          </a:xfrm>
        </p:grpSpPr>
        <p:pic>
          <p:nvPicPr>
            <p:cNvPr id="74836" name="Picture 380" descr="Figure 11-6"/>
            <p:cNvPicPr>
              <a:picLocks noChangeAspect="1" noChangeArrowheads="1"/>
            </p:cNvPicPr>
            <p:nvPr/>
          </p:nvPicPr>
          <p:blipFill>
            <a:blip r:embed="rId2" cstate="print"/>
            <a:srcRect l="28397" b="16502"/>
            <a:stretch>
              <a:fillRect/>
            </a:stretch>
          </p:blipFill>
          <p:spPr bwMode="auto">
            <a:xfrm>
              <a:off x="249" y="754"/>
              <a:ext cx="2688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837" name="Picture 381" descr="Figure 11-6"/>
            <p:cNvPicPr>
              <a:picLocks noChangeAspect="1" noChangeArrowheads="1"/>
            </p:cNvPicPr>
            <p:nvPr/>
          </p:nvPicPr>
          <p:blipFill>
            <a:blip r:embed="rId2" cstate="print"/>
            <a:srcRect r="52876" b="16502"/>
            <a:stretch>
              <a:fillRect/>
            </a:stretch>
          </p:blipFill>
          <p:spPr bwMode="auto">
            <a:xfrm>
              <a:off x="2925" y="754"/>
              <a:ext cx="1769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fr-CA" sz="2400" b="1" smtClean="0"/>
              <a:t>Méthodes visant à rétablir la circulation du sang dans les artères coronaires obstruées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428750"/>
            <a:ext cx="62166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ther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3492500" cy="3746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304800" y="1676400"/>
            <a:ext cx="1371600" cy="1371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685800"/>
            <a:ext cx="7620000" cy="2895600"/>
            <a:chOff x="576" y="432"/>
            <a:chExt cx="4800" cy="1824"/>
          </a:xfrm>
        </p:grpSpPr>
        <p:sp>
          <p:nvSpPr>
            <p:cNvPr id="49162" name="Oval 5"/>
            <p:cNvSpPr>
              <a:spLocks noChangeArrowheads="1"/>
            </p:cNvSpPr>
            <p:nvPr/>
          </p:nvSpPr>
          <p:spPr bwMode="auto">
            <a:xfrm>
              <a:off x="576" y="1488"/>
              <a:ext cx="768" cy="76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grpSp>
          <p:nvGrpSpPr>
            <p:cNvPr id="49163" name="Group 6"/>
            <p:cNvGrpSpPr>
              <a:grpSpLocks/>
            </p:cNvGrpSpPr>
            <p:nvPr/>
          </p:nvGrpSpPr>
          <p:grpSpPr bwMode="auto">
            <a:xfrm>
              <a:off x="1392" y="432"/>
              <a:ext cx="3984" cy="1296"/>
              <a:chOff x="1392" y="432"/>
              <a:chExt cx="3984" cy="1296"/>
            </a:xfrm>
          </p:grpSpPr>
          <p:sp>
            <p:nvSpPr>
              <p:cNvPr id="49164" name="Rectangle 7"/>
              <p:cNvSpPr>
                <a:spLocks noChangeArrowheads="1"/>
              </p:cNvSpPr>
              <p:nvPr/>
            </p:nvSpPr>
            <p:spPr bwMode="auto">
              <a:xfrm>
                <a:off x="2976" y="432"/>
                <a:ext cx="2400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fr-CA" sz="2400"/>
                  <a:t>Risque élevé de formation de thrombus aux endroits rétrécis.</a:t>
                </a:r>
              </a:p>
            </p:txBody>
          </p:sp>
          <p:sp>
            <p:nvSpPr>
              <p:cNvPr id="49165" name="Line 8"/>
              <p:cNvSpPr>
                <a:spLocks noChangeShapeType="1"/>
              </p:cNvSpPr>
              <p:nvPr/>
            </p:nvSpPr>
            <p:spPr bwMode="auto">
              <a:xfrm flipH="1">
                <a:off x="1392" y="1200"/>
                <a:ext cx="1680" cy="52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fr-CA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500563" y="2438400"/>
            <a:ext cx="4267200" cy="4419600"/>
            <a:chOff x="3072" y="1392"/>
            <a:chExt cx="2688" cy="2784"/>
          </a:xfrm>
        </p:grpSpPr>
        <p:grpSp>
          <p:nvGrpSpPr>
            <p:cNvPr id="49158" name="Group 10"/>
            <p:cNvGrpSpPr>
              <a:grpSpLocks/>
            </p:cNvGrpSpPr>
            <p:nvPr/>
          </p:nvGrpSpPr>
          <p:grpSpPr bwMode="auto">
            <a:xfrm>
              <a:off x="3072" y="1392"/>
              <a:ext cx="2688" cy="2784"/>
              <a:chOff x="3072" y="1392"/>
              <a:chExt cx="2688" cy="2784"/>
            </a:xfrm>
          </p:grpSpPr>
          <p:pic>
            <p:nvPicPr>
              <p:cNvPr id="49160" name="Picture 12" descr="coronaryarterydisease_053000_2f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40" y="2160"/>
                <a:ext cx="1533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61" name="Text Box 11"/>
              <p:cNvSpPr txBox="1">
                <a:spLocks noChangeArrowheads="1"/>
              </p:cNvSpPr>
              <p:nvPr/>
            </p:nvSpPr>
            <p:spPr bwMode="auto">
              <a:xfrm>
                <a:off x="3072" y="1392"/>
                <a:ext cx="2688" cy="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fr-CA" sz="2200"/>
                  <a:t>Manque d’oxygène et accumulation déchets ==&gt; mort des cellules cardiaques, soit un </a:t>
                </a:r>
                <a:r>
                  <a:rPr lang="fr-CA" sz="2200" b="1"/>
                  <a:t>infarctus du myocarde</a:t>
                </a:r>
              </a:p>
            </p:txBody>
          </p:sp>
        </p:grpSp>
        <p:sp>
          <p:nvSpPr>
            <p:cNvPr id="49159" name="Oval 13"/>
            <p:cNvSpPr>
              <a:spLocks noChangeArrowheads="1"/>
            </p:cNvSpPr>
            <p:nvPr/>
          </p:nvSpPr>
          <p:spPr bwMode="auto">
            <a:xfrm>
              <a:off x="4224" y="3216"/>
              <a:ext cx="480" cy="48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52413"/>
            <a:ext cx="7772400" cy="712787"/>
          </a:xfrm>
        </p:spPr>
        <p:txBody>
          <a:bodyPr/>
          <a:lstStyle/>
          <a:p>
            <a:pPr eaLnBrk="1" hangingPunct="1"/>
            <a:r>
              <a:rPr lang="fr-CA" sz="2400" b="1" smtClean="0"/>
              <a:t>Méthodes visant à rétablir la circulation du sang dans les artères coronaires obstruées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1046163"/>
            <a:ext cx="454501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 r="8778"/>
          <a:stretch>
            <a:fillRect/>
          </a:stretch>
        </p:blipFill>
        <p:spPr bwMode="auto">
          <a:xfrm>
            <a:off x="2274888" y="4935538"/>
            <a:ext cx="4552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ZoneTexte 4"/>
          <p:cNvSpPr txBox="1">
            <a:spLocks noChangeArrowheads="1"/>
          </p:cNvSpPr>
          <p:nvPr/>
        </p:nvSpPr>
        <p:spPr bwMode="auto">
          <a:xfrm>
            <a:off x="7143750" y="221456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b="1"/>
              <a:t>Le ballon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fr-CA" sz="3200" smtClean="0"/>
              <a:t>Artériosclérose (= athérosclérose)</a:t>
            </a:r>
          </a:p>
        </p:txBody>
      </p:sp>
      <p:sp>
        <p:nvSpPr>
          <p:cNvPr id="50179" name="ZoneTexte 2"/>
          <p:cNvSpPr txBox="1">
            <a:spLocks noChangeArrowheads="1"/>
          </p:cNvSpPr>
          <p:nvPr/>
        </p:nvSpPr>
        <p:spPr bwMode="auto">
          <a:xfrm>
            <a:off x="785813" y="1071563"/>
            <a:ext cx="79295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A" sz="2000" dirty="0"/>
              <a:t>  Accumulation de lipide sur la paroi interne des grosses et moyennes artères coronaires.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/>
              <a:t>  Le dépôt, ou </a:t>
            </a:r>
            <a:r>
              <a:rPr lang="fr-CA" sz="2000" b="1" dirty="0"/>
              <a:t>plaque d’athérome</a:t>
            </a:r>
            <a:r>
              <a:rPr lang="fr-CA" sz="2000" dirty="0"/>
              <a:t>, provoque une lésion proliférative et dégénérative des vaisseaux.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/>
              <a:t>  Perte d’élasticité, constriction.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/>
              <a:t>  Plus le taux de cholestérol sanguin est élevé, plus les plaques se forment rapidement.</a:t>
            </a:r>
          </a:p>
          <a:p>
            <a:pPr>
              <a:buFont typeface="Arial" pitchFamily="34" charset="0"/>
              <a:buChar char="•"/>
            </a:pPr>
            <a:endParaRPr lang="fr-CA" sz="2000" dirty="0"/>
          </a:p>
          <a:p>
            <a:pPr>
              <a:buFont typeface="Arial" pitchFamily="34" charset="0"/>
              <a:buChar char="•"/>
            </a:pPr>
            <a:r>
              <a:rPr lang="fr-CA" sz="2000" dirty="0"/>
              <a:t>Deux niveaux d’intensité : </a:t>
            </a:r>
            <a:r>
              <a:rPr lang="fr-CA" sz="2000" b="1" dirty="0"/>
              <a:t>angine</a:t>
            </a:r>
            <a:r>
              <a:rPr lang="fr-CA" sz="2000" dirty="0"/>
              <a:t> et l’</a:t>
            </a:r>
            <a:r>
              <a:rPr lang="fr-CA" sz="2000" b="1" dirty="0"/>
              <a:t>infarctus du myocarde</a:t>
            </a:r>
            <a:r>
              <a:rPr lang="fr-CA" sz="2000" dirty="0"/>
              <a:t>.</a:t>
            </a:r>
          </a:p>
          <a:p>
            <a:pPr>
              <a:buFont typeface="Arial" pitchFamily="34" charset="0"/>
              <a:buChar char="•"/>
            </a:pPr>
            <a:endParaRPr lang="fr-CA" sz="2000" dirty="0"/>
          </a:p>
          <a:p>
            <a:r>
              <a:rPr lang="fr-CA" sz="2000" dirty="0"/>
              <a:t>Traitements 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/>
              <a:t> Diminuer les gras dans le régime alimentaire, 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/>
              <a:t> Nitroglycérine (dilation des vaisseaux sanguins)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/>
              <a:t> </a:t>
            </a:r>
            <a:r>
              <a:rPr lang="fr-CA" sz="2000" dirty="0" err="1"/>
              <a:t>Beta-bloquant</a:t>
            </a:r>
            <a:r>
              <a:rPr lang="fr-CA" sz="2000" dirty="0"/>
              <a:t> : bloque l’action de adrénaline</a:t>
            </a:r>
          </a:p>
          <a:p>
            <a:pPr>
              <a:buFont typeface="Arial" pitchFamily="34" charset="0"/>
              <a:buChar char="•"/>
            </a:pPr>
            <a:r>
              <a:rPr lang="fr-CA" sz="2000" dirty="0" smtClean="0"/>
              <a:t> Chirurgie</a:t>
            </a:r>
            <a:endParaRPr lang="fr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8101012" cy="639763"/>
          </a:xfrm>
        </p:spPr>
        <p:txBody>
          <a:bodyPr/>
          <a:lstStyle/>
          <a:p>
            <a:pPr eaLnBrk="1" hangingPunct="1"/>
            <a:r>
              <a:rPr lang="fr-CA" sz="2400" b="1" smtClean="0"/>
              <a:t>Angioplastie coronarienne transluminale percutanée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908050"/>
            <a:ext cx="5608637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6" descr="http://5c.img.v4.skyrock.net/5cb/snipermax007/pics/1006988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3286125"/>
            <a:ext cx="3048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ZoneTexte 6"/>
          <p:cNvSpPr txBox="1">
            <a:spLocks noChangeArrowheads="1"/>
          </p:cNvSpPr>
          <p:nvPr/>
        </p:nvSpPr>
        <p:spPr bwMode="auto">
          <a:xfrm>
            <a:off x="428625" y="1214438"/>
            <a:ext cx="2214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Le tuteur (stent)</a:t>
            </a:r>
          </a:p>
        </p:txBody>
      </p:sp>
      <p:sp>
        <p:nvSpPr>
          <p:cNvPr id="51206" name="ZoneTexte 7"/>
          <p:cNvSpPr txBox="1">
            <a:spLocks noChangeArrowheads="1"/>
          </p:cNvSpPr>
          <p:nvPr/>
        </p:nvSpPr>
        <p:spPr bwMode="auto">
          <a:xfrm>
            <a:off x="428625" y="392906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/>
              <a:t>Le ballon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tent p4"/>
          <p:cNvPicPr>
            <a:picLocks noChangeAspect="1" noChangeArrowheads="1"/>
          </p:cNvPicPr>
          <p:nvPr/>
        </p:nvPicPr>
        <p:blipFill>
          <a:blip r:embed="rId2" cstate="print"/>
          <a:srcRect b="10379"/>
          <a:stretch>
            <a:fillRect/>
          </a:stretch>
        </p:blipFill>
        <p:spPr bwMode="auto">
          <a:xfrm>
            <a:off x="4627563" y="1371600"/>
            <a:ext cx="43830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Stent p5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b="9064"/>
          <a:stretch>
            <a:fillRect/>
          </a:stretch>
        </p:blipFill>
        <p:spPr>
          <a:xfrm>
            <a:off x="457200" y="3370263"/>
            <a:ext cx="5343525" cy="2962275"/>
          </a:xfrm>
          <a:noFill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19125" y="1447800"/>
            <a:ext cx="37719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200"/>
              <a:t>L’installation d’un stent, sorte de petit ressort que le chirurgien installe dans une artère bouchée à l’aide d’un ballonnet gonflable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057900" y="4591050"/>
            <a:ext cx="24479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200"/>
              <a:t>Une fois installée, la plaque graisseuse est plaquée sur les côtés.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686175" y="447675"/>
            <a:ext cx="1743075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800">
                <a:solidFill>
                  <a:schemeClr val="bg1"/>
                </a:solidFill>
              </a:rPr>
              <a:t>Le stent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3820" t="42560" r="16273" b="11520"/>
          <a:stretch>
            <a:fillRect/>
          </a:stretch>
        </p:blipFill>
        <p:spPr>
          <a:xfrm>
            <a:off x="0" y="1268413"/>
            <a:ext cx="8855075" cy="5000625"/>
          </a:xfrm>
          <a:noFill/>
        </p:spPr>
      </p:pic>
      <p:sp>
        <p:nvSpPr>
          <p:cNvPr id="53251" name="Titre 4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582613"/>
          </a:xfrm>
        </p:spPr>
        <p:txBody>
          <a:bodyPr/>
          <a:lstStyle/>
          <a:p>
            <a:r>
              <a:rPr lang="fr-CA" sz="3200" smtClean="0"/>
              <a:t>Angioplastie : le pontage</a:t>
            </a:r>
          </a:p>
        </p:txBody>
      </p:sp>
      <p:sp>
        <p:nvSpPr>
          <p:cNvPr id="53252" name="ZoneTexte 6"/>
          <p:cNvSpPr txBox="1">
            <a:spLocks noChangeArrowheads="1"/>
          </p:cNvSpPr>
          <p:nvPr/>
        </p:nvSpPr>
        <p:spPr bwMode="auto">
          <a:xfrm>
            <a:off x="5508104" y="1196752"/>
            <a:ext cx="3312368" cy="25853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CA" dirty="0" err="1" smtClean="0"/>
              <a:t>Bypass</a:t>
            </a:r>
            <a:r>
              <a:rPr lang="fr-CA" dirty="0" smtClean="0"/>
              <a:t> (=contournement) </a:t>
            </a:r>
            <a:r>
              <a:rPr lang="fr-CA" dirty="0"/>
              <a:t>avec une artère saine </a:t>
            </a:r>
            <a:r>
              <a:rPr lang="fr-CA" dirty="0" smtClean="0"/>
              <a:t>parallèle, comme l’artère mammaire</a:t>
            </a:r>
          </a:p>
          <a:p>
            <a:pPr marL="342900" indent="-342900">
              <a:buAutoNum type="arabicPeriod"/>
            </a:pPr>
            <a:endParaRPr lang="fr-CA" dirty="0" smtClean="0"/>
          </a:p>
          <a:p>
            <a:pPr marL="342900" indent="-342900">
              <a:buAutoNum type="arabicPeriod"/>
            </a:pPr>
            <a:r>
              <a:rPr lang="fr-CA" dirty="0" smtClean="0"/>
              <a:t>Greffon à partir d’un segment de veine prélevé ailleurs, comme la veine saphène dans la jambe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3" descr="p9a_Kreislaufvor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33375"/>
            <a:ext cx="58229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itre 1"/>
          <p:cNvSpPr>
            <a:spLocks noGrp="1"/>
          </p:cNvSpPr>
          <p:nvPr>
            <p:ph type="title"/>
          </p:nvPr>
        </p:nvSpPr>
        <p:spPr>
          <a:xfrm>
            <a:off x="138113" y="-242888"/>
            <a:ext cx="3713162" cy="114300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CA" sz="3200" smtClean="0"/>
              <a:t>Circulation foetale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00192" y="2348880"/>
            <a:ext cx="2483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Communication </a:t>
            </a:r>
            <a:r>
              <a:rPr lang="fr-CA" sz="2400" dirty="0" err="1" smtClean="0"/>
              <a:t>interauriculaire</a:t>
            </a:r>
            <a:endParaRPr lang="fr-CA" sz="2400" dirty="0" smtClean="0"/>
          </a:p>
          <a:p>
            <a:endParaRPr lang="fr-CA" sz="2400" dirty="0" smtClean="0"/>
          </a:p>
          <a:p>
            <a:r>
              <a:rPr lang="fr-CA" sz="2400" dirty="0" smtClean="0"/>
              <a:t>Communication entre une artère pulmonaire et l’aorte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 2" descr="06_Fig_18_4_suite_p_771.jpg"/>
          <p:cNvPicPr>
            <a:picLocks noChangeAspect="1"/>
          </p:cNvPicPr>
          <p:nvPr/>
        </p:nvPicPr>
        <p:blipFill>
          <a:blip r:embed="rId2" cstate="print"/>
          <a:srcRect b="52100"/>
          <a:stretch>
            <a:fillRect/>
          </a:stretch>
        </p:blipFill>
        <p:spPr bwMode="auto">
          <a:xfrm>
            <a:off x="611188" y="1052513"/>
            <a:ext cx="80645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ZoneTexte 3"/>
          <p:cNvSpPr txBox="1">
            <a:spLocks noChangeArrowheads="1"/>
          </p:cNvSpPr>
          <p:nvPr/>
        </p:nvSpPr>
        <p:spPr bwMode="auto">
          <a:xfrm>
            <a:off x="1908175" y="46038"/>
            <a:ext cx="5576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3200" b="1"/>
              <a:t>La fosse ovale chez l’adulte</a:t>
            </a:r>
          </a:p>
        </p:txBody>
      </p:sp>
      <p:sp>
        <p:nvSpPr>
          <p:cNvPr id="5" name="Ellipse 4"/>
          <p:cNvSpPr/>
          <p:nvPr/>
        </p:nvSpPr>
        <p:spPr>
          <a:xfrm>
            <a:off x="611188" y="3690938"/>
            <a:ext cx="1223962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5301" name="ZoneTexte 5"/>
          <p:cNvSpPr txBox="1">
            <a:spLocks noChangeArrowheads="1"/>
          </p:cNvSpPr>
          <p:nvPr/>
        </p:nvSpPr>
        <p:spPr bwMode="auto">
          <a:xfrm>
            <a:off x="611188" y="622300"/>
            <a:ext cx="8143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2200" dirty="0"/>
              <a:t>Cicatrice de la circulation fœtale dans le septum </a:t>
            </a:r>
            <a:r>
              <a:rPr lang="fr-CA" sz="2200" dirty="0" err="1"/>
              <a:t>i</a:t>
            </a:r>
            <a:r>
              <a:rPr lang="fr-CA" sz="2200" dirty="0" err="1" smtClean="0"/>
              <a:t>nterauriculaire</a:t>
            </a:r>
            <a:endParaRPr lang="fr-C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743</Words>
  <Application>Microsoft Office PowerPoint</Application>
  <PresentationFormat>Affichage à l'écran (4:3)</PresentationFormat>
  <Paragraphs>145</Paragraphs>
  <Slides>31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Modèle par défaut</vt:lpstr>
      <vt:lpstr>Déséquilibres homéostatiques</vt:lpstr>
      <vt:lpstr>Athérosclérose = artériosclérose</vt:lpstr>
      <vt:lpstr>Diapositive 3</vt:lpstr>
      <vt:lpstr>Artériosclérose (= athérosclérose)</vt:lpstr>
      <vt:lpstr>Angioplastie coronarienne transluminale percutanée</vt:lpstr>
      <vt:lpstr>Diapositive 6</vt:lpstr>
      <vt:lpstr>Angioplastie : le pontage</vt:lpstr>
      <vt:lpstr>Circulation foetale</vt:lpstr>
      <vt:lpstr>Diapositive 9</vt:lpstr>
      <vt:lpstr>Cardiopathies congénitales</vt:lpstr>
      <vt:lpstr>Cardiopathies congénitales</vt:lpstr>
      <vt:lpstr>Anomalie congénitales</vt:lpstr>
      <vt:lpstr>Diapositive 13</vt:lpstr>
      <vt:lpstr>Diapositive 14</vt:lpstr>
      <vt:lpstr>Infarctus du myocarde</vt:lpstr>
      <vt:lpstr>Mitochondrie</vt:lpstr>
      <vt:lpstr>Créatine-phosphate :   une réserve d’ATP dans les muscles</vt:lpstr>
      <vt:lpstr>Effet d’un blocage d’une artère coronaire </vt:lpstr>
      <vt:lpstr>Voie aérobique du catabolisme du glucose</vt:lpstr>
      <vt:lpstr>Voie anaérobique du catabolisme du glucose</vt:lpstr>
      <vt:lpstr>Fin</vt:lpstr>
      <vt:lpstr>Cœur : anatomie macroscopique</vt:lpstr>
      <vt:lpstr>Diapositive 23</vt:lpstr>
      <vt:lpstr>Tétralogie de Fallot </vt:lpstr>
      <vt:lpstr>Cœur : anatomie macroscopique </vt:lpstr>
      <vt:lpstr>Cœur : anatomie macroscopique</vt:lpstr>
      <vt:lpstr>Diapositive 27</vt:lpstr>
      <vt:lpstr>Diapositive 28</vt:lpstr>
      <vt:lpstr>Méthodes visant à rétablir la circulation du sang dans les artères coronaires obstruées</vt:lpstr>
      <vt:lpstr>Méthodes visant à rétablir la circulation du sang dans les artères coronaires obstruées</vt:lpstr>
      <vt:lpstr>Diapositive 31</vt:lpstr>
    </vt:vector>
  </TitlesOfParts>
  <Company>CAT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PBELISE</dc:creator>
  <cp:lastModifiedBy>Martin Giasson</cp:lastModifiedBy>
  <cp:revision>267</cp:revision>
  <dcterms:created xsi:type="dcterms:W3CDTF">2008-02-15T15:54:29Z</dcterms:created>
  <dcterms:modified xsi:type="dcterms:W3CDTF">2011-11-01T15:13:28Z</dcterms:modified>
</cp:coreProperties>
</file>