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C8C13B-19D5-41EF-8A35-85C3351293E2}" type="datetimeFigureOut">
              <a:rPr lang="es-ES" smtClean="0"/>
              <a:pPr/>
              <a:t>14/12/2011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5C3B7E3-F893-4461-A834-C710EFD5EAC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8C13B-19D5-41EF-8A35-85C3351293E2}" type="datetimeFigureOut">
              <a:rPr lang="es-ES" smtClean="0"/>
              <a:pPr/>
              <a:t>14/12/2011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3B7E3-F893-4461-A834-C710EFD5EAC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audio" Target="file:///G:\english%20children%20songs\Copia%20(2)%20de%20green%20day-%20wake%20my%20up%20when%20september%20ends49.mp3" TargetMode="External"/><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7.xml"/><Relationship Id="rId6" Type="http://schemas.openxmlformats.org/officeDocument/2006/relationships/image" Target="../media/image19.gif"/><Relationship Id="rId5" Type="http://schemas.openxmlformats.org/officeDocument/2006/relationships/image" Target="../media/image18.gif"/><Relationship Id="rId4" Type="http://schemas.openxmlformats.org/officeDocument/2006/relationships/image" Target="../media/image1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0.gstatic.com/images?q=tbn:ANd9GcQ-q0EZqR3_spPvYXpAhTL5thJMVqM0DpY3BstlbRGBXDQI-j_2iJveIh4e8g"/>
          <p:cNvPicPr>
            <a:picLocks noChangeAspect="1" noChangeArrowheads="1"/>
          </p:cNvPicPr>
          <p:nvPr/>
        </p:nvPicPr>
        <p:blipFill>
          <a:blip r:embed="rId3" cstate="print"/>
          <a:srcRect/>
          <a:stretch>
            <a:fillRect/>
          </a:stretch>
        </p:blipFill>
        <p:spPr bwMode="auto">
          <a:xfrm>
            <a:off x="0" y="0"/>
            <a:ext cx="9144000" cy="6858000"/>
          </a:xfrm>
          <a:prstGeom prst="rect">
            <a:avLst/>
          </a:prstGeom>
          <a:ln>
            <a:noFill/>
          </a:ln>
          <a:effectLst>
            <a:softEdge rad="112500"/>
          </a:effectLst>
        </p:spPr>
      </p:pic>
      <p:sp>
        <p:nvSpPr>
          <p:cNvPr id="3" name="2 Rectángulo"/>
          <p:cNvSpPr/>
          <p:nvPr/>
        </p:nvSpPr>
        <p:spPr>
          <a:xfrm>
            <a:off x="2051720" y="620688"/>
            <a:ext cx="5103449" cy="923330"/>
          </a:xfrm>
          <a:prstGeom prst="rect">
            <a:avLst/>
          </a:prstGeom>
          <a:solidFill>
            <a:schemeClr val="accent3">
              <a:lumMod val="75000"/>
            </a:schemeClr>
          </a:solidFill>
          <a:effectLst>
            <a:glow rad="228600">
              <a:schemeClr val="accent5">
                <a:satMod val="175000"/>
                <a:alpha val="40000"/>
              </a:schemeClr>
            </a:glow>
            <a:innerShdw blurRad="63500" dist="50800" dir="13500000">
              <a:prstClr val="black">
                <a:alpha val="50000"/>
              </a:prstClr>
            </a:innerShdw>
            <a:reflection blurRad="6350" stA="52000" endA="300" endPos="35000" dir="5400000" sy="-100000" algn="bl" rotWithShape="0"/>
          </a:effectLst>
          <a:scene3d>
            <a:camera prst="perspectiveContrastingLeftFacing"/>
            <a:lightRig rig="threePt" dir="t"/>
          </a:scene3d>
          <a:sp3d>
            <a:bevelT w="101600" prst="riblet"/>
          </a:sp3d>
        </p:spPr>
        <p:txBody>
          <a:bodyPr wrap="none" lIns="91440" tIns="45720" rIns="91440" bIns="45720">
            <a:spAutoFit/>
          </a:bodyPr>
          <a:lstStyle/>
          <a:p>
            <a:pPr algn="ctr"/>
            <a:r>
              <a:rPr lang="es-E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Communications</a:t>
            </a:r>
            <a:endParaRPr lang="es-E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4" name="Picture 2" descr="Emoticono, smilies, gif animado de disimulo, disimular, silbar"/>
          <p:cNvPicPr>
            <a:picLocks noChangeAspect="1" noChangeArrowheads="1" noCrop="1"/>
          </p:cNvPicPr>
          <p:nvPr/>
        </p:nvPicPr>
        <p:blipFill>
          <a:blip r:embed="rId4" cstate="print"/>
          <a:srcRect/>
          <a:stretch>
            <a:fillRect/>
          </a:stretch>
        </p:blipFill>
        <p:spPr bwMode="auto">
          <a:xfrm>
            <a:off x="240818" y="5572140"/>
            <a:ext cx="1025980" cy="619128"/>
          </a:xfrm>
          <a:prstGeom prst="rect">
            <a:avLst/>
          </a:prstGeom>
          <a:noFill/>
        </p:spPr>
      </p:pic>
      <p:pic>
        <p:nvPicPr>
          <p:cNvPr id="5" name="Picture 2" descr="Emoticono, smilies, gif animado de disimulo, disimular, silbar"/>
          <p:cNvPicPr>
            <a:picLocks noChangeAspect="1" noChangeArrowheads="1" noCrop="1"/>
          </p:cNvPicPr>
          <p:nvPr/>
        </p:nvPicPr>
        <p:blipFill>
          <a:blip r:embed="rId4" cstate="print"/>
          <a:srcRect/>
          <a:stretch>
            <a:fillRect/>
          </a:stretch>
        </p:blipFill>
        <p:spPr bwMode="auto">
          <a:xfrm>
            <a:off x="7812360" y="5949280"/>
            <a:ext cx="1025980" cy="619128"/>
          </a:xfrm>
          <a:prstGeom prst="rect">
            <a:avLst/>
          </a:prstGeom>
          <a:noFill/>
        </p:spPr>
      </p:pic>
      <p:pic>
        <p:nvPicPr>
          <p:cNvPr id="8" name="Copia (2) de green day- wake my up when september ends49.mp3">
            <a:hlinkClick r:id="" action="ppaction://media"/>
          </p:cNvPr>
          <p:cNvPicPr>
            <a:picLocks noRot="1" noChangeAspect="1"/>
          </p:cNvPicPr>
          <p:nvPr>
            <a:audioFile r:link="rId1"/>
          </p:nvPr>
        </p:nvPicPr>
        <p:blipFill>
          <a:blip r:embed="rId5" cstate="print"/>
          <a:stretch>
            <a:fillRect/>
          </a:stretch>
        </p:blipFill>
        <p:spPr>
          <a:xfrm>
            <a:off x="6660232" y="5805264"/>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3.bp.blogspot.com/-ybgk8EZg6k4/TYknje7O6iI/AAAAAAAACh4/h7iJ2WA0SQk/s320/fondos-pantalla-abstractos-102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3 CuadroTexto"/>
          <p:cNvSpPr txBox="1"/>
          <p:nvPr/>
        </p:nvSpPr>
        <p:spPr>
          <a:xfrm>
            <a:off x="1043608" y="3645024"/>
            <a:ext cx="7272808" cy="286232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just">
              <a:lnSpc>
                <a:spcPct val="150000"/>
              </a:lnSpc>
            </a:pPr>
            <a:r>
              <a:rPr lang="en-US" sz="2000" b="1" dirty="0" smtClean="0">
                <a:solidFill>
                  <a:schemeClr val="bg1">
                    <a:lumMod val="95000"/>
                  </a:schemeClr>
                </a:solidFill>
                <a:latin typeface="Bell MT" pitchFamily="18" charset="0"/>
              </a:rPr>
              <a:t>A computer is a device that accepts information (in the form of digitalized data) and manipulates it for some result based on a program or sequence of instructions on how the data is to be processed. Complex computers also include the means for storing data (including the program, which is also a form of data) for some necessary duration.</a:t>
            </a:r>
            <a:endParaRPr lang="es-ES" sz="2000" b="1" dirty="0">
              <a:solidFill>
                <a:schemeClr val="bg1">
                  <a:lumMod val="95000"/>
                </a:schemeClr>
              </a:solidFill>
              <a:latin typeface="Bell MT" pitchFamily="18" charset="0"/>
            </a:endParaRPr>
          </a:p>
        </p:txBody>
      </p:sp>
      <p:pic>
        <p:nvPicPr>
          <p:cNvPr id="15364" name="Picture 4" descr="http://www.victorialaptoprepair.co.uk/image/computer-repair.jpg"/>
          <p:cNvPicPr>
            <a:picLocks noChangeAspect="1" noChangeArrowheads="1"/>
          </p:cNvPicPr>
          <p:nvPr/>
        </p:nvPicPr>
        <p:blipFill>
          <a:blip r:embed="rId3" cstate="print"/>
          <a:srcRect/>
          <a:stretch>
            <a:fillRect/>
          </a:stretch>
        </p:blipFill>
        <p:spPr bwMode="auto">
          <a:xfrm>
            <a:off x="4860032" y="548680"/>
            <a:ext cx="2857500" cy="2857500"/>
          </a:xfrm>
          <a:prstGeom prst="rect">
            <a:avLst/>
          </a:prstGeom>
          <a:noFill/>
          <a:ln w="34925">
            <a:solidFill>
              <a:srgbClr val="FFFFFF"/>
            </a:solidFill>
          </a:ln>
          <a:effectLst>
            <a:outerShdw blurRad="317500" dir="2700000" algn="ctr">
              <a:srgbClr val="000000">
                <a:alpha val="43000"/>
              </a:srgbClr>
            </a:outerShdw>
            <a:softEdge rad="6350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
        <p:nvSpPr>
          <p:cNvPr id="6" name="5 Rectángulo"/>
          <p:cNvSpPr/>
          <p:nvPr/>
        </p:nvSpPr>
        <p:spPr>
          <a:xfrm>
            <a:off x="179512" y="476672"/>
            <a:ext cx="4430573" cy="923330"/>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The Computer</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7" name="Picture 2" descr="Emoticon, gifs animado, smiley de pensar, pensando"/>
          <p:cNvPicPr>
            <a:picLocks noChangeAspect="1" noChangeArrowheads="1" noCrop="1"/>
          </p:cNvPicPr>
          <p:nvPr/>
        </p:nvPicPr>
        <p:blipFill>
          <a:blip r:embed="rId4" cstate="print"/>
          <a:srcRect/>
          <a:stretch>
            <a:fillRect/>
          </a:stretch>
        </p:blipFill>
        <p:spPr bwMode="auto">
          <a:xfrm>
            <a:off x="1619672" y="1916832"/>
            <a:ext cx="1352557" cy="1169783"/>
          </a:xfrm>
          <a:prstGeom prst="rect">
            <a:avLst/>
          </a:prstGeom>
          <a:noFill/>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ybgk8EZg6k4/TYknje7O6iI/AAAAAAAACh4/h7iJ2WA0SQk/s320/fondos-pantalla-abstractos-102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3 CuadroTexto"/>
          <p:cNvSpPr txBox="1"/>
          <p:nvPr/>
        </p:nvSpPr>
        <p:spPr>
          <a:xfrm>
            <a:off x="539552" y="1196752"/>
            <a:ext cx="2664296" cy="4247317"/>
          </a:xfrm>
          <a:prstGeom prst="rect">
            <a:avLst/>
          </a:prstGeom>
          <a:scene3d>
            <a:camera prst="perspectiveBelow"/>
            <a:lightRig rig="threePt" dir="t"/>
          </a:scene3d>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dirty="0" smtClean="0">
                <a:solidFill>
                  <a:srgbClr val="00B050"/>
                </a:solidFill>
              </a:rPr>
              <a:t>It is written in formal language, usually used when writing from one business organization to another, or for correspondence between such organizations and their customers, clients and other external parties. The overall style of letter will depend on the relationship between the parties concerned. There are many reasons to write a business letter</a:t>
            </a:r>
            <a:endParaRPr lang="es-ES" dirty="0">
              <a:solidFill>
                <a:srgbClr val="00B050"/>
              </a:solidFill>
            </a:endParaRPr>
          </a:p>
        </p:txBody>
      </p:sp>
      <p:pic>
        <p:nvPicPr>
          <p:cNvPr id="19458" name="Picture 2" descr="http://t2.gstatic.com/images?q=tbn:ANd9GcSUBNtSUf7Ccv0-mwpRhdmAuOarvdH26kCUP5UxYV_bEFFterRor71Xxhhx5w"/>
          <p:cNvPicPr>
            <a:picLocks noChangeAspect="1" noChangeArrowheads="1"/>
          </p:cNvPicPr>
          <p:nvPr/>
        </p:nvPicPr>
        <p:blipFill>
          <a:blip r:embed="rId3" cstate="print"/>
          <a:srcRect/>
          <a:stretch>
            <a:fillRect/>
          </a:stretch>
        </p:blipFill>
        <p:spPr bwMode="auto">
          <a:xfrm>
            <a:off x="5292080" y="620688"/>
            <a:ext cx="1943100" cy="2952328"/>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softEdge rad="31750"/>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5 Rectángulo"/>
          <p:cNvSpPr/>
          <p:nvPr/>
        </p:nvSpPr>
        <p:spPr>
          <a:xfrm>
            <a:off x="4355976" y="4005064"/>
            <a:ext cx="3158237" cy="923330"/>
          </a:xfrm>
          <a:prstGeom prst="rect">
            <a:avLst/>
          </a:prstGeom>
          <a:noFill/>
          <a:effectLst>
            <a:glow rad="228600">
              <a:schemeClr val="accent1">
                <a:satMod val="175000"/>
                <a:alpha val="40000"/>
              </a:schemeClr>
            </a:glow>
            <a:reflection blurRad="6350" stA="50000" endA="300" endPos="90000" dist="50800" dir="5400000" sy="-100000" algn="bl" rotWithShape="0"/>
          </a:effectLst>
          <a:scene3d>
            <a:camera prst="orthographicFront"/>
            <a:lightRig rig="flat" dir="t">
              <a:rot lat="0" lon="0" rev="18900000"/>
            </a:lightRig>
          </a:scene3d>
          <a:sp3d>
            <a:bevelT prst="angle"/>
          </a:sp3d>
        </p:spPr>
        <p:txBody>
          <a:bodyPr wrap="none" lIns="91440" tIns="45720" rIns="91440" bIns="45720">
            <a:spAutoFit/>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latin typeface="Baskerville Old Face" pitchFamily="18" charset="0"/>
              </a:rPr>
              <a:t>The Letter</a:t>
            </a:r>
            <a:endParaRPr lang="es-ES" sz="5400" b="1" cap="none" spc="0" dirty="0">
              <a:ln/>
              <a:solidFill>
                <a:schemeClr val="accent3"/>
              </a:solidFill>
              <a:effectLst/>
              <a:latin typeface="Baskerville Old Face" pitchFamily="18" charset="0"/>
            </a:endParaRPr>
          </a:p>
        </p:txBody>
      </p:sp>
      <p:pic>
        <p:nvPicPr>
          <p:cNvPr id="7" name="Picture 2" descr="Emoticon, gifs animado, smiley de pensar, pensando"/>
          <p:cNvPicPr>
            <a:picLocks noChangeAspect="1" noChangeArrowheads="1" noCrop="1"/>
          </p:cNvPicPr>
          <p:nvPr/>
        </p:nvPicPr>
        <p:blipFill>
          <a:blip r:embed="rId4" cstate="print"/>
          <a:srcRect/>
          <a:stretch>
            <a:fillRect/>
          </a:stretch>
        </p:blipFill>
        <p:spPr bwMode="auto">
          <a:xfrm>
            <a:off x="5724128" y="5661248"/>
            <a:ext cx="833440" cy="83344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ybgk8EZg6k4/TYknje7O6iI/AAAAAAAACh4/h7iJ2WA0SQk/s320/fondos-pantalla-abstractos-102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8434" name="Picture 2" descr="http://www.elcompas.com/images/T104.jpg"/>
          <p:cNvPicPr>
            <a:picLocks noChangeAspect="1" noChangeArrowheads="1"/>
          </p:cNvPicPr>
          <p:nvPr/>
        </p:nvPicPr>
        <p:blipFill>
          <a:blip r:embed="rId3" cstate="print"/>
          <a:srcRect/>
          <a:stretch>
            <a:fillRect/>
          </a:stretch>
        </p:blipFill>
        <p:spPr bwMode="auto">
          <a:xfrm>
            <a:off x="3779912" y="404664"/>
            <a:ext cx="4967257" cy="3159646"/>
          </a:xfrm>
          <a:prstGeom prst="rect">
            <a:avLst/>
          </a:prstGeom>
          <a:noFill/>
          <a:effectLst>
            <a:reflection blurRad="6350" stA="50000" endA="300" endPos="90000" dir="5400000" sy="-100000" algn="bl" rotWithShape="0"/>
            <a:softEdge rad="317500"/>
          </a:effectLst>
        </p:spPr>
      </p:pic>
      <p:sp>
        <p:nvSpPr>
          <p:cNvPr id="4" name="3 Rectángulo"/>
          <p:cNvSpPr/>
          <p:nvPr/>
        </p:nvSpPr>
        <p:spPr>
          <a:xfrm>
            <a:off x="395536" y="2708920"/>
            <a:ext cx="2624756" cy="923330"/>
          </a:xfrm>
          <a:prstGeom prst="rect">
            <a:avLst/>
          </a:prstGeom>
          <a:noFill/>
        </p:spPr>
        <p:txBody>
          <a:bodyPr wrap="none" lIns="91440" tIns="45720" rIns="91440" bIns="45720">
            <a:spAutoFit/>
            <a:scene3d>
              <a:camera prst="perspectiveContrastingLeftFacing"/>
              <a:lightRig rig="threePt" dir="t"/>
            </a:scene3d>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outerShdw blurRad="75057" dist="38100" dir="5400000" sy="-20000" rotWithShape="0">
                    <a:prstClr val="black">
                      <a:alpha val="25000"/>
                    </a:prstClr>
                  </a:outerShdw>
                </a:effectLst>
              </a:rPr>
              <a:t>The Fax</a:t>
            </a:r>
          </a:p>
        </p:txBody>
      </p:sp>
      <p:sp>
        <p:nvSpPr>
          <p:cNvPr id="6" name="5 CuadroTexto"/>
          <p:cNvSpPr txBox="1"/>
          <p:nvPr/>
        </p:nvSpPr>
        <p:spPr>
          <a:xfrm>
            <a:off x="179512" y="4149080"/>
            <a:ext cx="3096344" cy="2308324"/>
          </a:xfrm>
          <a:prstGeom prst="rect">
            <a:avLst/>
          </a:prstGeom>
          <a:effectLst>
            <a:glow rad="228600">
              <a:schemeClr val="accent1">
                <a:satMod val="175000"/>
                <a:alpha val="40000"/>
              </a:schemeClr>
            </a:glow>
            <a:outerShdw blurRad="40000" dist="20000" dir="5400000" rotWithShape="0">
              <a:srgbClr val="000000">
                <a:alpha val="38000"/>
              </a:srgbClr>
            </a:outerShdw>
            <a:softEdge rad="127000"/>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dirty="0" smtClean="0">
                <a:solidFill>
                  <a:schemeClr val="accent4">
                    <a:lumMod val="50000"/>
                  </a:schemeClr>
                </a:solidFill>
              </a:rPr>
              <a:t>A fax (short for </a:t>
            </a:r>
            <a:r>
              <a:rPr lang="en-US" i="1" dirty="0" smtClean="0">
                <a:solidFill>
                  <a:schemeClr val="accent4">
                    <a:lumMod val="50000"/>
                  </a:schemeClr>
                </a:solidFill>
              </a:rPr>
              <a:t>facsimile</a:t>
            </a:r>
            <a:r>
              <a:rPr lang="en-US" dirty="0" smtClean="0">
                <a:solidFill>
                  <a:schemeClr val="accent4">
                    <a:lumMod val="50000"/>
                  </a:schemeClr>
                </a:solidFill>
              </a:rPr>
              <a:t> and sometimes called </a:t>
            </a:r>
            <a:r>
              <a:rPr lang="en-US" i="1" dirty="0" smtClean="0">
                <a:solidFill>
                  <a:schemeClr val="accent4">
                    <a:lumMod val="50000"/>
                  </a:schemeClr>
                </a:solidFill>
              </a:rPr>
              <a:t>telecopying</a:t>
            </a:r>
            <a:r>
              <a:rPr lang="en-US" dirty="0" smtClean="0">
                <a:solidFill>
                  <a:schemeClr val="accent4">
                    <a:lumMod val="50000"/>
                  </a:schemeClr>
                </a:solidFill>
              </a:rPr>
              <a:t>) is the telephonic transmission of scanned-in printed material (text or images), usually to a telephone number associated with a printer or other output device.</a:t>
            </a:r>
            <a:endParaRPr lang="es-ES" dirty="0">
              <a:solidFill>
                <a:schemeClr val="accent4">
                  <a:lumMod val="50000"/>
                </a:schemeClr>
              </a:solidFill>
            </a:endParaRPr>
          </a:p>
        </p:txBody>
      </p:sp>
      <p:pic>
        <p:nvPicPr>
          <p:cNvPr id="7" name="Picture 2" descr="Emoticon, gifs animado, smiley de pensar, pensando"/>
          <p:cNvPicPr>
            <a:picLocks noChangeAspect="1" noChangeArrowheads="1" noCrop="1"/>
          </p:cNvPicPr>
          <p:nvPr/>
        </p:nvPicPr>
        <p:blipFill>
          <a:blip r:embed="rId4" cstate="print"/>
          <a:srcRect/>
          <a:stretch>
            <a:fillRect/>
          </a:stretch>
        </p:blipFill>
        <p:spPr bwMode="auto">
          <a:xfrm>
            <a:off x="3059832" y="3068960"/>
            <a:ext cx="711203" cy="685803"/>
          </a:xfrm>
          <a:prstGeom prst="rect">
            <a:avLst/>
          </a:prstGeom>
          <a:noFill/>
        </p:spPr>
      </p:pic>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ybgk8EZg6k4/TYknje7O6iI/AAAAAAAACh4/h7iJ2WA0SQk/s320/fondos-pantalla-abstractos-1024.jpg"/>
          <p:cNvPicPr>
            <a:picLocks noChangeAspect="1" noChangeArrowheads="1"/>
          </p:cNvPicPr>
          <p:nvPr/>
        </p:nvPicPr>
        <p:blipFill>
          <a:blip r:embed="rId2" cstate="print"/>
          <a:srcRect/>
          <a:stretch>
            <a:fillRect/>
          </a:stretch>
        </p:blipFill>
        <p:spPr bwMode="auto">
          <a:xfrm>
            <a:off x="0" y="0"/>
            <a:ext cx="9144000" cy="6858000"/>
          </a:xfrm>
          <a:prstGeom prst="rect">
            <a:avLst/>
          </a:prstGeom>
        </p:spPr>
        <p:style>
          <a:lnRef idx="2">
            <a:schemeClr val="dk1"/>
          </a:lnRef>
          <a:fillRef idx="1">
            <a:schemeClr val="lt1"/>
          </a:fillRef>
          <a:effectRef idx="0">
            <a:schemeClr val="dk1"/>
          </a:effectRef>
          <a:fontRef idx="minor">
            <a:schemeClr val="dk1"/>
          </a:fontRef>
        </p:style>
      </p:pic>
      <p:sp>
        <p:nvSpPr>
          <p:cNvPr id="4" name="3 CuadroTexto"/>
          <p:cNvSpPr txBox="1"/>
          <p:nvPr/>
        </p:nvSpPr>
        <p:spPr>
          <a:xfrm>
            <a:off x="6300192" y="836712"/>
            <a:ext cx="2376264" cy="5455148"/>
          </a:xfrm>
          <a:prstGeom prst="rect">
            <a:avLst/>
          </a:prstGeom>
          <a:noFill/>
        </p:spPr>
        <p:txBody>
          <a:bodyPr wrap="square" rtlCol="0">
            <a:spAutoFit/>
          </a:bodyPr>
          <a:lstStyle/>
          <a:p>
            <a:pPr algn="just">
              <a:lnSpc>
                <a:spcPct val="150000"/>
              </a:lnSpc>
            </a:pPr>
            <a:r>
              <a:rPr lang="en-US" b="1" dirty="0" smtClean="0">
                <a:solidFill>
                  <a:srgbClr val="FFFF00"/>
                </a:solidFill>
                <a:latin typeface="Bodoni MT" pitchFamily="18" charset="0"/>
              </a:rPr>
              <a:t>It is a telecommunications device that transmit and receives sound, usually the human voice. Telephones are a point to point communication system whose most basic function is to allow two people separated by large distances to talk to each other.</a:t>
            </a:r>
            <a:endParaRPr lang="es-ES" b="1" dirty="0">
              <a:solidFill>
                <a:srgbClr val="FFFF00"/>
              </a:solidFill>
              <a:latin typeface="Bodoni MT" pitchFamily="18" charset="0"/>
            </a:endParaRPr>
          </a:p>
        </p:txBody>
      </p:sp>
      <p:pic>
        <p:nvPicPr>
          <p:cNvPr id="17410" name="Picture 2" descr="http://www.asia.ru/images/target/photo/51268427/Wireless_Telephone.jpg"/>
          <p:cNvPicPr>
            <a:picLocks noChangeAspect="1" noChangeArrowheads="1"/>
          </p:cNvPicPr>
          <p:nvPr/>
        </p:nvPicPr>
        <p:blipFill>
          <a:blip r:embed="rId3" cstate="print"/>
          <a:srcRect/>
          <a:stretch>
            <a:fillRect/>
          </a:stretch>
        </p:blipFill>
        <p:spPr bwMode="auto">
          <a:xfrm>
            <a:off x="395536" y="0"/>
            <a:ext cx="4981575" cy="4981575"/>
          </a:xfrm>
          <a:prstGeom prst="rect">
            <a:avLst/>
          </a:prstGeom>
          <a:effectLst>
            <a:softEdge rad="317500"/>
          </a:effectLst>
        </p:spPr>
        <p:style>
          <a:lnRef idx="2">
            <a:schemeClr val="dk1">
              <a:shade val="50000"/>
            </a:schemeClr>
          </a:lnRef>
          <a:fillRef idx="1">
            <a:schemeClr val="dk1"/>
          </a:fillRef>
          <a:effectRef idx="0">
            <a:schemeClr val="dk1"/>
          </a:effectRef>
          <a:fontRef idx="minor">
            <a:schemeClr val="lt1"/>
          </a:fontRef>
        </p:style>
      </p:pic>
      <p:sp>
        <p:nvSpPr>
          <p:cNvPr id="6" name="5 Rectángulo"/>
          <p:cNvSpPr/>
          <p:nvPr/>
        </p:nvSpPr>
        <p:spPr>
          <a:xfrm>
            <a:off x="1619672" y="5229200"/>
            <a:ext cx="2310312" cy="923330"/>
          </a:xfrm>
          <a:prstGeom prst="rect">
            <a:avLst/>
          </a:prstGeom>
          <a:noFill/>
        </p:spPr>
        <p:txBody>
          <a:bodyPr wrap="none" lIns="91440" tIns="45720" rIns="91440" bIns="45720">
            <a:spAutoFit/>
          </a:bodyPr>
          <a:lstStyle/>
          <a:p>
            <a:pPr algn="ctr"/>
            <a:r>
              <a:rPr lang="es-E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The fax</a:t>
            </a:r>
            <a:endParaRPr lang="es-E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7" name="Picture 2" descr=" emoticono, smiley, gif animado de foros, baneos, spam, off topic, google, firefox, explorer, tema cerrado"/>
          <p:cNvPicPr>
            <a:picLocks noChangeAspect="1" noChangeArrowheads="1" noCrop="1"/>
          </p:cNvPicPr>
          <p:nvPr/>
        </p:nvPicPr>
        <p:blipFill>
          <a:blip r:embed="rId4" cstate="print"/>
          <a:srcRect/>
          <a:stretch>
            <a:fillRect/>
          </a:stretch>
        </p:blipFill>
        <p:spPr bwMode="auto">
          <a:xfrm>
            <a:off x="3779912" y="4786322"/>
            <a:ext cx="2814649" cy="2071678"/>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3.bp.blogspot.com/-ybgk8EZg6k4/TYknje7O6iI/AAAAAAAACh4/h7iJ2WA0SQk/s320/fondos-pantalla-abstractos-102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6386" name="Picture 2" descr="http://cloudfront.creditrepaircollege.com/wp-content/uploads/2010/07/iphone1.jpg"/>
          <p:cNvPicPr>
            <a:picLocks noChangeAspect="1" noChangeArrowheads="1"/>
          </p:cNvPicPr>
          <p:nvPr/>
        </p:nvPicPr>
        <p:blipFill>
          <a:blip r:embed="rId3" cstate="print"/>
          <a:srcRect/>
          <a:stretch>
            <a:fillRect/>
          </a:stretch>
        </p:blipFill>
        <p:spPr bwMode="auto">
          <a:xfrm>
            <a:off x="2483768" y="764704"/>
            <a:ext cx="3810000" cy="3629025"/>
          </a:xfrm>
          <a:prstGeom prst="ellipse">
            <a:avLst/>
          </a:prstGeom>
          <a:ln>
            <a:noFill/>
          </a:ln>
          <a:effectLst>
            <a:softEdge rad="112500"/>
          </a:effectLst>
        </p:spPr>
      </p:pic>
      <p:sp>
        <p:nvSpPr>
          <p:cNvPr id="4" name="3 CuadroTexto"/>
          <p:cNvSpPr txBox="1"/>
          <p:nvPr/>
        </p:nvSpPr>
        <p:spPr>
          <a:xfrm>
            <a:off x="899592" y="5013176"/>
            <a:ext cx="6192688" cy="369332"/>
          </a:xfrm>
          <a:prstGeom prst="rect">
            <a:avLst/>
          </a:prstGeom>
          <a:noFill/>
        </p:spPr>
        <p:txBody>
          <a:bodyPr wrap="square" rtlCol="0">
            <a:spAutoFit/>
          </a:bodyPr>
          <a:lstStyle/>
          <a:p>
            <a:endParaRPr lang="es-ES" dirty="0"/>
          </a:p>
        </p:txBody>
      </p:sp>
      <p:sp>
        <p:nvSpPr>
          <p:cNvPr id="5" name="4 CuadroTexto"/>
          <p:cNvSpPr txBox="1"/>
          <p:nvPr/>
        </p:nvSpPr>
        <p:spPr>
          <a:xfrm>
            <a:off x="1547664" y="4149080"/>
            <a:ext cx="5904656" cy="2031325"/>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dk1"/>
          </a:lnRef>
          <a:fillRef idx="3">
            <a:schemeClr val="dk1"/>
          </a:fillRef>
          <a:effectRef idx="3">
            <a:schemeClr val="dk1"/>
          </a:effectRef>
          <a:fontRef idx="minor">
            <a:schemeClr val="lt1"/>
          </a:fontRef>
        </p:style>
        <p:txBody>
          <a:bodyPr wrap="square" rtlCol="0">
            <a:spAutoFit/>
          </a:bodyPr>
          <a:lstStyle/>
          <a:p>
            <a:pPr algn="just"/>
            <a:r>
              <a:rPr lang="en-US" dirty="0" smtClean="0">
                <a:solidFill>
                  <a:srgbClr val="00B0F0"/>
                </a:solidFill>
                <a:latin typeface="Arial Unicode MS" pitchFamily="34" charset="-128"/>
                <a:ea typeface="Arial Unicode MS" pitchFamily="34" charset="-128"/>
                <a:cs typeface="Arial Unicode MS" pitchFamily="34" charset="-128"/>
              </a:rPr>
              <a:t>Cellular telephone, sometimes called mobile telephone, is a type of short-wave analog or digital telecommunication in which a subscriber has a wireless connection from a mobile telephone to a relatively nearby transmitter. The transmitter's span of coverage is called a cell. Generally, cellular telephone service is available in urban areas and along major highways.</a:t>
            </a:r>
            <a:endParaRPr lang="es-ES" dirty="0">
              <a:solidFill>
                <a:srgbClr val="00B0F0"/>
              </a:solidFill>
              <a:latin typeface="Arial Unicode MS" pitchFamily="34" charset="-128"/>
              <a:ea typeface="Arial Unicode MS" pitchFamily="34" charset="-128"/>
              <a:cs typeface="Arial Unicode MS" pitchFamily="34" charset="-128"/>
            </a:endParaRPr>
          </a:p>
        </p:txBody>
      </p:sp>
      <p:sp>
        <p:nvSpPr>
          <p:cNvPr id="6" name="5 Rectángulo"/>
          <p:cNvSpPr/>
          <p:nvPr/>
        </p:nvSpPr>
        <p:spPr>
          <a:xfrm>
            <a:off x="1619672" y="0"/>
            <a:ext cx="5578771" cy="923330"/>
          </a:xfrm>
          <a:prstGeom prst="rect">
            <a:avLst/>
          </a:prstGeom>
          <a:noFill/>
          <a:effectLst>
            <a:glow rad="228600">
              <a:schemeClr val="accent6">
                <a:satMod val="175000"/>
                <a:alpha val="40000"/>
              </a:schemeClr>
            </a:glow>
          </a:effectLst>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Cellular Phone</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7" name="Picture 4" descr="Emoticono gifs animado de  preocupación. Emoticon animated gif of be worry"/>
          <p:cNvPicPr>
            <a:picLocks noChangeAspect="1" noChangeArrowheads="1"/>
          </p:cNvPicPr>
          <p:nvPr/>
        </p:nvPicPr>
        <p:blipFill>
          <a:blip r:embed="rId4" cstate="print"/>
          <a:srcRect/>
          <a:stretch>
            <a:fillRect/>
          </a:stretch>
        </p:blipFill>
        <p:spPr bwMode="auto">
          <a:xfrm>
            <a:off x="7092280" y="2348880"/>
            <a:ext cx="1500198" cy="1485904"/>
          </a:xfrm>
          <a:prstGeom prst="ellipse">
            <a:avLst/>
          </a:prstGeom>
          <a:ln>
            <a:noFill/>
          </a:ln>
          <a:effectLst>
            <a:softEdge rad="112500"/>
          </a:effectLst>
        </p:spPr>
      </p:pic>
      <p:pic>
        <p:nvPicPr>
          <p:cNvPr id="8" name="Picture 4" descr="Emoticono gifs animado de  preocupación. Emoticon animated gif of be worry"/>
          <p:cNvPicPr>
            <a:picLocks noChangeAspect="1" noChangeArrowheads="1"/>
          </p:cNvPicPr>
          <p:nvPr/>
        </p:nvPicPr>
        <p:blipFill>
          <a:blip r:embed="rId4" cstate="print"/>
          <a:srcRect/>
          <a:stretch>
            <a:fillRect/>
          </a:stretch>
        </p:blipFill>
        <p:spPr bwMode="auto">
          <a:xfrm>
            <a:off x="467544" y="2348880"/>
            <a:ext cx="1500198" cy="1485904"/>
          </a:xfrm>
          <a:prstGeom prst="ellipse">
            <a:avLst/>
          </a:prstGeom>
          <a:ln>
            <a:noFill/>
          </a:ln>
          <a:effectLst>
            <a:softEdge rad="112500"/>
          </a:effectLst>
        </p:spPr>
      </p:pic>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chachareras.com/ESW/Images/6-0-gifs-animados-graciosas.gif"/>
          <p:cNvPicPr>
            <a:picLocks noChangeAspect="1" noChangeArrowheads="1" noCrop="1"/>
          </p:cNvPicPr>
          <p:nvPr/>
        </p:nvPicPr>
        <p:blipFill>
          <a:blip r:embed="rId2" cstate="print"/>
          <a:srcRect/>
          <a:stretch>
            <a:fillRect/>
          </a:stretch>
        </p:blipFill>
        <p:spPr bwMode="auto">
          <a:xfrm>
            <a:off x="19028" y="2643182"/>
            <a:ext cx="9124972" cy="4214818"/>
          </a:xfrm>
          <a:prstGeom prst="rect">
            <a:avLst/>
          </a:prstGeom>
          <a:noFill/>
        </p:spPr>
      </p:pic>
      <p:pic>
        <p:nvPicPr>
          <p:cNvPr id="3" name="Picture 2" descr="http://t3.gstatic.com/images?q=tbn:ANd9GcQplNurHuF7mkVOKEx9rRANlRhqA9KkAmu_DXXKDhombbS-Yzj3"/>
          <p:cNvPicPr>
            <a:picLocks noChangeAspect="1" noChangeArrowheads="1"/>
          </p:cNvPicPr>
          <p:nvPr/>
        </p:nvPicPr>
        <p:blipFill>
          <a:blip r:embed="rId3" cstate="print"/>
          <a:srcRect/>
          <a:stretch>
            <a:fillRect/>
          </a:stretch>
        </p:blipFill>
        <p:spPr bwMode="auto">
          <a:xfrm>
            <a:off x="0" y="0"/>
            <a:ext cx="9144000" cy="2643175"/>
          </a:xfrm>
          <a:prstGeom prst="rect">
            <a:avLst/>
          </a:prstGeom>
          <a:noFill/>
        </p:spPr>
      </p:pic>
      <p:pic>
        <p:nvPicPr>
          <p:cNvPr id="4" name="Picture 4" descr="emoticono, smiley, gif animado de saludar y agradecer, saludar al público. Emoticon, animated gif of salute, thank and salute, to greet the public"/>
          <p:cNvPicPr>
            <a:picLocks noChangeAspect="1" noChangeArrowheads="1" noCrop="1"/>
          </p:cNvPicPr>
          <p:nvPr/>
        </p:nvPicPr>
        <p:blipFill>
          <a:blip r:embed="rId4" cstate="print"/>
          <a:srcRect/>
          <a:stretch>
            <a:fillRect/>
          </a:stretch>
        </p:blipFill>
        <p:spPr bwMode="auto">
          <a:xfrm>
            <a:off x="214282" y="714356"/>
            <a:ext cx="1414470" cy="942980"/>
          </a:xfrm>
          <a:prstGeom prst="rect">
            <a:avLst/>
          </a:prstGeom>
          <a:noFill/>
        </p:spPr>
      </p:pic>
      <p:pic>
        <p:nvPicPr>
          <p:cNvPr id="5" name="Picture 6" descr="emoticono, smiley, gif animado de saludar y agradecer, saludar al público. Emoticon, animated gif of salute, thank and salute, to greet the public"/>
          <p:cNvPicPr>
            <a:picLocks noChangeAspect="1" noChangeArrowheads="1" noCrop="1"/>
          </p:cNvPicPr>
          <p:nvPr/>
        </p:nvPicPr>
        <p:blipFill>
          <a:blip r:embed="rId5" cstate="print"/>
          <a:srcRect/>
          <a:stretch>
            <a:fillRect/>
          </a:stretch>
        </p:blipFill>
        <p:spPr bwMode="auto">
          <a:xfrm>
            <a:off x="7586653" y="142852"/>
            <a:ext cx="1557347" cy="973342"/>
          </a:xfrm>
          <a:prstGeom prst="rect">
            <a:avLst/>
          </a:prstGeom>
          <a:noFill/>
        </p:spPr>
      </p:pic>
      <p:pic>
        <p:nvPicPr>
          <p:cNvPr id="6" name="Picture 2" descr="Emoticon, gifs animado, smiley de  aplaudir, aplauso, ovación"/>
          <p:cNvPicPr>
            <a:picLocks noChangeAspect="1" noChangeArrowheads="1" noCrop="1"/>
          </p:cNvPicPr>
          <p:nvPr/>
        </p:nvPicPr>
        <p:blipFill>
          <a:blip r:embed="rId6" cstate="print"/>
          <a:srcRect/>
          <a:stretch>
            <a:fillRect/>
          </a:stretch>
        </p:blipFill>
        <p:spPr bwMode="auto">
          <a:xfrm>
            <a:off x="3643306" y="785794"/>
            <a:ext cx="1100142" cy="73343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277</Words>
  <Application>Microsoft Office PowerPoint</Application>
  <PresentationFormat>Presentación en pantalla (4:3)</PresentationFormat>
  <Paragraphs>11</Paragraphs>
  <Slides>7</Slides>
  <Notes>0</Notes>
  <HiddenSlides>0</HiddenSlides>
  <MMClips>1</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Company>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E01</dc:creator>
  <cp:lastModifiedBy>Mi Equipo</cp:lastModifiedBy>
  <cp:revision>11</cp:revision>
  <dcterms:created xsi:type="dcterms:W3CDTF">2011-12-13T16:26:15Z</dcterms:created>
  <dcterms:modified xsi:type="dcterms:W3CDTF">2011-12-14T00:00:22Z</dcterms:modified>
</cp:coreProperties>
</file>