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67" r:id="rId5"/>
    <p:sldId id="268" r:id="rId6"/>
    <p:sldId id="256" r:id="rId7"/>
    <p:sldId id="269" r:id="rId8"/>
    <p:sldId id="258" r:id="rId9"/>
    <p:sldId id="270" r:id="rId10"/>
    <p:sldId id="259" r:id="rId11"/>
    <p:sldId id="260" r:id="rId12"/>
    <p:sldId id="261" r:id="rId13"/>
    <p:sldId id="271" r:id="rId1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5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8AD23DD0-C896-4DC8-9BF2-3E11BE490241}" type="datetimeFigureOut">
              <a:rPr lang="es-CO" smtClean="0"/>
              <a:pPr/>
              <a:t>21/05/2009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8AD4B2C-43A5-4514-B7E5-7B293ECC2D0B}"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8AD23DD0-C896-4DC8-9BF2-3E11BE490241}" type="datetimeFigureOut">
              <a:rPr lang="es-CO" smtClean="0"/>
              <a:pPr/>
              <a:t>21/05/2009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8AD4B2C-43A5-4514-B7E5-7B293ECC2D0B}"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8AD23DD0-C896-4DC8-9BF2-3E11BE490241}" type="datetimeFigureOut">
              <a:rPr lang="es-CO" smtClean="0"/>
              <a:pPr/>
              <a:t>21/05/2009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8AD4B2C-43A5-4514-B7E5-7B293ECC2D0B}"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8AD23DD0-C896-4DC8-9BF2-3E11BE490241}" type="datetimeFigureOut">
              <a:rPr lang="es-CO" smtClean="0"/>
              <a:pPr/>
              <a:t>21/05/2009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8AD4B2C-43A5-4514-B7E5-7B293ECC2D0B}"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AD23DD0-C896-4DC8-9BF2-3E11BE490241}" type="datetimeFigureOut">
              <a:rPr lang="es-CO" smtClean="0"/>
              <a:pPr/>
              <a:t>21/05/2009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8AD4B2C-43A5-4514-B7E5-7B293ECC2D0B}"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8AD23DD0-C896-4DC8-9BF2-3E11BE490241}" type="datetimeFigureOut">
              <a:rPr lang="es-CO" smtClean="0"/>
              <a:pPr/>
              <a:t>21/05/2009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8AD4B2C-43A5-4514-B7E5-7B293ECC2D0B}"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8AD23DD0-C896-4DC8-9BF2-3E11BE490241}" type="datetimeFigureOut">
              <a:rPr lang="es-CO" smtClean="0"/>
              <a:pPr/>
              <a:t>21/05/2009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8AD4B2C-43A5-4514-B7E5-7B293ECC2D0B}"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8AD23DD0-C896-4DC8-9BF2-3E11BE490241}" type="datetimeFigureOut">
              <a:rPr lang="es-CO" smtClean="0"/>
              <a:pPr/>
              <a:t>21/05/2009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8AD4B2C-43A5-4514-B7E5-7B293ECC2D0B}"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D23DD0-C896-4DC8-9BF2-3E11BE490241}" type="datetimeFigureOut">
              <a:rPr lang="es-CO" smtClean="0"/>
              <a:pPr/>
              <a:t>21/05/2009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8AD4B2C-43A5-4514-B7E5-7B293ECC2D0B}"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AD23DD0-C896-4DC8-9BF2-3E11BE490241}" type="datetimeFigureOut">
              <a:rPr lang="es-CO" smtClean="0"/>
              <a:pPr/>
              <a:t>21/05/2009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8AD4B2C-43A5-4514-B7E5-7B293ECC2D0B}"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AD23DD0-C896-4DC8-9BF2-3E11BE490241}" type="datetimeFigureOut">
              <a:rPr lang="es-CO" smtClean="0"/>
              <a:pPr/>
              <a:t>21/05/2009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8AD4B2C-43A5-4514-B7E5-7B293ECC2D0B}"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23DD0-C896-4DC8-9BF2-3E11BE490241}" type="datetimeFigureOut">
              <a:rPr lang="es-CO" smtClean="0"/>
              <a:pPr/>
              <a:t>21/05/2009</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AD4B2C-43A5-4514-B7E5-7B293ECC2D0B}"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mages.google.com.co/imgres?imgurl=http://dvlofit.com/dvlofit/images/dvlofit/Administracion.jpg&amp;imgrefurl=http://dvlofit.com/dvlofit/inicio/index.php?Tab=2&amp;Top=2&amp;Pos=2&amp;usg=__5tGIopM3HzN-krM3H7p0O-EWwAU=&amp;h=294&amp;w=476&amp;sz=23&amp;hl=es&amp;start=2&amp;tbnid=ePW5jdrAklCI6M:&amp;tbnh=80&amp;tbnw=129&amp;prev=/images?q=Administracion&amp;gbv=2&amp;hl=es" TargetMode="External"/><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gif"/><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5.gif"/><Relationship Id="rId7" Type="http://schemas.openxmlformats.org/officeDocument/2006/relationships/image" Target="../media/image18.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hyperlink" Target="http://images.google.com.co/imgres?imgurl=http://www.professional-hunter.com/images/mano%2520puzzle.png&amp;imgrefurl=http://www.professional-hunter.com/contrata.html&amp;usg=__qZeiKj2CxygLoXV4BcaydZifSOA=&amp;h=290&amp;w=243&amp;sz=216&amp;hl=es&amp;start=35&amp;tbnid=DolthuY73LxYiM:&amp;tbnh=115&amp;tbnw=96&amp;prev=/images%3Fq%3Destabilidad%2Blaboral%26gbv%3D2%26ndsp%3D18%26hl%3Des%26sa%3DN%26start%3D18" TargetMode="External"/><Relationship Id="rId5" Type="http://schemas.openxmlformats.org/officeDocument/2006/relationships/image" Target="../media/image17.jpeg"/><Relationship Id="rId4" Type="http://schemas.openxmlformats.org/officeDocument/2006/relationships/image" Target="../media/image16.jpeg"/><Relationship Id="rId9"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214290"/>
            <a:ext cx="7772400" cy="1470025"/>
          </a:xfrm>
        </p:spPr>
        <p:txBody>
          <a:bodyPr>
            <a:normAutofit/>
          </a:bodyPr>
          <a:lstStyle/>
          <a:p>
            <a:r>
              <a:rPr lang="es-CO" dirty="0" smtClean="0"/>
              <a:t>Importancia de la Administración</a:t>
            </a:r>
            <a:endParaRPr lang="es-CO" dirty="0"/>
          </a:p>
        </p:txBody>
      </p:sp>
      <p:sp>
        <p:nvSpPr>
          <p:cNvPr id="3" name="2 Subtítulo"/>
          <p:cNvSpPr>
            <a:spLocks noGrp="1"/>
          </p:cNvSpPr>
          <p:nvPr>
            <p:ph type="subTitle" idx="1"/>
          </p:nvPr>
        </p:nvSpPr>
        <p:spPr>
          <a:xfrm>
            <a:off x="1285852" y="4572008"/>
            <a:ext cx="6400800" cy="1752600"/>
          </a:xfrm>
        </p:spPr>
        <p:txBody>
          <a:bodyPr>
            <a:normAutofit fontScale="62500" lnSpcReduction="20000"/>
          </a:bodyPr>
          <a:lstStyle/>
          <a:p>
            <a:r>
              <a:rPr lang="es-CO" b="1" dirty="0" smtClean="0">
                <a:solidFill>
                  <a:schemeClr val="bg1"/>
                </a:solidFill>
                <a:effectLst>
                  <a:outerShdw blurRad="38100" dist="38100" dir="2700000" algn="tl">
                    <a:srgbClr val="000000">
                      <a:alpha val="43137"/>
                    </a:srgbClr>
                  </a:outerShdw>
                </a:effectLst>
              </a:rPr>
              <a:t>La administración nace con la humanidad por lo cual su carácter universal’‘’, se encuentra presente en todas partes, y en todos los ámbitos, esta imparte efectividad a los esfuerzos humanos, y en general es esencial para cualquier organismo social. A continuación se verán algunas de sus características y su importancia</a:t>
            </a:r>
            <a:r>
              <a:rPr lang="es-CO" dirty="0" smtClean="0">
                <a:solidFill>
                  <a:schemeClr val="bg1"/>
                </a:solidFill>
              </a:rPr>
              <a:t>.</a:t>
            </a:r>
            <a:endParaRPr lang="es-CO" dirty="0">
              <a:solidFill>
                <a:schemeClr val="bg1"/>
              </a:solidFill>
            </a:endParaRPr>
          </a:p>
        </p:txBody>
      </p:sp>
      <p:pic>
        <p:nvPicPr>
          <p:cNvPr id="11266" name="Picture 2" descr="http://www.gubernatis.cl/images/administracion.jpg"/>
          <p:cNvPicPr>
            <a:picLocks noChangeAspect="1" noChangeArrowheads="1"/>
          </p:cNvPicPr>
          <p:nvPr/>
        </p:nvPicPr>
        <p:blipFill>
          <a:blip r:embed="rId2"/>
          <a:srcRect/>
          <a:stretch>
            <a:fillRect/>
          </a:stretch>
        </p:blipFill>
        <p:spPr bwMode="auto">
          <a:xfrm>
            <a:off x="2500298" y="1643050"/>
            <a:ext cx="3810000" cy="2543175"/>
          </a:xfrm>
          <a:prstGeom prst="rect">
            <a:avLst/>
          </a:prstGeom>
          <a:noFill/>
        </p:spPr>
      </p:pic>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
            </a:r>
            <a:br>
              <a:rPr lang="es-CO" dirty="0" smtClean="0"/>
            </a:br>
            <a:r>
              <a:rPr lang="es-CO" dirty="0"/>
              <a:t/>
            </a:r>
            <a:br>
              <a:rPr lang="es-CO" dirty="0"/>
            </a:br>
            <a:r>
              <a:rPr lang="es-CO" dirty="0" smtClean="0"/>
              <a:t/>
            </a:r>
            <a:br>
              <a:rPr lang="es-CO" dirty="0" smtClean="0"/>
            </a:br>
            <a:endParaRPr lang="es-CO" dirty="0"/>
          </a:p>
        </p:txBody>
      </p:sp>
      <p:pic>
        <p:nvPicPr>
          <p:cNvPr id="6" name="5 Marcador de contenido" descr="nuestra_empresa.jpg"/>
          <p:cNvPicPr>
            <a:picLocks noGrp="1" noChangeAspect="1"/>
          </p:cNvPicPr>
          <p:nvPr>
            <p:ph sz="half" idx="1"/>
          </p:nvPr>
        </p:nvPicPr>
        <p:blipFill>
          <a:blip r:embed="rId2"/>
          <a:stretch>
            <a:fillRect/>
          </a:stretch>
        </p:blipFill>
        <p:spPr>
          <a:xfrm>
            <a:off x="457200" y="1726089"/>
            <a:ext cx="4038600" cy="4274185"/>
          </a:xfrm>
        </p:spPr>
      </p:pic>
      <p:sp>
        <p:nvSpPr>
          <p:cNvPr id="7" name="6 Marcador de contenido"/>
          <p:cNvSpPr>
            <a:spLocks noGrp="1"/>
          </p:cNvSpPr>
          <p:nvPr>
            <p:ph sz="half" idx="2"/>
          </p:nvPr>
        </p:nvSpPr>
        <p:spPr/>
        <p:txBody>
          <a:bodyPr>
            <a:scene3d>
              <a:camera prst="orthographicFront"/>
              <a:lightRig rig="threePt" dir="t"/>
            </a:scene3d>
            <a:sp3d extrusionH="57150" prstMaterial="dkEdge">
              <a:bevelB w="82550" h="38100" prst="coolSlant"/>
              <a:extrusionClr>
                <a:schemeClr val="bg1"/>
              </a:extrusionClr>
            </a:sp3d>
          </a:bodyPr>
          <a:lstStyle/>
          <a:p>
            <a:r>
              <a:rPr lang="es-CO" dirty="0" smtClean="0">
                <a:solidFill>
                  <a:schemeClr val="accent3"/>
                </a:solidFill>
                <a:effectLst>
                  <a:innerShdw blurRad="711200" dist="279400" dir="17220000">
                    <a:schemeClr val="bg1">
                      <a:alpha val="0"/>
                    </a:schemeClr>
                  </a:innerShdw>
                </a:effectLst>
              </a:rPr>
              <a:t>Viene del Latín </a:t>
            </a:r>
            <a:r>
              <a:rPr lang="es-CO" dirty="0" smtClean="0">
                <a:solidFill>
                  <a:schemeClr val="bg1"/>
                </a:solidFill>
                <a:effectLst>
                  <a:innerShdw blurRad="711200" dist="279400" dir="17220000">
                    <a:schemeClr val="bg1">
                      <a:alpha val="0"/>
                    </a:schemeClr>
                  </a:innerShdw>
                </a:effectLst>
              </a:rPr>
              <a:t>INPREHENS  </a:t>
            </a:r>
          </a:p>
          <a:p>
            <a:pPr>
              <a:buNone/>
            </a:pPr>
            <a:endParaRPr lang="es-CO" dirty="0" smtClean="0">
              <a:solidFill>
                <a:schemeClr val="accent3"/>
              </a:solidFill>
            </a:endParaRPr>
          </a:p>
          <a:p>
            <a:r>
              <a:rPr lang="es-CO" dirty="0" smtClean="0">
                <a:solidFill>
                  <a:schemeClr val="accent3"/>
                </a:solidFill>
              </a:rPr>
              <a:t>Significa coger o tomar </a:t>
            </a:r>
          </a:p>
          <a:p>
            <a:endParaRPr lang="es-CO" dirty="0" smtClean="0">
              <a:solidFill>
                <a:schemeClr val="accent3"/>
              </a:solidFill>
            </a:endParaRPr>
          </a:p>
          <a:p>
            <a:r>
              <a:rPr lang="es-CO" dirty="0" smtClean="0">
                <a:solidFill>
                  <a:schemeClr val="accent3"/>
                </a:solidFill>
              </a:rPr>
              <a:t>  Se expresa como una acción que comienza</a:t>
            </a:r>
            <a:endParaRPr lang="es-CO" dirty="0">
              <a:solidFill>
                <a:schemeClr val="accent3"/>
              </a:solidFill>
            </a:endParaRPr>
          </a:p>
        </p:txBody>
      </p:sp>
      <p:sp>
        <p:nvSpPr>
          <p:cNvPr id="5" name="4 Rectángulo"/>
          <p:cNvSpPr/>
          <p:nvPr/>
        </p:nvSpPr>
        <p:spPr>
          <a:xfrm>
            <a:off x="1214414" y="428604"/>
            <a:ext cx="7026026" cy="923330"/>
          </a:xfrm>
          <a:prstGeom prst="rect">
            <a:avLst/>
          </a:prstGeom>
          <a:noFill/>
        </p:spPr>
        <p:txBody>
          <a:bodyPr wrap="none" lIns="91440" tIns="45720" rIns="91440" bIns="45720">
            <a:spAutoFit/>
          </a:bodyPr>
          <a:lstStyle/>
          <a:p>
            <a:pPr algn="ctr"/>
            <a:r>
              <a:rPr lang="es-E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Etimología de Empresas</a:t>
            </a:r>
            <a:endParaRPr lang="es-E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
            </a:r>
            <a:br>
              <a:rPr lang="es-CO" dirty="0" smtClean="0"/>
            </a:br>
            <a:r>
              <a:rPr lang="es-CO" dirty="0"/>
              <a:t/>
            </a:r>
            <a:br>
              <a:rPr lang="es-CO" dirty="0"/>
            </a:br>
            <a:r>
              <a:rPr lang="es-CO" dirty="0" smtClean="0"/>
              <a:t/>
            </a:r>
            <a:br>
              <a:rPr lang="es-CO" dirty="0" smtClean="0"/>
            </a:br>
            <a:endParaRPr lang="es-CO" dirty="0"/>
          </a:p>
        </p:txBody>
      </p:sp>
      <p:pic>
        <p:nvPicPr>
          <p:cNvPr id="5" name="4 Marcador de contenido" descr="EVCA5FZSRECA3PJFXFCA9MAIH7CAPE9A80CAIWCA1RCAYZ0T0HCA9WTLTHCA4WRG7ACAC22E6YCAQ9OAH7CA9Y8WCZCAW9HE1UCA3YEC83CAZNR2EUCAUW9K0SCAU3T71OCAAYODH5CA2JKPR8.jpg"/>
          <p:cNvPicPr>
            <a:picLocks noGrp="1" noChangeAspect="1"/>
          </p:cNvPicPr>
          <p:nvPr>
            <p:ph idx="1"/>
          </p:nvPr>
        </p:nvPicPr>
        <p:blipFill>
          <a:blip r:embed="rId2"/>
          <a:stretch>
            <a:fillRect/>
          </a:stretch>
        </p:blipFill>
        <p:spPr>
          <a:xfrm>
            <a:off x="4441336" y="1720341"/>
            <a:ext cx="3892347" cy="4066113"/>
          </a:xfrm>
        </p:spPr>
      </p:pic>
      <p:sp>
        <p:nvSpPr>
          <p:cNvPr id="17" name="16 Marcador de texto"/>
          <p:cNvSpPr>
            <a:spLocks noGrp="1"/>
          </p:cNvSpPr>
          <p:nvPr>
            <p:ph type="body" sz="half" idx="2"/>
          </p:nvPr>
        </p:nvSpPr>
        <p:spPr/>
        <p:txBody>
          <a:bodyPr>
            <a:normAutofit/>
          </a:bodyPr>
          <a:lstStyle/>
          <a:p>
            <a:pPr>
              <a:buFont typeface="Arial" pitchFamily="34" charset="0"/>
              <a:buChar char="•"/>
            </a:pPr>
            <a:r>
              <a:rPr lang="es-CO" sz="2000" dirty="0" smtClean="0">
                <a:solidFill>
                  <a:schemeClr val="bg1"/>
                </a:solidFill>
              </a:rPr>
              <a:t>Deriva de la Voz Castellana </a:t>
            </a:r>
            <a:r>
              <a:rPr lang="es-CO" sz="2000" b="1" dirty="0" smtClean="0">
                <a:solidFill>
                  <a:schemeClr val="accent3"/>
                </a:solidFill>
              </a:rPr>
              <a:t>Emprender </a:t>
            </a:r>
          </a:p>
          <a:p>
            <a:endParaRPr lang="es-CO" sz="2000" dirty="0" smtClean="0">
              <a:solidFill>
                <a:schemeClr val="bg1"/>
              </a:solidFill>
            </a:endParaRPr>
          </a:p>
          <a:p>
            <a:pPr>
              <a:buFont typeface="Arial" pitchFamily="34" charset="0"/>
              <a:buChar char="•"/>
            </a:pPr>
            <a:r>
              <a:rPr lang="es-CO" sz="2000" dirty="0" smtClean="0">
                <a:solidFill>
                  <a:schemeClr val="bg1"/>
                </a:solidFill>
              </a:rPr>
              <a:t>Proviene del Latín in y, </a:t>
            </a:r>
            <a:r>
              <a:rPr lang="es-CO" sz="2000" b="1" dirty="0" smtClean="0">
                <a:solidFill>
                  <a:schemeClr val="accent3"/>
                </a:solidFill>
              </a:rPr>
              <a:t>prenderé </a:t>
            </a:r>
          </a:p>
          <a:p>
            <a:pPr>
              <a:buFont typeface="Arial" pitchFamily="34" charset="0"/>
              <a:buChar char="•"/>
            </a:pPr>
            <a:endParaRPr lang="es-CO" sz="2000" dirty="0" smtClean="0">
              <a:solidFill>
                <a:schemeClr val="bg1"/>
              </a:solidFill>
            </a:endParaRPr>
          </a:p>
          <a:p>
            <a:pPr>
              <a:buFont typeface="Arial" pitchFamily="34" charset="0"/>
              <a:buChar char="•"/>
            </a:pPr>
            <a:r>
              <a:rPr lang="es-CO" sz="2000" dirty="0" smtClean="0">
                <a:solidFill>
                  <a:schemeClr val="bg1"/>
                </a:solidFill>
              </a:rPr>
              <a:t>  Esta Estrechamente  relacionado con el vocablo francés </a:t>
            </a:r>
            <a:r>
              <a:rPr lang="es-CO" sz="2000" b="1" dirty="0" smtClean="0">
                <a:solidFill>
                  <a:schemeClr val="accent3"/>
                </a:solidFill>
              </a:rPr>
              <a:t>entrpreneur</a:t>
            </a:r>
            <a:r>
              <a:rPr lang="es-CO" sz="2000" dirty="0" smtClean="0">
                <a:solidFill>
                  <a:schemeClr val="bg1"/>
                </a:solidFill>
              </a:rPr>
              <a:t> haciendo referencia a los aventureros q viajaban por el viejo mundo.   </a:t>
            </a:r>
            <a:endParaRPr lang="es-CO" sz="2000" dirty="0">
              <a:solidFill>
                <a:schemeClr val="bg1"/>
              </a:solidFill>
            </a:endParaRPr>
          </a:p>
        </p:txBody>
      </p:sp>
      <p:sp>
        <p:nvSpPr>
          <p:cNvPr id="4" name="3 Rectángulo"/>
          <p:cNvSpPr/>
          <p:nvPr/>
        </p:nvSpPr>
        <p:spPr>
          <a:xfrm>
            <a:off x="571472" y="428604"/>
            <a:ext cx="7318094" cy="830997"/>
          </a:xfrm>
          <a:prstGeom prst="rect">
            <a:avLst/>
          </a:prstGeom>
          <a:noFill/>
        </p:spPr>
        <p:txBody>
          <a:bodyPr wrap="none" lIns="91440" tIns="45720" rIns="91440" bIns="45720">
            <a:spAutoFit/>
          </a:bodyPr>
          <a:lstStyle/>
          <a:p>
            <a:pPr algn="ctr"/>
            <a:r>
              <a:rPr lang="es-ES" sz="4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Etimología de Emprendedor</a:t>
            </a:r>
            <a:endParaRPr lang="es-ES" sz="4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
            </a:r>
            <a:br>
              <a:rPr lang="es-CO" dirty="0" smtClean="0"/>
            </a:br>
            <a:r>
              <a:rPr lang="es-CO" dirty="0"/>
              <a:t/>
            </a:r>
            <a:br>
              <a:rPr lang="es-CO" dirty="0"/>
            </a:br>
            <a:r>
              <a:rPr lang="es-CO" dirty="0" smtClean="0"/>
              <a:t/>
            </a:r>
            <a:br>
              <a:rPr lang="es-CO" dirty="0" smtClean="0"/>
            </a:br>
            <a:r>
              <a:rPr lang="es-CO" dirty="0"/>
              <a:t/>
            </a:r>
            <a:br>
              <a:rPr lang="es-CO" dirty="0"/>
            </a:br>
            <a:endParaRPr lang="es-CO" dirty="0"/>
          </a:p>
        </p:txBody>
      </p:sp>
      <p:pic>
        <p:nvPicPr>
          <p:cNvPr id="7" name="6 Marcador de contenido" descr="Negocio-multiplicador13128_2.jpg"/>
          <p:cNvPicPr>
            <a:picLocks noGrp="1" noChangeAspect="1"/>
          </p:cNvPicPr>
          <p:nvPr>
            <p:ph sz="half" idx="1"/>
          </p:nvPr>
        </p:nvPicPr>
        <p:blipFill>
          <a:blip r:embed="rId2"/>
          <a:stretch>
            <a:fillRect/>
          </a:stretch>
        </p:blipFill>
        <p:spPr>
          <a:xfrm>
            <a:off x="1143000" y="1862931"/>
            <a:ext cx="2667000" cy="4000500"/>
          </a:xfrm>
        </p:spPr>
      </p:pic>
      <p:sp>
        <p:nvSpPr>
          <p:cNvPr id="9" name="8 Marcador de contenido"/>
          <p:cNvSpPr>
            <a:spLocks noGrp="1"/>
          </p:cNvSpPr>
          <p:nvPr>
            <p:ph sz="half" idx="2"/>
          </p:nvPr>
        </p:nvSpPr>
        <p:spPr/>
        <p:txBody>
          <a:bodyPr>
            <a:normAutofit lnSpcReduction="10000"/>
          </a:bodyPr>
          <a:lstStyle/>
          <a:p>
            <a:r>
              <a:rPr lang="es-CO" dirty="0" smtClean="0">
                <a:solidFill>
                  <a:schemeClr val="accent6"/>
                </a:solidFill>
              </a:rPr>
              <a:t>Deriva de las palabras  latinas </a:t>
            </a:r>
            <a:r>
              <a:rPr lang="es-CO" dirty="0" smtClean="0">
                <a:solidFill>
                  <a:schemeClr val="bg1"/>
                </a:solidFill>
              </a:rPr>
              <a:t>NEC</a:t>
            </a:r>
            <a:r>
              <a:rPr lang="es-CO" dirty="0" smtClean="0">
                <a:solidFill>
                  <a:schemeClr val="accent6"/>
                </a:solidFill>
              </a:rPr>
              <a:t> y </a:t>
            </a:r>
            <a:r>
              <a:rPr lang="es-CO" dirty="0" smtClean="0">
                <a:solidFill>
                  <a:schemeClr val="bg1"/>
                </a:solidFill>
              </a:rPr>
              <a:t>OTIUM</a:t>
            </a:r>
            <a:r>
              <a:rPr lang="es-CO" dirty="0" smtClean="0">
                <a:solidFill>
                  <a:schemeClr val="accent6"/>
                </a:solidFill>
              </a:rPr>
              <a:t> </a:t>
            </a:r>
          </a:p>
          <a:p>
            <a:endParaRPr lang="es-CO" dirty="0" smtClean="0">
              <a:solidFill>
                <a:schemeClr val="accent6"/>
              </a:solidFill>
            </a:endParaRPr>
          </a:p>
          <a:p>
            <a:r>
              <a:rPr lang="es-CO" dirty="0" smtClean="0">
                <a:solidFill>
                  <a:schemeClr val="accent6"/>
                </a:solidFill>
              </a:rPr>
              <a:t>Para los romanos  negocio era lo q se hacia por dinero</a:t>
            </a:r>
          </a:p>
          <a:p>
            <a:endParaRPr lang="es-CO" dirty="0" smtClean="0">
              <a:solidFill>
                <a:schemeClr val="accent6"/>
              </a:solidFill>
            </a:endParaRPr>
          </a:p>
          <a:p>
            <a:r>
              <a:rPr lang="es-CO" dirty="0" smtClean="0">
                <a:solidFill>
                  <a:schemeClr val="accent6"/>
                </a:solidFill>
              </a:rPr>
              <a:t>Es la consecuencia de la correcta administración  de los recursos </a:t>
            </a:r>
            <a:endParaRPr lang="es-CO" dirty="0">
              <a:solidFill>
                <a:schemeClr val="accent6"/>
              </a:solidFill>
            </a:endParaRPr>
          </a:p>
        </p:txBody>
      </p:sp>
      <p:sp>
        <p:nvSpPr>
          <p:cNvPr id="4" name="3 Rectángulo"/>
          <p:cNvSpPr/>
          <p:nvPr/>
        </p:nvSpPr>
        <p:spPr>
          <a:xfrm>
            <a:off x="1071538" y="428604"/>
            <a:ext cx="6715172"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Etimología de Negocio</a:t>
            </a: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ctrTitle"/>
          </p:nvPr>
        </p:nvSpPr>
        <p:spPr>
          <a:xfrm>
            <a:off x="714348" y="285729"/>
            <a:ext cx="7786742" cy="785818"/>
          </a:xfrm>
        </p:spPr>
        <p:txBody>
          <a:bodyPr>
            <a:normAutofit fontScale="90000"/>
          </a:bodyPr>
          <a:lstStyle/>
          <a:p>
            <a:r>
              <a:rPr lang="es-CO" dirty="0" smtClean="0"/>
              <a:t/>
            </a:r>
            <a:br>
              <a:rPr lang="es-CO" dirty="0" smtClean="0"/>
            </a:br>
            <a:r>
              <a:rPr lang="es-CO" dirty="0" smtClean="0"/>
              <a:t/>
            </a:r>
            <a:br>
              <a:rPr lang="es-CO" dirty="0" smtClean="0"/>
            </a:br>
            <a:endParaRPr lang="es-CO" dirty="0"/>
          </a:p>
        </p:txBody>
      </p:sp>
      <p:sp>
        <p:nvSpPr>
          <p:cNvPr id="12" name="11 Subtítulo"/>
          <p:cNvSpPr>
            <a:spLocks noGrp="1"/>
          </p:cNvSpPr>
          <p:nvPr>
            <p:ph type="subTitle" idx="1"/>
          </p:nvPr>
        </p:nvSpPr>
        <p:spPr>
          <a:xfrm>
            <a:off x="1214414" y="1357298"/>
            <a:ext cx="6472238" cy="4572032"/>
          </a:xfrm>
        </p:spPr>
        <p:txBody>
          <a:bodyPr/>
          <a:lstStyle/>
          <a:p>
            <a:pPr marL="514350" indent="-514350"/>
            <a:r>
              <a:rPr lang="es-CO" dirty="0" smtClean="0">
                <a:solidFill>
                  <a:schemeClr val="bg1"/>
                </a:solidFill>
              </a:rPr>
              <a:t>José Luis González</a:t>
            </a:r>
          </a:p>
          <a:p>
            <a:pPr marL="514350" indent="-514350"/>
            <a:r>
              <a:rPr lang="es-CO" dirty="0" smtClean="0">
                <a:solidFill>
                  <a:schemeClr val="bg1"/>
                </a:solidFill>
              </a:rPr>
              <a:t>Diana Baquero</a:t>
            </a:r>
          </a:p>
          <a:p>
            <a:pPr marL="514350" indent="-514350"/>
            <a:r>
              <a:rPr lang="es-CO" dirty="0" smtClean="0">
                <a:solidFill>
                  <a:schemeClr val="bg1"/>
                </a:solidFill>
              </a:rPr>
              <a:t>Jessica Laverde</a:t>
            </a:r>
          </a:p>
          <a:p>
            <a:pPr marL="514350" indent="-514350"/>
            <a:r>
              <a:rPr lang="es-CO" dirty="0" smtClean="0">
                <a:solidFill>
                  <a:schemeClr val="bg1"/>
                </a:solidFill>
              </a:rPr>
              <a:t>Luis González</a:t>
            </a:r>
          </a:p>
          <a:p>
            <a:pPr marL="514350" indent="-514350"/>
            <a:r>
              <a:rPr lang="es-CO" dirty="0" smtClean="0">
                <a:solidFill>
                  <a:schemeClr val="bg1"/>
                </a:solidFill>
              </a:rPr>
              <a:t>Alejandro Riaño</a:t>
            </a:r>
          </a:p>
          <a:p>
            <a:pPr marL="514350" indent="-514350"/>
            <a:r>
              <a:rPr lang="es-CO" dirty="0" smtClean="0">
                <a:solidFill>
                  <a:schemeClr val="bg1"/>
                </a:solidFill>
              </a:rPr>
              <a:t>John Caicedo  </a:t>
            </a:r>
          </a:p>
          <a:p>
            <a:pPr marL="514350" indent="-514350">
              <a:buFont typeface="+mj-lt"/>
              <a:buAutoNum type="arabicPeriod"/>
            </a:pPr>
            <a:endParaRPr lang="es-CO" dirty="0" smtClean="0"/>
          </a:p>
          <a:p>
            <a:pPr marL="514350" indent="-514350">
              <a:buFont typeface="Arial" pitchFamily="34" charset="0"/>
              <a:buChar char="•"/>
            </a:pPr>
            <a:endParaRPr lang="es-CO" dirty="0" smtClean="0"/>
          </a:p>
          <a:p>
            <a:pPr marL="514350" indent="-514350"/>
            <a:endParaRPr lang="es-CO" dirty="0"/>
          </a:p>
        </p:txBody>
      </p:sp>
      <p:sp>
        <p:nvSpPr>
          <p:cNvPr id="13" name="12 Rectángulo"/>
          <p:cNvSpPr/>
          <p:nvPr/>
        </p:nvSpPr>
        <p:spPr>
          <a:xfrm>
            <a:off x="2786050" y="285728"/>
            <a:ext cx="319799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GAES No 3</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
            </a:r>
            <a:br>
              <a:rPr lang="es-CO" dirty="0" smtClean="0"/>
            </a:b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47500" lnSpcReduction="20000"/>
          </a:bodyPr>
          <a:lstStyle/>
          <a:p>
            <a:r>
              <a:rPr lang="es-CO" dirty="0" smtClean="0"/>
              <a:t> </a:t>
            </a:r>
            <a:r>
              <a:rPr lang="es-CO" b="1" dirty="0" smtClean="0">
                <a:solidFill>
                  <a:schemeClr val="bg1"/>
                </a:solidFill>
              </a:rPr>
              <a:t>Universalidad:</a:t>
            </a:r>
            <a:r>
              <a:rPr lang="es-CO" dirty="0" smtClean="0">
                <a:solidFill>
                  <a:schemeClr val="bg1"/>
                </a:solidFill>
              </a:rPr>
              <a:t> El fenómeno administrativo se da donde quiera que existe un organismo social ya que dentro de estos siempre tiene que existir una coordinación sistemática de medios. </a:t>
            </a:r>
          </a:p>
          <a:p>
            <a:endParaRPr lang="es-CO" dirty="0" smtClean="0">
              <a:solidFill>
                <a:schemeClr val="bg1"/>
              </a:solidFill>
            </a:endParaRPr>
          </a:p>
          <a:p>
            <a:r>
              <a:rPr lang="es-CO" dirty="0" smtClean="0">
                <a:solidFill>
                  <a:schemeClr val="bg1"/>
                </a:solidFill>
              </a:rPr>
              <a:t> </a:t>
            </a:r>
            <a:r>
              <a:rPr lang="es-CO" b="1" dirty="0" smtClean="0">
                <a:solidFill>
                  <a:schemeClr val="bg1"/>
                </a:solidFill>
              </a:rPr>
              <a:t>Especificidad: </a:t>
            </a:r>
            <a:r>
              <a:rPr lang="es-CO" dirty="0" smtClean="0">
                <a:solidFill>
                  <a:schemeClr val="bg1"/>
                </a:solidFill>
              </a:rPr>
              <a:t>La administración siempre se encuentra acompañada de ciencias de diferente índole como: la economía, la contaduría, la ingeniería entre otras, sin embargo esta mantiene su especificidad a pesar de su estrecha relación en los diferentes procesos. </a:t>
            </a:r>
          </a:p>
          <a:p>
            <a:endParaRPr lang="es-CO" dirty="0" smtClean="0">
              <a:solidFill>
                <a:schemeClr val="bg1"/>
              </a:solidFill>
            </a:endParaRPr>
          </a:p>
          <a:p>
            <a:r>
              <a:rPr lang="es-CO" dirty="0" smtClean="0">
                <a:solidFill>
                  <a:schemeClr val="bg1"/>
                </a:solidFill>
              </a:rPr>
              <a:t> </a:t>
            </a:r>
            <a:r>
              <a:rPr lang="es-CO" b="1" dirty="0" smtClean="0">
                <a:solidFill>
                  <a:schemeClr val="bg1"/>
                </a:solidFill>
              </a:rPr>
              <a:t>la unidad del proceso</a:t>
            </a:r>
            <a:r>
              <a:rPr lang="es-CO" dirty="0" smtClean="0">
                <a:solidFill>
                  <a:schemeClr val="bg1"/>
                </a:solidFill>
              </a:rPr>
              <a:t>: A pesar de que el proceso administrativo este compuesto por diferentes etapas, este es único, este es constante, lo que varia es su grado de aplicación en los diferentes procesos en los cuales se desee aplicar. Siempre se debe mantener la interacción de sus elementos: planeación, ejecución, control, re direccionamiento. </a:t>
            </a:r>
          </a:p>
          <a:p>
            <a:endParaRPr lang="es-CO" dirty="0" smtClean="0">
              <a:solidFill>
                <a:schemeClr val="bg1"/>
              </a:solidFill>
            </a:endParaRPr>
          </a:p>
          <a:p>
            <a:r>
              <a:rPr lang="es-CO" b="1" dirty="0" smtClean="0">
                <a:solidFill>
                  <a:schemeClr val="bg1"/>
                </a:solidFill>
              </a:rPr>
              <a:t> Unidad jerárquica</a:t>
            </a:r>
            <a:r>
              <a:rPr lang="es-CO" dirty="0" smtClean="0">
                <a:solidFill>
                  <a:schemeClr val="bg1"/>
                </a:solidFill>
              </a:rPr>
              <a:t>: Todas las personas que tienen carácter de jefes en un organismo social, tienen un nivel de participación, este lógicamente esta dado en distintos grados y modalidades, forman “un solo cuerpo administrativo, desde el Gerente General, hasta el último mayordomo. </a:t>
            </a:r>
          </a:p>
          <a:p>
            <a:endParaRPr lang="es-CO" dirty="0" smtClean="0"/>
          </a:p>
          <a:p>
            <a:endParaRPr lang="es-CO" dirty="0"/>
          </a:p>
        </p:txBody>
      </p:sp>
      <p:sp>
        <p:nvSpPr>
          <p:cNvPr id="4" name="3 Rectángulo"/>
          <p:cNvSpPr/>
          <p:nvPr/>
        </p:nvSpPr>
        <p:spPr>
          <a:xfrm>
            <a:off x="2285984" y="428604"/>
            <a:ext cx="4525406" cy="923330"/>
          </a:xfrm>
          <a:prstGeom prst="rect">
            <a:avLst/>
          </a:prstGeom>
          <a:noFill/>
        </p:spPr>
        <p:txBody>
          <a:bodyPr wrap="none" lIns="91440" tIns="45720" rIns="91440" bIns="45720">
            <a:spAutoFit/>
          </a:bodyPr>
          <a:lstStyle/>
          <a:p>
            <a:pPr algn="ctr"/>
            <a:r>
              <a:rPr lang="es-C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Características:</a:t>
            </a:r>
            <a:endParaRPr lang="es-CO"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
            </a:r>
            <a:br>
              <a:rPr lang="es-CO" dirty="0" smtClean="0"/>
            </a:b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62500" lnSpcReduction="20000"/>
          </a:bodyPr>
          <a:lstStyle/>
          <a:p>
            <a:r>
              <a:rPr lang="es-CO" dirty="0" smtClean="0"/>
              <a:t> </a:t>
            </a:r>
            <a:r>
              <a:rPr lang="es-CO" dirty="0" smtClean="0">
                <a:solidFill>
                  <a:schemeClr val="bg1"/>
                </a:solidFill>
              </a:rPr>
              <a:t>La administración brinda el éxito a cualquier organismo social ya que estos dependen directa o indirectamente de esta, porque necesitan administrar debidamente los recursos humanos y materiales que poseen. o Una adecuada administración hace que se mejore el nivel de productividad. </a:t>
            </a:r>
          </a:p>
          <a:p>
            <a:endParaRPr lang="es-CO" dirty="0" smtClean="0">
              <a:solidFill>
                <a:schemeClr val="bg1"/>
              </a:solidFill>
            </a:endParaRPr>
          </a:p>
          <a:p>
            <a:r>
              <a:rPr lang="es-CO" dirty="0" smtClean="0">
                <a:solidFill>
                  <a:schemeClr val="bg1"/>
                </a:solidFill>
              </a:rPr>
              <a:t> La administración se mantiene al frente de las condiciones cambiantes del medio, ante esta situación proporciona previsión y creatividad. </a:t>
            </a:r>
          </a:p>
          <a:p>
            <a:endParaRPr lang="es-CO" dirty="0" smtClean="0">
              <a:solidFill>
                <a:schemeClr val="bg1"/>
              </a:solidFill>
            </a:endParaRPr>
          </a:p>
          <a:p>
            <a:r>
              <a:rPr lang="es-CO" dirty="0" smtClean="0">
                <a:solidFill>
                  <a:schemeClr val="bg1"/>
                </a:solidFill>
              </a:rPr>
              <a:t> Indudablemente su gran emblema es el mejoramiento constante. </a:t>
            </a:r>
          </a:p>
          <a:p>
            <a:endParaRPr lang="es-CO" dirty="0" smtClean="0">
              <a:solidFill>
                <a:schemeClr val="bg1"/>
              </a:solidFill>
            </a:endParaRPr>
          </a:p>
          <a:p>
            <a:r>
              <a:rPr lang="es-CO" dirty="0" smtClean="0">
                <a:solidFill>
                  <a:schemeClr val="bg1"/>
                </a:solidFill>
              </a:rPr>
              <a:t> La eficiente técnica administrativa promueve y orienta al desarrollo de cualquier organismo social. </a:t>
            </a:r>
          </a:p>
          <a:p>
            <a:endParaRPr lang="es-CO" dirty="0" smtClean="0">
              <a:solidFill>
                <a:schemeClr val="bg1"/>
              </a:solidFill>
            </a:endParaRPr>
          </a:p>
          <a:p>
            <a:r>
              <a:rPr lang="es-CO" dirty="0" smtClean="0">
                <a:solidFill>
                  <a:schemeClr val="bg1"/>
                </a:solidFill>
              </a:rPr>
              <a:t> En la pequeña y mediana empresa la única posibilidad de competir, es aplicando una efectiva administración.</a:t>
            </a:r>
          </a:p>
          <a:p>
            <a:endParaRPr lang="es-CO" dirty="0"/>
          </a:p>
        </p:txBody>
      </p:sp>
      <p:sp>
        <p:nvSpPr>
          <p:cNvPr id="4" name="3 Rectángulo"/>
          <p:cNvSpPr/>
          <p:nvPr/>
        </p:nvSpPr>
        <p:spPr>
          <a:xfrm>
            <a:off x="642910" y="428604"/>
            <a:ext cx="7572428" cy="923330"/>
          </a:xfrm>
          <a:prstGeom prst="rect">
            <a:avLst/>
          </a:prstGeom>
          <a:noFill/>
        </p:spPr>
        <p:txBody>
          <a:bodyPr wrap="square" lIns="91440" tIns="45720" rIns="91440" bIns="45720">
            <a:spAutoFit/>
          </a:bodyPr>
          <a:lstStyle/>
          <a:p>
            <a:pPr algn="ctr"/>
            <a:r>
              <a:rPr lang="es-CO"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a:t>
            </a:r>
            <a:r>
              <a:rPr lang="es-C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mportancia</a:t>
            </a:r>
            <a:endParaRPr lang="es-CO"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85794"/>
            <a:ext cx="8229600" cy="5538806"/>
          </a:xfrm>
        </p:spPr>
        <p:txBody>
          <a:bodyPr>
            <a:normAutofit fontScale="62500" lnSpcReduction="20000"/>
          </a:bodyPr>
          <a:lstStyle/>
          <a:p>
            <a:r>
              <a:rPr lang="es-CO" dirty="0" smtClean="0">
                <a:solidFill>
                  <a:schemeClr val="bg1"/>
                </a:solidFill>
              </a:rPr>
              <a:t>Después de haber estudiado sus características, resulta innegable la trascendencia que tiene la administración en la vida del hombre. Por lo que es necesario mencionar algunos de los argumentos más relevantes que fundamenta la importancia de esta disciplina: </a:t>
            </a:r>
          </a:p>
          <a:p>
            <a:endParaRPr lang="es-CO" dirty="0" smtClean="0">
              <a:solidFill>
                <a:schemeClr val="bg1"/>
              </a:solidFill>
            </a:endParaRPr>
          </a:p>
          <a:p>
            <a:r>
              <a:rPr lang="es-CO" dirty="0" smtClean="0">
                <a:solidFill>
                  <a:schemeClr val="bg1"/>
                </a:solidFill>
              </a:rPr>
              <a:t>Universalidad: Con la universalidad de la administración se demuestra que ésta es imprescindible para el adecuando funcionamiento de cualquier organismo social. </a:t>
            </a:r>
          </a:p>
          <a:p>
            <a:endParaRPr lang="es-CO" dirty="0" smtClean="0">
              <a:solidFill>
                <a:schemeClr val="bg1"/>
              </a:solidFill>
            </a:endParaRPr>
          </a:p>
          <a:p>
            <a:r>
              <a:rPr lang="es-CO" dirty="0" smtClean="0">
                <a:solidFill>
                  <a:schemeClr val="bg1"/>
                </a:solidFill>
              </a:rPr>
              <a:t>Simplificación del Trabajo: Simplifica el trabajo al establecer principios, métodos y procedimientos, para lograr mayor rapidez y efectividad. </a:t>
            </a:r>
          </a:p>
          <a:p>
            <a:endParaRPr lang="es-CO" dirty="0" smtClean="0">
              <a:solidFill>
                <a:schemeClr val="bg1"/>
              </a:solidFill>
            </a:endParaRPr>
          </a:p>
          <a:p>
            <a:r>
              <a:rPr lang="es-CO" dirty="0" smtClean="0">
                <a:solidFill>
                  <a:schemeClr val="bg1"/>
                </a:solidFill>
              </a:rPr>
              <a:t>Productividad y Eficiencia: La productividad y eficiencia de cualquier empresa están en relación directa con la aplicación de una buena administración. </a:t>
            </a:r>
          </a:p>
          <a:p>
            <a:endParaRPr lang="es-CO" dirty="0" smtClean="0">
              <a:solidFill>
                <a:schemeClr val="bg1"/>
              </a:solidFill>
            </a:endParaRPr>
          </a:p>
          <a:p>
            <a:r>
              <a:rPr lang="es-CO" dirty="0" smtClean="0">
                <a:solidFill>
                  <a:schemeClr val="bg1"/>
                </a:solidFill>
              </a:rPr>
              <a:t>Bien común: A través de los principios de administración se contribuye al bienestar de la comunidad, ya que proporciona lineamientos para optimizar el aprovechamiento de los recursos, para mejorar las relaciones humanas y generar empleos. </a:t>
            </a:r>
          </a:p>
          <a:p>
            <a:endParaRPr lang="es-CO"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500430" y="357166"/>
            <a:ext cx="2286016"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dirty="0" smtClean="0">
                <a:solidFill>
                  <a:schemeClr val="bg1"/>
                </a:solidFill>
              </a:rPr>
              <a:t>ADMINISTRACION</a:t>
            </a:r>
            <a:endParaRPr lang="es-CO" sz="1200" dirty="0">
              <a:solidFill>
                <a:schemeClr val="bg1"/>
              </a:solidFill>
            </a:endParaRPr>
          </a:p>
        </p:txBody>
      </p:sp>
      <p:grpSp>
        <p:nvGrpSpPr>
          <p:cNvPr id="112" name="111 Grupo"/>
          <p:cNvGrpSpPr/>
          <p:nvPr/>
        </p:nvGrpSpPr>
        <p:grpSpPr>
          <a:xfrm>
            <a:off x="1142976" y="571480"/>
            <a:ext cx="7072362" cy="4714114"/>
            <a:chOff x="1142976" y="572274"/>
            <a:chExt cx="7072362" cy="4714114"/>
          </a:xfrm>
        </p:grpSpPr>
        <p:cxnSp>
          <p:nvCxnSpPr>
            <p:cNvPr id="6" name="5 Conector recto de flecha"/>
            <p:cNvCxnSpPr>
              <a:stCxn id="4" idx="2"/>
            </p:cNvCxnSpPr>
            <p:nvPr/>
          </p:nvCxnSpPr>
          <p:spPr>
            <a:xfrm rot="5400000">
              <a:off x="4536280" y="678638"/>
              <a:ext cx="214316" cy="1588"/>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3643306" y="785794"/>
              <a:ext cx="1928826" cy="276999"/>
            </a:xfrm>
            <a:prstGeom prst="rect">
              <a:avLst/>
            </a:prstGeom>
            <a:noFill/>
          </p:spPr>
          <p:txBody>
            <a:bodyPr wrap="square" rtlCol="0">
              <a:spAutoFit/>
            </a:bodyPr>
            <a:lstStyle/>
            <a:p>
              <a:pPr algn="ctr"/>
              <a:r>
                <a:rPr lang="es-CO" sz="1200" dirty="0" smtClean="0">
                  <a:solidFill>
                    <a:schemeClr val="bg1"/>
                  </a:solidFill>
                </a:rPr>
                <a:t>Es el proceso de </a:t>
              </a:r>
            </a:p>
          </p:txBody>
        </p:sp>
        <p:sp>
          <p:nvSpPr>
            <p:cNvPr id="26" name="25 Rectángulo"/>
            <p:cNvSpPr/>
            <p:nvPr/>
          </p:nvSpPr>
          <p:spPr>
            <a:xfrm>
              <a:off x="3000364" y="1000108"/>
              <a:ext cx="328614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dirty="0" smtClean="0">
                  <a:solidFill>
                    <a:schemeClr val="bg1"/>
                  </a:solidFill>
                </a:rPr>
                <a:t>Diseñar y mantener un  ambiente  de trabajo </a:t>
              </a:r>
              <a:endParaRPr lang="es-CO" sz="1200" dirty="0">
                <a:solidFill>
                  <a:schemeClr val="bg1"/>
                </a:solidFill>
              </a:endParaRPr>
            </a:p>
          </p:txBody>
        </p:sp>
        <p:sp>
          <p:nvSpPr>
            <p:cNvPr id="38" name="37 CuadroTexto"/>
            <p:cNvSpPr txBox="1"/>
            <p:nvPr/>
          </p:nvSpPr>
          <p:spPr>
            <a:xfrm>
              <a:off x="3714744" y="1500175"/>
              <a:ext cx="1928826" cy="276999"/>
            </a:xfrm>
            <a:prstGeom prst="rect">
              <a:avLst/>
            </a:prstGeom>
            <a:noFill/>
          </p:spPr>
          <p:txBody>
            <a:bodyPr wrap="square" rtlCol="0">
              <a:spAutoFit/>
            </a:bodyPr>
            <a:lstStyle/>
            <a:p>
              <a:pPr algn="ctr"/>
              <a:r>
                <a:rPr lang="es-CO" sz="1200" dirty="0" smtClean="0">
                  <a:solidFill>
                    <a:schemeClr val="bg1"/>
                  </a:solidFill>
                </a:rPr>
                <a:t>Para</a:t>
              </a:r>
              <a:endParaRPr lang="es-CO" sz="1200" dirty="0">
                <a:solidFill>
                  <a:schemeClr val="bg1"/>
                </a:solidFill>
              </a:endParaRPr>
            </a:p>
          </p:txBody>
        </p:sp>
        <p:sp>
          <p:nvSpPr>
            <p:cNvPr id="39" name="38 Rectángulo"/>
            <p:cNvSpPr/>
            <p:nvPr/>
          </p:nvSpPr>
          <p:spPr>
            <a:xfrm>
              <a:off x="3000364" y="1714488"/>
              <a:ext cx="3286148"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dirty="0" smtClean="0">
                  <a:solidFill>
                    <a:schemeClr val="bg1"/>
                  </a:solidFill>
                </a:rPr>
                <a:t>Lograr objetivos específicos grupales</a:t>
              </a:r>
              <a:endParaRPr lang="es-CO" sz="1200" dirty="0">
                <a:solidFill>
                  <a:schemeClr val="bg1"/>
                </a:solidFill>
              </a:endParaRPr>
            </a:p>
          </p:txBody>
        </p:sp>
        <p:sp>
          <p:nvSpPr>
            <p:cNvPr id="46" name="45 CuadroTexto"/>
            <p:cNvSpPr txBox="1"/>
            <p:nvPr/>
          </p:nvSpPr>
          <p:spPr>
            <a:xfrm>
              <a:off x="3643306" y="2143117"/>
              <a:ext cx="2000264" cy="276999"/>
            </a:xfrm>
            <a:prstGeom prst="rect">
              <a:avLst/>
            </a:prstGeom>
            <a:noFill/>
          </p:spPr>
          <p:txBody>
            <a:bodyPr wrap="square" rtlCol="0">
              <a:spAutoFit/>
            </a:bodyPr>
            <a:lstStyle/>
            <a:p>
              <a:pPr algn="ctr"/>
              <a:r>
                <a:rPr lang="es-CO" sz="1200" dirty="0" smtClean="0">
                  <a:solidFill>
                    <a:schemeClr val="bg1"/>
                  </a:solidFill>
                </a:rPr>
                <a:t>Es esencial para</a:t>
              </a:r>
              <a:endParaRPr lang="es-CO" sz="1200" dirty="0">
                <a:solidFill>
                  <a:schemeClr val="bg1"/>
                </a:solidFill>
              </a:endParaRPr>
            </a:p>
          </p:txBody>
        </p:sp>
        <p:sp>
          <p:nvSpPr>
            <p:cNvPr id="47" name="46 Rectángulo"/>
            <p:cNvSpPr/>
            <p:nvPr/>
          </p:nvSpPr>
          <p:spPr>
            <a:xfrm>
              <a:off x="2786050" y="2357430"/>
              <a:ext cx="371477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dirty="0" smtClean="0">
                  <a:solidFill>
                    <a:schemeClr val="bg1"/>
                  </a:solidFill>
                </a:rPr>
                <a:t>Asegurar  y  coordinar esfuerzos individuales </a:t>
              </a:r>
              <a:endParaRPr lang="es-CO" sz="1200" dirty="0">
                <a:solidFill>
                  <a:schemeClr val="bg1"/>
                </a:solidFill>
              </a:endParaRPr>
            </a:p>
          </p:txBody>
        </p:sp>
        <p:cxnSp>
          <p:nvCxnSpPr>
            <p:cNvPr id="49" name="48 Conector recto de flecha"/>
            <p:cNvCxnSpPr>
              <a:stCxn id="47" idx="2"/>
            </p:cNvCxnSpPr>
            <p:nvPr/>
          </p:nvCxnSpPr>
          <p:spPr>
            <a:xfrm rot="5400000">
              <a:off x="3143240" y="1500174"/>
              <a:ext cx="357190" cy="26432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50 Conector recto de flecha"/>
            <p:cNvCxnSpPr>
              <a:stCxn id="47" idx="2"/>
            </p:cNvCxnSpPr>
            <p:nvPr/>
          </p:nvCxnSpPr>
          <p:spPr>
            <a:xfrm rot="16200000" flipH="1">
              <a:off x="5750727" y="1535893"/>
              <a:ext cx="357190" cy="25717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54 Rectángulo"/>
            <p:cNvSpPr/>
            <p:nvPr/>
          </p:nvSpPr>
          <p:spPr>
            <a:xfrm>
              <a:off x="1428728" y="3071810"/>
              <a:ext cx="114300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dirty="0" smtClean="0">
                  <a:solidFill>
                    <a:schemeClr val="bg1"/>
                  </a:solidFill>
                </a:rPr>
                <a:t>Nace con </a:t>
              </a:r>
              <a:endParaRPr lang="es-CO" sz="1200" dirty="0">
                <a:solidFill>
                  <a:schemeClr val="bg1"/>
                </a:solidFill>
              </a:endParaRPr>
            </a:p>
          </p:txBody>
        </p:sp>
        <p:cxnSp>
          <p:nvCxnSpPr>
            <p:cNvPr id="56" name="55 Conector recto de flecha"/>
            <p:cNvCxnSpPr/>
            <p:nvPr/>
          </p:nvCxnSpPr>
          <p:spPr>
            <a:xfrm rot="5400000">
              <a:off x="1893869" y="3321049"/>
              <a:ext cx="214314" cy="1588"/>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57" name="56 Rectángulo"/>
            <p:cNvSpPr/>
            <p:nvPr/>
          </p:nvSpPr>
          <p:spPr>
            <a:xfrm>
              <a:off x="1357290" y="3429000"/>
              <a:ext cx="1285884"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dirty="0" smtClean="0">
                  <a:solidFill>
                    <a:schemeClr val="bg1"/>
                  </a:solidFill>
                </a:rPr>
                <a:t>La  Humildad</a:t>
              </a:r>
              <a:endParaRPr lang="es-CO" sz="1200" dirty="0">
                <a:solidFill>
                  <a:schemeClr val="bg1"/>
                </a:solidFill>
              </a:endParaRPr>
            </a:p>
          </p:txBody>
        </p:sp>
        <p:cxnSp>
          <p:nvCxnSpPr>
            <p:cNvPr id="58" name="57 Conector recto de flecha"/>
            <p:cNvCxnSpPr/>
            <p:nvPr/>
          </p:nvCxnSpPr>
          <p:spPr>
            <a:xfrm rot="5400000">
              <a:off x="1893869" y="3749677"/>
              <a:ext cx="214314" cy="1588"/>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64" name="63 Conector recto de flecha"/>
            <p:cNvCxnSpPr/>
            <p:nvPr/>
          </p:nvCxnSpPr>
          <p:spPr>
            <a:xfrm rot="5400000">
              <a:off x="4537075" y="1392223"/>
              <a:ext cx="214314" cy="1588"/>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67" name="66 Conector recto de flecha"/>
            <p:cNvCxnSpPr/>
            <p:nvPr/>
          </p:nvCxnSpPr>
          <p:spPr>
            <a:xfrm rot="5400000">
              <a:off x="4537075" y="2035165"/>
              <a:ext cx="214314" cy="1588"/>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77" name="76 Rectángulo"/>
            <p:cNvSpPr/>
            <p:nvPr/>
          </p:nvSpPr>
          <p:spPr>
            <a:xfrm>
              <a:off x="1357290" y="4286256"/>
              <a:ext cx="1214446"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dirty="0" smtClean="0">
                  <a:solidFill>
                    <a:schemeClr val="bg1"/>
                  </a:solidFill>
                </a:rPr>
                <a:t>Edad media </a:t>
              </a:r>
              <a:endParaRPr lang="es-CO" sz="1200" dirty="0">
                <a:solidFill>
                  <a:schemeClr val="bg1"/>
                </a:solidFill>
              </a:endParaRPr>
            </a:p>
          </p:txBody>
        </p:sp>
        <p:sp>
          <p:nvSpPr>
            <p:cNvPr id="78" name="77 CuadroTexto"/>
            <p:cNvSpPr txBox="1"/>
            <p:nvPr/>
          </p:nvSpPr>
          <p:spPr>
            <a:xfrm>
              <a:off x="1285852" y="3857628"/>
              <a:ext cx="1285884" cy="276999"/>
            </a:xfrm>
            <a:prstGeom prst="rect">
              <a:avLst/>
            </a:prstGeom>
            <a:noFill/>
          </p:spPr>
          <p:txBody>
            <a:bodyPr wrap="square" rtlCol="0">
              <a:spAutoFit/>
            </a:bodyPr>
            <a:lstStyle/>
            <a:p>
              <a:r>
                <a:rPr lang="es-CO" sz="1200" dirty="0" smtClean="0">
                  <a:solidFill>
                    <a:schemeClr val="bg1"/>
                  </a:solidFill>
                </a:rPr>
                <a:t>Se formaliza en la </a:t>
              </a:r>
              <a:endParaRPr lang="es-CO" sz="1200" dirty="0">
                <a:solidFill>
                  <a:schemeClr val="bg1"/>
                </a:solidFill>
              </a:endParaRPr>
            </a:p>
          </p:txBody>
        </p:sp>
        <p:sp>
          <p:nvSpPr>
            <p:cNvPr id="79" name="78 Rectángulo"/>
            <p:cNvSpPr/>
            <p:nvPr/>
          </p:nvSpPr>
          <p:spPr>
            <a:xfrm>
              <a:off x="1142976" y="4714884"/>
              <a:ext cx="1714512"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dirty="0" smtClean="0">
                  <a:solidFill>
                    <a:schemeClr val="bg1"/>
                  </a:solidFill>
                </a:rPr>
                <a:t>Actividad del Trabajo </a:t>
              </a:r>
            </a:p>
          </p:txBody>
        </p:sp>
        <p:sp>
          <p:nvSpPr>
            <p:cNvPr id="80" name="79 Rectángulo"/>
            <p:cNvSpPr/>
            <p:nvPr/>
          </p:nvSpPr>
          <p:spPr>
            <a:xfrm>
              <a:off x="6429388" y="3071810"/>
              <a:ext cx="1571636"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dirty="0" smtClean="0">
                  <a:solidFill>
                    <a:schemeClr val="bg1"/>
                  </a:solidFill>
                </a:rPr>
                <a:t>Caracterizada  </a:t>
              </a:r>
            </a:p>
          </p:txBody>
        </p:sp>
        <p:sp>
          <p:nvSpPr>
            <p:cNvPr id="82" name="81 Rectángulo"/>
            <p:cNvSpPr/>
            <p:nvPr/>
          </p:nvSpPr>
          <p:spPr>
            <a:xfrm>
              <a:off x="6429388" y="3786190"/>
              <a:ext cx="1571636"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dirty="0" smtClean="0">
                  <a:solidFill>
                    <a:schemeClr val="bg1"/>
                  </a:solidFill>
                </a:rPr>
                <a:t>Universal </a:t>
              </a:r>
              <a:endParaRPr lang="es-CO" sz="1200" dirty="0">
                <a:solidFill>
                  <a:schemeClr val="bg1"/>
                </a:solidFill>
              </a:endParaRPr>
            </a:p>
          </p:txBody>
        </p:sp>
        <p:sp>
          <p:nvSpPr>
            <p:cNvPr id="83" name="82 Rectángulo"/>
            <p:cNvSpPr/>
            <p:nvPr/>
          </p:nvSpPr>
          <p:spPr>
            <a:xfrm>
              <a:off x="6572264" y="4214818"/>
              <a:ext cx="1285884"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dirty="0" smtClean="0">
                  <a:solidFill>
                    <a:schemeClr val="bg1"/>
                  </a:solidFill>
                </a:rPr>
                <a:t>Especifico </a:t>
              </a:r>
              <a:endParaRPr lang="es-CO" sz="1200" dirty="0">
                <a:solidFill>
                  <a:schemeClr val="bg1"/>
                </a:solidFill>
              </a:endParaRPr>
            </a:p>
          </p:txBody>
        </p:sp>
        <p:sp>
          <p:nvSpPr>
            <p:cNvPr id="84" name="83 Rectángulo"/>
            <p:cNvSpPr/>
            <p:nvPr/>
          </p:nvSpPr>
          <p:spPr>
            <a:xfrm>
              <a:off x="6215074" y="4643446"/>
              <a:ext cx="2000264"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dirty="0" smtClean="0">
                  <a:solidFill>
                    <a:schemeClr val="bg1"/>
                  </a:solidFill>
                </a:rPr>
                <a:t>Unidad de Proceso </a:t>
              </a:r>
              <a:endParaRPr lang="es-CO" sz="1200" dirty="0">
                <a:solidFill>
                  <a:schemeClr val="bg1"/>
                </a:solidFill>
              </a:endParaRPr>
            </a:p>
          </p:txBody>
        </p:sp>
        <p:sp>
          <p:nvSpPr>
            <p:cNvPr id="85" name="84 Rectángulo"/>
            <p:cNvSpPr/>
            <p:nvPr/>
          </p:nvSpPr>
          <p:spPr>
            <a:xfrm>
              <a:off x="6357950" y="5072074"/>
              <a:ext cx="1785950"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dirty="0" smtClean="0">
                  <a:solidFill>
                    <a:schemeClr val="bg1"/>
                  </a:solidFill>
                </a:rPr>
                <a:t>Unidad Jerárquica</a:t>
              </a:r>
              <a:endParaRPr lang="es-CO" sz="1200" dirty="0">
                <a:solidFill>
                  <a:schemeClr val="bg1"/>
                </a:solidFill>
              </a:endParaRPr>
            </a:p>
          </p:txBody>
        </p:sp>
        <p:cxnSp>
          <p:nvCxnSpPr>
            <p:cNvPr id="89" name="88 Conector recto de flecha"/>
            <p:cNvCxnSpPr/>
            <p:nvPr/>
          </p:nvCxnSpPr>
          <p:spPr>
            <a:xfrm rot="5400000">
              <a:off x="1893869" y="4178305"/>
              <a:ext cx="214314" cy="1588"/>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94" name="93 Conector recto de flecha"/>
            <p:cNvCxnSpPr/>
            <p:nvPr/>
          </p:nvCxnSpPr>
          <p:spPr>
            <a:xfrm rot="5400000">
              <a:off x="1893869" y="4606933"/>
              <a:ext cx="214314" cy="1588"/>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96" name="95 CuadroTexto"/>
            <p:cNvSpPr txBox="1"/>
            <p:nvPr/>
          </p:nvSpPr>
          <p:spPr>
            <a:xfrm>
              <a:off x="3428992" y="4000504"/>
              <a:ext cx="1143008" cy="369332"/>
            </a:xfrm>
            <a:prstGeom prst="rect">
              <a:avLst/>
            </a:prstGeom>
            <a:noFill/>
          </p:spPr>
          <p:txBody>
            <a:bodyPr wrap="square" rtlCol="0">
              <a:spAutoFit/>
            </a:bodyPr>
            <a:lstStyle/>
            <a:p>
              <a:endParaRPr lang="es-CO" dirty="0">
                <a:solidFill>
                  <a:schemeClr val="bg1"/>
                </a:solidFill>
              </a:endParaRPr>
            </a:p>
          </p:txBody>
        </p:sp>
        <p:sp>
          <p:nvSpPr>
            <p:cNvPr id="97" name="96 CuadroTexto"/>
            <p:cNvSpPr txBox="1"/>
            <p:nvPr/>
          </p:nvSpPr>
          <p:spPr>
            <a:xfrm>
              <a:off x="6929454" y="3500438"/>
              <a:ext cx="857256" cy="276999"/>
            </a:xfrm>
            <a:prstGeom prst="rect">
              <a:avLst/>
            </a:prstGeom>
            <a:noFill/>
          </p:spPr>
          <p:txBody>
            <a:bodyPr wrap="square" rtlCol="0">
              <a:spAutoFit/>
            </a:bodyPr>
            <a:lstStyle/>
            <a:p>
              <a:r>
                <a:rPr lang="es-CO" sz="1200" dirty="0" smtClean="0">
                  <a:solidFill>
                    <a:schemeClr val="bg1"/>
                  </a:solidFill>
                </a:rPr>
                <a:t>Por Ser</a:t>
              </a:r>
              <a:endParaRPr lang="es-CO" sz="1200" dirty="0">
                <a:solidFill>
                  <a:schemeClr val="bg1"/>
                </a:solidFill>
              </a:endParaRPr>
            </a:p>
          </p:txBody>
        </p:sp>
        <p:cxnSp>
          <p:nvCxnSpPr>
            <p:cNvPr id="100" name="99 Conector recto de flecha"/>
            <p:cNvCxnSpPr/>
            <p:nvPr/>
          </p:nvCxnSpPr>
          <p:spPr>
            <a:xfrm rot="5400000">
              <a:off x="7108843" y="3392487"/>
              <a:ext cx="214314" cy="1588"/>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02" name="101 Conector recto de flecha"/>
            <p:cNvCxnSpPr/>
            <p:nvPr/>
          </p:nvCxnSpPr>
          <p:spPr>
            <a:xfrm rot="5400000">
              <a:off x="7108843" y="4106867"/>
              <a:ext cx="214314" cy="1588"/>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03" name="102 Conector recto de flecha"/>
            <p:cNvCxnSpPr/>
            <p:nvPr/>
          </p:nvCxnSpPr>
          <p:spPr>
            <a:xfrm rot="5400000">
              <a:off x="7108843" y="4535495"/>
              <a:ext cx="214314" cy="1588"/>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04" name="103 Conector recto de flecha"/>
            <p:cNvCxnSpPr/>
            <p:nvPr/>
          </p:nvCxnSpPr>
          <p:spPr>
            <a:xfrm rot="5400000">
              <a:off x="7108843" y="4964123"/>
              <a:ext cx="214314" cy="1588"/>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10" name="109 CuadroTexto"/>
            <p:cNvSpPr txBox="1"/>
            <p:nvPr/>
          </p:nvSpPr>
          <p:spPr>
            <a:xfrm>
              <a:off x="3643306" y="785793"/>
              <a:ext cx="1928826" cy="276999"/>
            </a:xfrm>
            <a:prstGeom prst="rect">
              <a:avLst/>
            </a:prstGeom>
            <a:noFill/>
          </p:spPr>
          <p:txBody>
            <a:bodyPr wrap="square" rtlCol="0">
              <a:spAutoFit/>
            </a:bodyPr>
            <a:lstStyle/>
            <a:p>
              <a:pPr algn="ctr"/>
              <a:r>
                <a:rPr lang="es-CO" sz="1200" dirty="0" smtClean="0">
                  <a:solidFill>
                    <a:schemeClr val="bg1"/>
                  </a:solidFill>
                </a:rPr>
                <a:t>Es el proceso de </a:t>
              </a:r>
            </a:p>
          </p:txBody>
        </p:sp>
        <p:sp>
          <p:nvSpPr>
            <p:cNvPr id="111" name="110 CuadroTexto"/>
            <p:cNvSpPr txBox="1"/>
            <p:nvPr/>
          </p:nvSpPr>
          <p:spPr>
            <a:xfrm>
              <a:off x="3714744" y="1500174"/>
              <a:ext cx="1928826" cy="276999"/>
            </a:xfrm>
            <a:prstGeom prst="rect">
              <a:avLst/>
            </a:prstGeom>
            <a:noFill/>
          </p:spPr>
          <p:txBody>
            <a:bodyPr wrap="square" rtlCol="0">
              <a:spAutoFit/>
            </a:bodyPr>
            <a:lstStyle/>
            <a:p>
              <a:pPr algn="ctr"/>
              <a:r>
                <a:rPr lang="es-CO" sz="1200" dirty="0" smtClean="0">
                  <a:solidFill>
                    <a:schemeClr val="bg1"/>
                  </a:solidFill>
                </a:rPr>
                <a:t>Para</a:t>
              </a:r>
              <a:endParaRPr lang="es-CO" sz="1200" dirty="0">
                <a:solidFill>
                  <a:schemeClr val="bg1"/>
                </a:solidFill>
              </a:endParaRPr>
            </a:p>
          </p:txBody>
        </p:sp>
      </p:grpSp>
      <p:pic>
        <p:nvPicPr>
          <p:cNvPr id="1026" name="Picture 2" descr="http://agfobi8.csagrarias.uchile.cl/economia/wp-content/uploads/2007/03/administracion-de-empresas-agropecuarias.jpg"/>
          <p:cNvPicPr>
            <a:picLocks noChangeAspect="1" noChangeArrowheads="1"/>
          </p:cNvPicPr>
          <p:nvPr/>
        </p:nvPicPr>
        <p:blipFill>
          <a:blip r:embed="rId2"/>
          <a:srcRect/>
          <a:stretch>
            <a:fillRect/>
          </a:stretch>
        </p:blipFill>
        <p:spPr bwMode="auto">
          <a:xfrm rot="814097">
            <a:off x="3500431" y="3571876"/>
            <a:ext cx="1785950" cy="168183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8" name="Picture 4" descr="http://tbn1.google.com/images?q=tbn:ePW5jdrAklCI6M:http://dvlofit.com/dvlofit/images/dvlofit/Administracion.jpg">
            <a:hlinkClick r:id="rId3"/>
          </p:cNvPr>
          <p:cNvPicPr>
            <a:picLocks noChangeAspect="1" noChangeArrowheads="1"/>
          </p:cNvPicPr>
          <p:nvPr/>
        </p:nvPicPr>
        <p:blipFill>
          <a:blip r:embed="rId4"/>
          <a:srcRect/>
          <a:stretch>
            <a:fillRect/>
          </a:stretch>
        </p:blipFill>
        <p:spPr bwMode="auto">
          <a:xfrm rot="19790322">
            <a:off x="700202" y="909168"/>
            <a:ext cx="1613892" cy="1000864"/>
          </a:xfrm>
          <a:prstGeom prst="rect">
            <a:avLst/>
          </a:prstGeom>
          <a:ln>
            <a:noFill/>
          </a:ln>
          <a:effectLst>
            <a:outerShdw blurRad="292100" dist="139700" dir="2700000" algn="tl" rotWithShape="0">
              <a:srgbClr val="333333">
                <a:alpha val="65000"/>
              </a:srgbClr>
            </a:outerShdw>
          </a:effectLst>
        </p:spPr>
      </p:pic>
      <p:pic>
        <p:nvPicPr>
          <p:cNvPr id="1030" name="Picture 6" descr="http://www.ccm.itesm.mx/imgsite/archivos/lae.jpg"/>
          <p:cNvPicPr>
            <a:picLocks noChangeAspect="1" noChangeArrowheads="1"/>
          </p:cNvPicPr>
          <p:nvPr/>
        </p:nvPicPr>
        <p:blipFill>
          <a:blip r:embed="rId5"/>
          <a:srcRect/>
          <a:stretch>
            <a:fillRect/>
          </a:stretch>
        </p:blipFill>
        <p:spPr bwMode="auto">
          <a:xfrm rot="1711647">
            <a:off x="6700200" y="663402"/>
            <a:ext cx="1886213" cy="125747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571480"/>
            <a:ext cx="7772400" cy="1470025"/>
          </a:xfrm>
        </p:spPr>
        <p:txBody>
          <a:bodyPr>
            <a:normAutofit/>
          </a:bodyPr>
          <a:lstStyle/>
          <a:p>
            <a:r>
              <a:rPr lang="es-CO" sz="1600" dirty="0" smtClean="0">
                <a:latin typeface="Arial" pitchFamily="34" charset="0"/>
                <a:cs typeface="Arial" pitchFamily="34" charset="0"/>
              </a:rPr>
              <a:t/>
            </a:r>
            <a:br>
              <a:rPr lang="es-CO" sz="1600" dirty="0" smtClean="0">
                <a:latin typeface="Arial" pitchFamily="34" charset="0"/>
                <a:cs typeface="Arial" pitchFamily="34" charset="0"/>
              </a:rPr>
            </a:br>
            <a:endParaRPr lang="es-CO" sz="1600" dirty="0">
              <a:latin typeface="Arial" pitchFamily="34" charset="0"/>
              <a:cs typeface="Arial" pitchFamily="34" charset="0"/>
            </a:endParaRPr>
          </a:p>
        </p:txBody>
      </p:sp>
      <p:sp>
        <p:nvSpPr>
          <p:cNvPr id="3" name="2 Subtítulo"/>
          <p:cNvSpPr>
            <a:spLocks noGrp="1"/>
          </p:cNvSpPr>
          <p:nvPr>
            <p:ph type="subTitle" idx="1"/>
          </p:nvPr>
        </p:nvSpPr>
        <p:spPr/>
        <p:txBody>
          <a:bodyPr/>
          <a:lstStyle/>
          <a:p>
            <a:endParaRPr lang="es-CO" dirty="0"/>
          </a:p>
        </p:txBody>
      </p:sp>
      <p:pic>
        <p:nvPicPr>
          <p:cNvPr id="11266" name="Picture 2" descr="http://www.infomipyme.com/Docs/GT/Offline/administracion/imagen/Areas_funcionales.jpg"/>
          <p:cNvPicPr>
            <a:picLocks noChangeAspect="1" noChangeArrowheads="1"/>
          </p:cNvPicPr>
          <p:nvPr/>
        </p:nvPicPr>
        <p:blipFill>
          <a:blip r:embed="rId2"/>
          <a:srcRect/>
          <a:stretch>
            <a:fillRect/>
          </a:stretch>
        </p:blipFill>
        <p:spPr bwMode="auto">
          <a:xfrm>
            <a:off x="714348" y="2076690"/>
            <a:ext cx="7806745" cy="3424011"/>
          </a:xfrm>
          <a:prstGeom prst="rect">
            <a:avLst/>
          </a:prstGeom>
          <a:noFill/>
        </p:spPr>
      </p:pic>
      <p:sp>
        <p:nvSpPr>
          <p:cNvPr id="6" name="5 Rectángulo"/>
          <p:cNvSpPr/>
          <p:nvPr/>
        </p:nvSpPr>
        <p:spPr>
          <a:xfrm>
            <a:off x="785786" y="285728"/>
            <a:ext cx="7625998" cy="1323439"/>
          </a:xfrm>
          <a:prstGeom prst="rect">
            <a:avLst/>
          </a:prstGeom>
          <a:noFill/>
        </p:spPr>
        <p:txBody>
          <a:bodyPr wrap="none" lIns="91440" tIns="45720" rIns="91440" bIns="45720">
            <a:spAutoFit/>
          </a:bodyPr>
          <a:lstStyle/>
          <a:p>
            <a:pPr algn="ctr"/>
            <a:r>
              <a:rPr lang="es-CO" sz="40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pitchFamily="34" charset="0"/>
                <a:cs typeface="Arial" pitchFamily="34" charset="0"/>
              </a:rPr>
              <a:t>AREAS FUNCIONALES DE LA </a:t>
            </a:r>
          </a:p>
          <a:p>
            <a:pPr algn="ctr"/>
            <a:r>
              <a:rPr lang="es-CO" sz="40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pitchFamily="34" charset="0"/>
                <a:cs typeface="Arial" pitchFamily="34" charset="0"/>
              </a:rPr>
              <a:t>EMPRESA</a:t>
            </a:r>
            <a:endParaRPr lang="es-CO" sz="40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1266"/>
                                        </p:tgtEl>
                                        <p:attrNameLst>
                                          <p:attrName>style.visibility</p:attrName>
                                        </p:attrNameLst>
                                      </p:cBhvr>
                                      <p:to>
                                        <p:strVal val="visible"/>
                                      </p:to>
                                    </p:set>
                                    <p:animEffect transition="in" filter="wipe(down)">
                                      <p:cBhvr>
                                        <p:cTn id="1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
            </a:r>
            <a:br>
              <a:rPr lang="es-CO" dirty="0" smtClean="0"/>
            </a:br>
            <a:r>
              <a:rPr lang="es-CO" dirty="0" smtClean="0"/>
              <a:t/>
            </a:r>
            <a:br>
              <a:rPr lang="es-CO" dirty="0" smtClean="0"/>
            </a:br>
            <a:r>
              <a:rPr lang="es-CO" dirty="0" smtClean="0"/>
              <a:t/>
            </a:r>
            <a:br>
              <a:rPr lang="es-CO" dirty="0" smtClean="0"/>
            </a:br>
            <a:endParaRPr lang="es-CO" dirty="0"/>
          </a:p>
        </p:txBody>
      </p:sp>
      <p:sp>
        <p:nvSpPr>
          <p:cNvPr id="4" name="3 Rectángulo"/>
          <p:cNvSpPr/>
          <p:nvPr/>
        </p:nvSpPr>
        <p:spPr>
          <a:xfrm>
            <a:off x="571472" y="285728"/>
            <a:ext cx="8057399" cy="830997"/>
          </a:xfrm>
          <a:prstGeom prst="rect">
            <a:avLst/>
          </a:prstGeom>
          <a:noFill/>
        </p:spPr>
        <p:txBody>
          <a:bodyPr wrap="none" lIns="91440" tIns="45720" rIns="91440" bIns="45720">
            <a:spAutoFit/>
          </a:bodyPr>
          <a:lstStyle/>
          <a:p>
            <a:pPr algn="ctr"/>
            <a:r>
              <a:rPr lang="es-ES" sz="48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Principios de la Administración</a:t>
            </a:r>
          </a:p>
        </p:txBody>
      </p:sp>
      <p:pic>
        <p:nvPicPr>
          <p:cNvPr id="5" name="4 Marcador de contenido" descr="taylorfayol.jpg"/>
          <p:cNvPicPr>
            <a:picLocks noGrp="1" noChangeAspect="1"/>
          </p:cNvPicPr>
          <p:nvPr>
            <p:ph idx="1"/>
          </p:nvPr>
        </p:nvPicPr>
        <p:blipFill>
          <a:blip r:embed="rId2"/>
          <a:stretch>
            <a:fillRect/>
          </a:stretch>
        </p:blipFill>
        <p:spPr>
          <a:xfrm>
            <a:off x="1933470" y="1428736"/>
            <a:ext cx="4362555" cy="4025120"/>
          </a:xfrm>
          <a:prstGeom prst="rect">
            <a:avLst/>
          </a:prstGeom>
          <a:ln>
            <a:solidFill>
              <a:schemeClr val="bg1"/>
            </a:solidFill>
          </a:ln>
          <a:effectLst>
            <a:softEdge rad="112500"/>
          </a:effectLst>
        </p:spPr>
      </p:pic>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
            </a:r>
            <a:br>
              <a:rPr lang="es-CO" dirty="0" smtClean="0"/>
            </a:br>
            <a:r>
              <a:rPr lang="es-CO" dirty="0"/>
              <a:t/>
            </a:r>
            <a:br>
              <a:rPr lang="es-CO" dirty="0"/>
            </a:br>
            <a:endParaRPr lang="es-CO" dirty="0"/>
          </a:p>
        </p:txBody>
      </p:sp>
      <p:sp>
        <p:nvSpPr>
          <p:cNvPr id="4" name="3 Rectángulo"/>
          <p:cNvSpPr/>
          <p:nvPr/>
        </p:nvSpPr>
        <p:spPr>
          <a:xfrm>
            <a:off x="857224" y="428604"/>
            <a:ext cx="7397089" cy="769441"/>
          </a:xfrm>
          <a:prstGeom prst="rect">
            <a:avLst/>
          </a:prstGeom>
          <a:noFill/>
        </p:spPr>
        <p:txBody>
          <a:bodyPr wrap="none" lIns="91440" tIns="45720" rIns="91440" bIns="45720">
            <a:spAutoFit/>
          </a:bodyPr>
          <a:lstStyle/>
          <a:p>
            <a:pPr algn="ctr"/>
            <a:r>
              <a:rPr lang="es-ES" sz="4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Principios de la Administración</a:t>
            </a:r>
            <a:endParaRPr lang="es-ES" sz="4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pic>
        <p:nvPicPr>
          <p:cNvPr id="5122" name="Picture 2" descr="http://www.metrotel.com.ar/IMAGENES/img_empresa.jpg"/>
          <p:cNvPicPr>
            <a:picLocks noChangeAspect="1" noChangeArrowheads="1"/>
          </p:cNvPicPr>
          <p:nvPr/>
        </p:nvPicPr>
        <p:blipFill>
          <a:blip r:embed="rId2"/>
          <a:srcRect/>
          <a:stretch>
            <a:fillRect/>
          </a:stretch>
        </p:blipFill>
        <p:spPr bwMode="auto">
          <a:xfrm>
            <a:off x="571472" y="1142984"/>
            <a:ext cx="2428892" cy="1403672"/>
          </a:xfrm>
          <a:prstGeom prst="rect">
            <a:avLst/>
          </a:prstGeom>
          <a:noFill/>
        </p:spPr>
      </p:pic>
      <p:sp>
        <p:nvSpPr>
          <p:cNvPr id="7" name="6 CuadroTexto"/>
          <p:cNvSpPr txBox="1"/>
          <p:nvPr/>
        </p:nvSpPr>
        <p:spPr>
          <a:xfrm>
            <a:off x="571472" y="2643182"/>
            <a:ext cx="2071702" cy="369332"/>
          </a:xfrm>
          <a:prstGeom prst="rect">
            <a:avLst/>
          </a:prstGeom>
          <a:noFill/>
        </p:spPr>
        <p:txBody>
          <a:bodyPr wrap="square" rtlCol="0">
            <a:spAutoFit/>
          </a:bodyPr>
          <a:lstStyle/>
          <a:p>
            <a:r>
              <a:rPr lang="es-CO" dirty="0" smtClean="0">
                <a:solidFill>
                  <a:schemeClr val="bg1"/>
                </a:solidFill>
              </a:rPr>
              <a:t>División del Trabajo</a:t>
            </a:r>
            <a:endParaRPr lang="es-CO" dirty="0">
              <a:solidFill>
                <a:schemeClr val="bg1"/>
              </a:solidFill>
            </a:endParaRPr>
          </a:p>
        </p:txBody>
      </p:sp>
      <p:pic>
        <p:nvPicPr>
          <p:cNvPr id="5124" name="Picture 4" descr="http://www.monografias.com/trabajos2/rhempresa/Image1394.gif"/>
          <p:cNvPicPr>
            <a:picLocks noChangeAspect="1" noChangeArrowheads="1"/>
          </p:cNvPicPr>
          <p:nvPr/>
        </p:nvPicPr>
        <p:blipFill>
          <a:blip r:embed="rId3"/>
          <a:srcRect/>
          <a:stretch>
            <a:fillRect/>
          </a:stretch>
        </p:blipFill>
        <p:spPr bwMode="auto">
          <a:xfrm>
            <a:off x="857224" y="2999807"/>
            <a:ext cx="1357322" cy="1360005"/>
          </a:xfrm>
          <a:prstGeom prst="rect">
            <a:avLst/>
          </a:prstGeom>
          <a:noFill/>
        </p:spPr>
      </p:pic>
      <p:sp>
        <p:nvSpPr>
          <p:cNvPr id="9" name="8 Marcador de contenido"/>
          <p:cNvSpPr>
            <a:spLocks noGrp="1"/>
          </p:cNvSpPr>
          <p:nvPr>
            <p:ph idx="1"/>
          </p:nvPr>
        </p:nvSpPr>
        <p:spPr/>
        <p:txBody>
          <a:bodyPr/>
          <a:lstStyle/>
          <a:p>
            <a:endParaRPr lang="es-CO" dirty="0" smtClean="0">
              <a:solidFill>
                <a:schemeClr val="bg1"/>
              </a:solidFill>
            </a:endParaRPr>
          </a:p>
          <a:p>
            <a:endParaRPr lang="es-CO" dirty="0">
              <a:solidFill>
                <a:schemeClr val="bg1"/>
              </a:solidFill>
            </a:endParaRPr>
          </a:p>
        </p:txBody>
      </p:sp>
      <p:sp>
        <p:nvSpPr>
          <p:cNvPr id="10" name="9 CuadroTexto"/>
          <p:cNvSpPr txBox="1"/>
          <p:nvPr/>
        </p:nvSpPr>
        <p:spPr>
          <a:xfrm>
            <a:off x="500034" y="4214818"/>
            <a:ext cx="1643074" cy="369332"/>
          </a:xfrm>
          <a:prstGeom prst="rect">
            <a:avLst/>
          </a:prstGeom>
          <a:noFill/>
        </p:spPr>
        <p:txBody>
          <a:bodyPr wrap="square" rtlCol="0">
            <a:spAutoFit/>
          </a:bodyPr>
          <a:lstStyle/>
          <a:p>
            <a:r>
              <a:rPr lang="es-CO" dirty="0" smtClean="0">
                <a:solidFill>
                  <a:schemeClr val="bg1"/>
                </a:solidFill>
              </a:rPr>
              <a:t>Autoridad</a:t>
            </a:r>
            <a:endParaRPr lang="es-CO" dirty="0">
              <a:solidFill>
                <a:schemeClr val="bg1"/>
              </a:solidFill>
            </a:endParaRPr>
          </a:p>
        </p:txBody>
      </p:sp>
      <p:pic>
        <p:nvPicPr>
          <p:cNvPr id="5126" name="Picture 6" descr="http://www.adrformacion.com/udsimg/protocolo/1/manos-reflexiOn.jpg"/>
          <p:cNvPicPr>
            <a:picLocks noChangeAspect="1" noChangeArrowheads="1"/>
          </p:cNvPicPr>
          <p:nvPr/>
        </p:nvPicPr>
        <p:blipFill>
          <a:blip r:embed="rId4"/>
          <a:srcRect/>
          <a:stretch>
            <a:fillRect/>
          </a:stretch>
        </p:blipFill>
        <p:spPr bwMode="auto">
          <a:xfrm>
            <a:off x="500033" y="4714884"/>
            <a:ext cx="2002935" cy="1285884"/>
          </a:xfrm>
          <a:prstGeom prst="rect">
            <a:avLst/>
          </a:prstGeom>
          <a:noFill/>
        </p:spPr>
      </p:pic>
      <p:sp>
        <p:nvSpPr>
          <p:cNvPr id="12" name="11 CuadroTexto"/>
          <p:cNvSpPr txBox="1"/>
          <p:nvPr/>
        </p:nvSpPr>
        <p:spPr>
          <a:xfrm>
            <a:off x="500034" y="6000768"/>
            <a:ext cx="1428760" cy="369332"/>
          </a:xfrm>
          <a:prstGeom prst="rect">
            <a:avLst/>
          </a:prstGeom>
          <a:noFill/>
        </p:spPr>
        <p:txBody>
          <a:bodyPr wrap="square" rtlCol="0">
            <a:spAutoFit/>
          </a:bodyPr>
          <a:lstStyle/>
          <a:p>
            <a:r>
              <a:rPr lang="es-CO" dirty="0" smtClean="0">
                <a:solidFill>
                  <a:schemeClr val="bg1"/>
                </a:solidFill>
              </a:rPr>
              <a:t>Disciplina</a:t>
            </a:r>
          </a:p>
        </p:txBody>
      </p:sp>
      <p:pic>
        <p:nvPicPr>
          <p:cNvPr id="5128" name="Picture 8" descr="http://www.liderdeproyecto.com/articulos/imagenes/liderazgo_autoridad.jpg"/>
          <p:cNvPicPr>
            <a:picLocks noChangeAspect="1" noChangeArrowheads="1"/>
          </p:cNvPicPr>
          <p:nvPr/>
        </p:nvPicPr>
        <p:blipFill>
          <a:blip r:embed="rId5"/>
          <a:srcRect/>
          <a:stretch>
            <a:fillRect/>
          </a:stretch>
        </p:blipFill>
        <p:spPr bwMode="auto">
          <a:xfrm>
            <a:off x="3006224" y="4429132"/>
            <a:ext cx="2597910" cy="1571636"/>
          </a:xfrm>
          <a:prstGeom prst="rect">
            <a:avLst/>
          </a:prstGeom>
          <a:noFill/>
        </p:spPr>
      </p:pic>
      <p:sp>
        <p:nvSpPr>
          <p:cNvPr id="14" name="13 CuadroTexto"/>
          <p:cNvSpPr txBox="1"/>
          <p:nvPr/>
        </p:nvSpPr>
        <p:spPr>
          <a:xfrm>
            <a:off x="3500430" y="6000768"/>
            <a:ext cx="2143140" cy="369332"/>
          </a:xfrm>
          <a:prstGeom prst="rect">
            <a:avLst/>
          </a:prstGeom>
          <a:noFill/>
        </p:spPr>
        <p:txBody>
          <a:bodyPr wrap="square" rtlCol="0">
            <a:spAutoFit/>
          </a:bodyPr>
          <a:lstStyle/>
          <a:p>
            <a:r>
              <a:rPr lang="es-CO" dirty="0" smtClean="0">
                <a:solidFill>
                  <a:schemeClr val="bg1"/>
                </a:solidFill>
              </a:rPr>
              <a:t>Unidad de Comando</a:t>
            </a:r>
            <a:endParaRPr lang="es-CO" dirty="0">
              <a:solidFill>
                <a:schemeClr val="bg1"/>
              </a:solidFill>
            </a:endParaRPr>
          </a:p>
        </p:txBody>
      </p:sp>
      <p:pic>
        <p:nvPicPr>
          <p:cNvPr id="5130" name="Picture 10" descr="http://www.cprevia.com/wp-content/uploads/2008/01/meta.jpg"/>
          <p:cNvPicPr>
            <a:picLocks noChangeAspect="1" noChangeArrowheads="1"/>
          </p:cNvPicPr>
          <p:nvPr/>
        </p:nvPicPr>
        <p:blipFill>
          <a:blip r:embed="rId6"/>
          <a:srcRect/>
          <a:stretch>
            <a:fillRect/>
          </a:stretch>
        </p:blipFill>
        <p:spPr bwMode="auto">
          <a:xfrm>
            <a:off x="3500430" y="1714488"/>
            <a:ext cx="1992828" cy="2215168"/>
          </a:xfrm>
          <a:prstGeom prst="rect">
            <a:avLst/>
          </a:prstGeom>
          <a:noFill/>
        </p:spPr>
      </p:pic>
      <p:sp>
        <p:nvSpPr>
          <p:cNvPr id="16" name="15 CuadroTexto"/>
          <p:cNvSpPr txBox="1"/>
          <p:nvPr/>
        </p:nvSpPr>
        <p:spPr>
          <a:xfrm>
            <a:off x="3571868" y="4000504"/>
            <a:ext cx="2143140" cy="369332"/>
          </a:xfrm>
          <a:prstGeom prst="rect">
            <a:avLst/>
          </a:prstGeom>
          <a:noFill/>
        </p:spPr>
        <p:txBody>
          <a:bodyPr wrap="square" rtlCol="0">
            <a:spAutoFit/>
          </a:bodyPr>
          <a:lstStyle/>
          <a:p>
            <a:r>
              <a:rPr lang="es-CO" dirty="0" smtClean="0">
                <a:solidFill>
                  <a:schemeClr val="bg1"/>
                </a:solidFill>
              </a:rPr>
              <a:t>Unidad de Dirección</a:t>
            </a:r>
            <a:endParaRPr lang="es-CO" dirty="0">
              <a:solidFill>
                <a:schemeClr val="bg1"/>
              </a:solidFill>
            </a:endParaRPr>
          </a:p>
        </p:txBody>
      </p:sp>
      <p:pic>
        <p:nvPicPr>
          <p:cNvPr id="5132" name="Picture 12" descr="http://actualicese.com/_ig/img/fotos/rompecabezas.jpg"/>
          <p:cNvPicPr>
            <a:picLocks noChangeAspect="1" noChangeArrowheads="1"/>
          </p:cNvPicPr>
          <p:nvPr/>
        </p:nvPicPr>
        <p:blipFill>
          <a:blip r:embed="rId7"/>
          <a:srcRect/>
          <a:stretch>
            <a:fillRect/>
          </a:stretch>
        </p:blipFill>
        <p:spPr bwMode="auto">
          <a:xfrm>
            <a:off x="6179574" y="1500174"/>
            <a:ext cx="2488424" cy="1357322"/>
          </a:xfrm>
          <a:prstGeom prst="rect">
            <a:avLst/>
          </a:prstGeom>
          <a:noFill/>
        </p:spPr>
      </p:pic>
      <p:sp>
        <p:nvSpPr>
          <p:cNvPr id="18" name="17 CuadroTexto"/>
          <p:cNvSpPr txBox="1"/>
          <p:nvPr/>
        </p:nvSpPr>
        <p:spPr>
          <a:xfrm>
            <a:off x="6786578" y="2786058"/>
            <a:ext cx="2000264" cy="369332"/>
          </a:xfrm>
          <a:prstGeom prst="rect">
            <a:avLst/>
          </a:prstGeom>
          <a:noFill/>
        </p:spPr>
        <p:txBody>
          <a:bodyPr wrap="square" rtlCol="0">
            <a:spAutoFit/>
          </a:bodyPr>
          <a:lstStyle/>
          <a:p>
            <a:r>
              <a:rPr lang="es-CO" dirty="0" smtClean="0">
                <a:solidFill>
                  <a:schemeClr val="bg1"/>
                </a:solidFill>
              </a:rPr>
              <a:t>Subordinación</a:t>
            </a:r>
          </a:p>
        </p:txBody>
      </p:sp>
      <p:pic>
        <p:nvPicPr>
          <p:cNvPr id="5134" name="Picture 14" descr="http://aristotelizar.com/pymes/wp-content/uploads/2007/12/32.jpg"/>
          <p:cNvPicPr>
            <a:picLocks noChangeAspect="1" noChangeArrowheads="1"/>
          </p:cNvPicPr>
          <p:nvPr/>
        </p:nvPicPr>
        <p:blipFill>
          <a:blip r:embed="rId8"/>
          <a:srcRect/>
          <a:stretch>
            <a:fillRect/>
          </a:stretch>
        </p:blipFill>
        <p:spPr bwMode="auto">
          <a:xfrm>
            <a:off x="6524176" y="3429000"/>
            <a:ext cx="1834038" cy="2356740"/>
          </a:xfrm>
          <a:prstGeom prst="rect">
            <a:avLst/>
          </a:prstGeom>
          <a:noFill/>
        </p:spPr>
      </p:pic>
      <p:sp>
        <p:nvSpPr>
          <p:cNvPr id="20" name="19 CuadroTexto"/>
          <p:cNvSpPr txBox="1"/>
          <p:nvPr/>
        </p:nvSpPr>
        <p:spPr>
          <a:xfrm>
            <a:off x="6858016" y="6000768"/>
            <a:ext cx="1643074" cy="369332"/>
          </a:xfrm>
          <a:prstGeom prst="rect">
            <a:avLst/>
          </a:prstGeom>
          <a:noFill/>
        </p:spPr>
        <p:txBody>
          <a:bodyPr wrap="square" rtlCol="0">
            <a:spAutoFit/>
          </a:bodyPr>
          <a:lstStyle/>
          <a:p>
            <a:r>
              <a:rPr lang="es-CO" dirty="0" smtClean="0">
                <a:solidFill>
                  <a:schemeClr val="bg1"/>
                </a:solidFill>
              </a:rPr>
              <a:t>Remuneración</a:t>
            </a:r>
            <a:endParaRPr lang="es-CO" dirty="0">
              <a:solidFill>
                <a:schemeClr val="bg1"/>
              </a:solidFill>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wipe(down)">
                                      <p:cBhvr>
                                        <p:cTn id="12" dur="500"/>
                                        <p:tgtEl>
                                          <p:spTgt spid="51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124"/>
                                        </p:tgtEl>
                                        <p:attrNameLst>
                                          <p:attrName>style.visibility</p:attrName>
                                        </p:attrNameLst>
                                      </p:cBhvr>
                                      <p:to>
                                        <p:strVal val="visible"/>
                                      </p:to>
                                    </p:set>
                                    <p:anim calcmode="lin" valueType="num">
                                      <p:cBhvr additive="base">
                                        <p:cTn id="22" dur="500" fill="hold"/>
                                        <p:tgtEl>
                                          <p:spTgt spid="5124"/>
                                        </p:tgtEl>
                                        <p:attrNameLst>
                                          <p:attrName>ppt_x</p:attrName>
                                        </p:attrNameLst>
                                      </p:cBhvr>
                                      <p:tavLst>
                                        <p:tav tm="0">
                                          <p:val>
                                            <p:strVal val="#ppt_x"/>
                                          </p:val>
                                        </p:tav>
                                        <p:tav tm="100000">
                                          <p:val>
                                            <p:strVal val="#ppt_x"/>
                                          </p:val>
                                        </p:tav>
                                      </p:tavLst>
                                    </p:anim>
                                    <p:anim calcmode="lin" valueType="num">
                                      <p:cBhvr additive="base">
                                        <p:cTn id="23"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fade">
                                      <p:cBhvr>
                                        <p:cTn id="28" dur="2000"/>
                                        <p:tgtEl>
                                          <p:spTgt spid="10">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5126"/>
                                        </p:tgtEl>
                                        <p:attrNameLst>
                                          <p:attrName>style.visibility</p:attrName>
                                        </p:attrNameLst>
                                      </p:cBhvr>
                                      <p:to>
                                        <p:strVal val="visible"/>
                                      </p:to>
                                    </p:set>
                                    <p:animEffect transition="in" filter="wipe(down)">
                                      <p:cBhvr>
                                        <p:cTn id="33" dur="500"/>
                                        <p:tgtEl>
                                          <p:spTgt spid="512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2">
                                            <p:txEl>
                                              <p:pRg st="0" end="0"/>
                                            </p:txEl>
                                          </p:spTgt>
                                        </p:tgtEl>
                                        <p:attrNameLst>
                                          <p:attrName>style.visibility</p:attrName>
                                        </p:attrNameLst>
                                      </p:cBhvr>
                                      <p:to>
                                        <p:strVal val="visible"/>
                                      </p:to>
                                    </p:set>
                                    <p:animEffect transition="in" filter="fade">
                                      <p:cBhvr>
                                        <p:cTn id="38" dur="2000"/>
                                        <p:tgtEl>
                                          <p:spTgt spid="12">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5130"/>
                                        </p:tgtEl>
                                        <p:attrNameLst>
                                          <p:attrName>style.visibility</p:attrName>
                                        </p:attrNameLst>
                                      </p:cBhvr>
                                      <p:to>
                                        <p:strVal val="visible"/>
                                      </p:to>
                                    </p:set>
                                    <p:animEffect transition="in" filter="wipe(down)">
                                      <p:cBhvr>
                                        <p:cTn id="43" dur="500"/>
                                        <p:tgtEl>
                                          <p:spTgt spid="513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6">
                                            <p:txEl>
                                              <p:pRg st="0" end="0"/>
                                            </p:txEl>
                                          </p:spTgt>
                                        </p:tgtEl>
                                        <p:attrNameLst>
                                          <p:attrName>style.visibility</p:attrName>
                                        </p:attrNameLst>
                                      </p:cBhvr>
                                      <p:to>
                                        <p:strVal val="visible"/>
                                      </p:to>
                                    </p:set>
                                    <p:animEffect transition="in" filter="fade">
                                      <p:cBhvr>
                                        <p:cTn id="48" dur="2000"/>
                                        <p:tgtEl>
                                          <p:spTgt spid="16">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5128"/>
                                        </p:tgtEl>
                                        <p:attrNameLst>
                                          <p:attrName>style.visibility</p:attrName>
                                        </p:attrNameLst>
                                      </p:cBhvr>
                                      <p:to>
                                        <p:strVal val="visible"/>
                                      </p:to>
                                    </p:set>
                                    <p:animEffect transition="in" filter="fade">
                                      <p:cBhvr>
                                        <p:cTn id="53" dur="2000"/>
                                        <p:tgtEl>
                                          <p:spTgt spid="5128"/>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4">
                                            <p:txEl>
                                              <p:pRg st="0" end="0"/>
                                            </p:txEl>
                                          </p:spTgt>
                                        </p:tgtEl>
                                        <p:attrNameLst>
                                          <p:attrName>style.visibility</p:attrName>
                                        </p:attrNameLst>
                                      </p:cBhvr>
                                      <p:to>
                                        <p:strVal val="visible"/>
                                      </p:to>
                                    </p:set>
                                    <p:animEffect transition="in" filter="fade">
                                      <p:cBhvr>
                                        <p:cTn id="58" dur="2000"/>
                                        <p:tgtEl>
                                          <p:spTgt spid="14">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5132"/>
                                        </p:tgtEl>
                                        <p:attrNameLst>
                                          <p:attrName>style.visibility</p:attrName>
                                        </p:attrNameLst>
                                      </p:cBhvr>
                                      <p:to>
                                        <p:strVal val="visible"/>
                                      </p:to>
                                    </p:set>
                                    <p:anim calcmode="lin" valueType="num">
                                      <p:cBhvr additive="base">
                                        <p:cTn id="63" dur="500" fill="hold"/>
                                        <p:tgtEl>
                                          <p:spTgt spid="5132"/>
                                        </p:tgtEl>
                                        <p:attrNameLst>
                                          <p:attrName>ppt_x</p:attrName>
                                        </p:attrNameLst>
                                      </p:cBhvr>
                                      <p:tavLst>
                                        <p:tav tm="0">
                                          <p:val>
                                            <p:strVal val="#ppt_x"/>
                                          </p:val>
                                        </p:tav>
                                        <p:tav tm="100000">
                                          <p:val>
                                            <p:strVal val="#ppt_x"/>
                                          </p:val>
                                        </p:tav>
                                      </p:tavLst>
                                    </p:anim>
                                    <p:anim calcmode="lin" valueType="num">
                                      <p:cBhvr additive="base">
                                        <p:cTn id="64" dur="500" fill="hold"/>
                                        <p:tgtEl>
                                          <p:spTgt spid="5132"/>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8">
                                            <p:txEl>
                                              <p:pRg st="0" end="0"/>
                                            </p:txEl>
                                          </p:spTgt>
                                        </p:tgtEl>
                                        <p:attrNameLst>
                                          <p:attrName>style.visibility</p:attrName>
                                        </p:attrNameLst>
                                      </p:cBhvr>
                                      <p:to>
                                        <p:strVal val="visible"/>
                                      </p:to>
                                    </p:set>
                                    <p:animEffect transition="in" filter="fade">
                                      <p:cBhvr>
                                        <p:cTn id="69" dur="2000"/>
                                        <p:tgtEl>
                                          <p:spTgt spid="18">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5134"/>
                                        </p:tgtEl>
                                        <p:attrNameLst>
                                          <p:attrName>style.visibility</p:attrName>
                                        </p:attrNameLst>
                                      </p:cBhvr>
                                      <p:to>
                                        <p:strVal val="visible"/>
                                      </p:to>
                                    </p:set>
                                    <p:animEffect transition="in" filter="fade">
                                      <p:cBhvr>
                                        <p:cTn id="74" dur="2000"/>
                                        <p:tgtEl>
                                          <p:spTgt spid="5134"/>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0">
                                            <p:txEl>
                                              <p:pRg st="0" end="0"/>
                                            </p:txEl>
                                          </p:spTgt>
                                        </p:tgtEl>
                                        <p:attrNameLst>
                                          <p:attrName>style.visibility</p:attrName>
                                        </p:attrNameLst>
                                      </p:cBhvr>
                                      <p:to>
                                        <p:strVal val="visible"/>
                                      </p:to>
                                    </p:set>
                                    <p:animEffect transition="in" filter="fade">
                                      <p:cBhvr>
                                        <p:cTn id="79" dur="20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build="p"/>
      <p:bldP spid="10" grpId="0" build="p"/>
      <p:bldP spid="12" grpId="0" build="p"/>
      <p:bldP spid="14" grpId="0" build="p"/>
      <p:bldP spid="16" grpId="0" build="p"/>
      <p:bldP spid="18" grpId="0" build="p"/>
      <p:bldP spid="2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
            </a:r>
            <a:br>
              <a:rPr lang="es-CO" dirty="0" smtClean="0"/>
            </a:br>
            <a:r>
              <a:rPr lang="es-CO" dirty="0" smtClean="0"/>
              <a:t/>
            </a:r>
            <a:br>
              <a:rPr lang="es-CO" dirty="0" smtClean="0"/>
            </a:br>
            <a:endParaRPr lang="es-CO" dirty="0"/>
          </a:p>
        </p:txBody>
      </p:sp>
      <p:sp>
        <p:nvSpPr>
          <p:cNvPr id="3" name="2 Marcador de contenido"/>
          <p:cNvSpPr>
            <a:spLocks noGrp="1"/>
          </p:cNvSpPr>
          <p:nvPr>
            <p:ph idx="1"/>
          </p:nvPr>
        </p:nvSpPr>
        <p:spPr/>
        <p:txBody>
          <a:bodyPr/>
          <a:lstStyle/>
          <a:p>
            <a:endParaRPr lang="es-CO" dirty="0" smtClean="0">
              <a:solidFill>
                <a:schemeClr val="bg1"/>
              </a:solidFill>
            </a:endParaRPr>
          </a:p>
          <a:p>
            <a:endParaRPr lang="es-CO" dirty="0">
              <a:solidFill>
                <a:schemeClr val="bg1"/>
              </a:solidFill>
            </a:endParaRPr>
          </a:p>
        </p:txBody>
      </p:sp>
      <p:sp>
        <p:nvSpPr>
          <p:cNvPr id="4" name="3 Rectángulo"/>
          <p:cNvSpPr/>
          <p:nvPr/>
        </p:nvSpPr>
        <p:spPr>
          <a:xfrm>
            <a:off x="0" y="428604"/>
            <a:ext cx="9358377" cy="830997"/>
          </a:xfrm>
          <a:prstGeom prst="rect">
            <a:avLst/>
          </a:prstGeom>
          <a:noFill/>
        </p:spPr>
        <p:txBody>
          <a:bodyPr wrap="square" lIns="91440" tIns="45720" rIns="91440" bIns="45720">
            <a:spAutoFit/>
          </a:bodyPr>
          <a:lstStyle/>
          <a:p>
            <a:pPr algn="ctr"/>
            <a:r>
              <a:rPr lang="es-ES" sz="48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Principios de la Administración</a:t>
            </a:r>
            <a:endParaRPr lang="es-ES" sz="48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pic>
        <p:nvPicPr>
          <p:cNvPr id="5" name="Picture 16" descr="http://www.memconsultants.net/imagenes/Descentralizacion.jpg"/>
          <p:cNvPicPr>
            <a:picLocks noChangeAspect="1" noChangeArrowheads="1"/>
          </p:cNvPicPr>
          <p:nvPr/>
        </p:nvPicPr>
        <p:blipFill>
          <a:blip r:embed="rId2" cstate="print"/>
          <a:srcRect/>
          <a:stretch>
            <a:fillRect/>
          </a:stretch>
        </p:blipFill>
        <p:spPr bwMode="auto">
          <a:xfrm>
            <a:off x="1071538" y="1357298"/>
            <a:ext cx="1667469" cy="928694"/>
          </a:xfrm>
          <a:prstGeom prst="rect">
            <a:avLst/>
          </a:prstGeom>
          <a:noFill/>
        </p:spPr>
      </p:pic>
      <p:sp>
        <p:nvSpPr>
          <p:cNvPr id="6" name="5 CuadroTexto"/>
          <p:cNvSpPr txBox="1"/>
          <p:nvPr/>
        </p:nvSpPr>
        <p:spPr>
          <a:xfrm>
            <a:off x="214282" y="2214554"/>
            <a:ext cx="3571900" cy="369332"/>
          </a:xfrm>
          <a:prstGeom prst="rect">
            <a:avLst/>
          </a:prstGeom>
          <a:noFill/>
        </p:spPr>
        <p:txBody>
          <a:bodyPr wrap="square" rtlCol="0">
            <a:spAutoFit/>
          </a:bodyPr>
          <a:lstStyle/>
          <a:p>
            <a:r>
              <a:rPr lang="es-CO" dirty="0" smtClean="0">
                <a:solidFill>
                  <a:schemeClr val="bg1"/>
                </a:solidFill>
              </a:rPr>
              <a:t>Centralización y Descentralización</a:t>
            </a:r>
            <a:endParaRPr lang="es-CO" dirty="0">
              <a:solidFill>
                <a:schemeClr val="bg1"/>
              </a:solidFill>
            </a:endParaRPr>
          </a:p>
        </p:txBody>
      </p:sp>
      <p:pic>
        <p:nvPicPr>
          <p:cNvPr id="4098" name="Picture 2" descr="http://www.monografias.com/trabajos24/organizaciones-objetivos/Image12426.gif"/>
          <p:cNvPicPr>
            <a:picLocks noChangeAspect="1" noChangeArrowheads="1"/>
          </p:cNvPicPr>
          <p:nvPr/>
        </p:nvPicPr>
        <p:blipFill>
          <a:blip r:embed="rId3"/>
          <a:srcRect/>
          <a:stretch>
            <a:fillRect/>
          </a:stretch>
        </p:blipFill>
        <p:spPr bwMode="auto">
          <a:xfrm>
            <a:off x="571471" y="2786058"/>
            <a:ext cx="2006083" cy="2071702"/>
          </a:xfrm>
          <a:prstGeom prst="rect">
            <a:avLst/>
          </a:prstGeom>
          <a:noFill/>
        </p:spPr>
      </p:pic>
      <p:sp>
        <p:nvSpPr>
          <p:cNvPr id="8" name="7 CuadroTexto"/>
          <p:cNvSpPr txBox="1"/>
          <p:nvPr/>
        </p:nvSpPr>
        <p:spPr>
          <a:xfrm>
            <a:off x="2000232" y="2928934"/>
            <a:ext cx="1571636" cy="646331"/>
          </a:xfrm>
          <a:prstGeom prst="rect">
            <a:avLst/>
          </a:prstGeom>
          <a:noFill/>
        </p:spPr>
        <p:txBody>
          <a:bodyPr wrap="square" rtlCol="0">
            <a:spAutoFit/>
          </a:bodyPr>
          <a:lstStyle/>
          <a:p>
            <a:r>
              <a:rPr lang="es-CO" dirty="0" smtClean="0">
                <a:solidFill>
                  <a:schemeClr val="bg1"/>
                </a:solidFill>
              </a:rPr>
              <a:t>Cadena  Escalonada</a:t>
            </a:r>
          </a:p>
        </p:txBody>
      </p:sp>
      <p:pic>
        <p:nvPicPr>
          <p:cNvPr id="4100" name="Picture 4" descr="http://www.etsia.upm.es/images/planes/tecnologia/empresas.jpg"/>
          <p:cNvPicPr>
            <a:picLocks noChangeAspect="1" noChangeArrowheads="1"/>
          </p:cNvPicPr>
          <p:nvPr/>
        </p:nvPicPr>
        <p:blipFill>
          <a:blip r:embed="rId4"/>
          <a:srcRect/>
          <a:stretch>
            <a:fillRect/>
          </a:stretch>
        </p:blipFill>
        <p:spPr bwMode="auto">
          <a:xfrm>
            <a:off x="857224" y="5000636"/>
            <a:ext cx="1565261" cy="1565261"/>
          </a:xfrm>
          <a:prstGeom prst="rect">
            <a:avLst/>
          </a:prstGeom>
          <a:noFill/>
        </p:spPr>
      </p:pic>
      <p:sp>
        <p:nvSpPr>
          <p:cNvPr id="10" name="9 CuadroTexto"/>
          <p:cNvSpPr txBox="1"/>
          <p:nvPr/>
        </p:nvSpPr>
        <p:spPr>
          <a:xfrm>
            <a:off x="2571736" y="5929330"/>
            <a:ext cx="928694" cy="369332"/>
          </a:xfrm>
          <a:prstGeom prst="rect">
            <a:avLst/>
          </a:prstGeom>
          <a:noFill/>
        </p:spPr>
        <p:txBody>
          <a:bodyPr wrap="square" rtlCol="0">
            <a:spAutoFit/>
          </a:bodyPr>
          <a:lstStyle/>
          <a:p>
            <a:r>
              <a:rPr lang="es-CO" dirty="0" smtClean="0">
                <a:solidFill>
                  <a:schemeClr val="bg1"/>
                </a:solidFill>
              </a:rPr>
              <a:t>Orden</a:t>
            </a:r>
            <a:endParaRPr lang="es-CO" dirty="0">
              <a:solidFill>
                <a:schemeClr val="bg1"/>
              </a:solidFill>
            </a:endParaRPr>
          </a:p>
        </p:txBody>
      </p:sp>
      <p:pic>
        <p:nvPicPr>
          <p:cNvPr id="4102" name="Picture 6" descr="http://www.zocalo.com.mx/images/uploads/articles/cache/123947369771-300x400.jpg"/>
          <p:cNvPicPr>
            <a:picLocks noChangeAspect="1" noChangeArrowheads="1"/>
          </p:cNvPicPr>
          <p:nvPr/>
        </p:nvPicPr>
        <p:blipFill>
          <a:blip r:embed="rId5"/>
          <a:srcRect/>
          <a:stretch>
            <a:fillRect/>
          </a:stretch>
        </p:blipFill>
        <p:spPr bwMode="auto">
          <a:xfrm>
            <a:off x="4000496" y="1357298"/>
            <a:ext cx="1357322" cy="1809763"/>
          </a:xfrm>
          <a:prstGeom prst="rect">
            <a:avLst/>
          </a:prstGeom>
          <a:noFill/>
        </p:spPr>
      </p:pic>
      <p:sp>
        <p:nvSpPr>
          <p:cNvPr id="12" name="11 CuadroTexto"/>
          <p:cNvSpPr txBox="1"/>
          <p:nvPr/>
        </p:nvSpPr>
        <p:spPr>
          <a:xfrm>
            <a:off x="4143372" y="3286124"/>
            <a:ext cx="1071570" cy="369332"/>
          </a:xfrm>
          <a:prstGeom prst="rect">
            <a:avLst/>
          </a:prstGeom>
          <a:noFill/>
        </p:spPr>
        <p:txBody>
          <a:bodyPr wrap="square" rtlCol="0">
            <a:spAutoFit/>
          </a:bodyPr>
          <a:lstStyle/>
          <a:p>
            <a:r>
              <a:rPr lang="es-CO" dirty="0" smtClean="0">
                <a:solidFill>
                  <a:schemeClr val="bg1"/>
                </a:solidFill>
              </a:rPr>
              <a:t>Acción</a:t>
            </a:r>
            <a:endParaRPr lang="es-CO" dirty="0">
              <a:solidFill>
                <a:schemeClr val="bg1"/>
              </a:solidFill>
            </a:endParaRPr>
          </a:p>
        </p:txBody>
      </p:sp>
      <p:pic>
        <p:nvPicPr>
          <p:cNvPr id="4104" name="Picture 8" descr="http://tbn1.google.com/images?q=tbn:DolthuY73LxYiM:http://www.professional-hunter.com/images/mano%2520puzzle.png">
            <a:hlinkClick r:id="rId6"/>
          </p:cNvPr>
          <p:cNvPicPr>
            <a:picLocks noChangeAspect="1" noChangeArrowheads="1"/>
          </p:cNvPicPr>
          <p:nvPr/>
        </p:nvPicPr>
        <p:blipFill>
          <a:blip r:embed="rId7"/>
          <a:srcRect/>
          <a:stretch>
            <a:fillRect/>
          </a:stretch>
        </p:blipFill>
        <p:spPr bwMode="auto">
          <a:xfrm>
            <a:off x="3357554" y="3929066"/>
            <a:ext cx="1456719" cy="1745030"/>
          </a:xfrm>
          <a:prstGeom prst="rect">
            <a:avLst/>
          </a:prstGeom>
          <a:noFill/>
        </p:spPr>
      </p:pic>
      <p:sp>
        <p:nvSpPr>
          <p:cNvPr id="14" name="13 CuadroTexto"/>
          <p:cNvSpPr txBox="1"/>
          <p:nvPr/>
        </p:nvSpPr>
        <p:spPr>
          <a:xfrm>
            <a:off x="4929190" y="4643447"/>
            <a:ext cx="1285884" cy="646331"/>
          </a:xfrm>
          <a:prstGeom prst="rect">
            <a:avLst/>
          </a:prstGeom>
          <a:noFill/>
        </p:spPr>
        <p:txBody>
          <a:bodyPr wrap="square" rtlCol="0">
            <a:spAutoFit/>
          </a:bodyPr>
          <a:lstStyle/>
          <a:p>
            <a:r>
              <a:rPr lang="es-CO" dirty="0" smtClean="0">
                <a:solidFill>
                  <a:schemeClr val="bg1"/>
                </a:solidFill>
              </a:rPr>
              <a:t>Estabilidad Laboral</a:t>
            </a:r>
          </a:p>
        </p:txBody>
      </p:sp>
      <p:pic>
        <p:nvPicPr>
          <p:cNvPr id="4106" name="Picture 10" descr="http://www.tormo.com/imagenes/imgnot/emprendedores-congreso-220.jpg"/>
          <p:cNvPicPr>
            <a:picLocks noChangeAspect="1" noChangeArrowheads="1"/>
          </p:cNvPicPr>
          <p:nvPr/>
        </p:nvPicPr>
        <p:blipFill>
          <a:blip r:embed="rId8"/>
          <a:srcRect/>
          <a:stretch>
            <a:fillRect/>
          </a:stretch>
        </p:blipFill>
        <p:spPr bwMode="auto">
          <a:xfrm>
            <a:off x="6715140" y="1571612"/>
            <a:ext cx="1285884" cy="1554751"/>
          </a:xfrm>
          <a:prstGeom prst="rect">
            <a:avLst/>
          </a:prstGeom>
          <a:noFill/>
        </p:spPr>
      </p:pic>
      <p:sp>
        <p:nvSpPr>
          <p:cNvPr id="16" name="15 CuadroTexto"/>
          <p:cNvSpPr txBox="1"/>
          <p:nvPr/>
        </p:nvSpPr>
        <p:spPr>
          <a:xfrm>
            <a:off x="6786578" y="3286124"/>
            <a:ext cx="1214446" cy="369332"/>
          </a:xfrm>
          <a:prstGeom prst="rect">
            <a:avLst/>
          </a:prstGeom>
          <a:noFill/>
        </p:spPr>
        <p:txBody>
          <a:bodyPr wrap="square" rtlCol="0">
            <a:spAutoFit/>
          </a:bodyPr>
          <a:lstStyle/>
          <a:p>
            <a:r>
              <a:rPr lang="es-CO" dirty="0" smtClean="0">
                <a:solidFill>
                  <a:schemeClr val="bg1"/>
                </a:solidFill>
              </a:rPr>
              <a:t>Iniciativa</a:t>
            </a:r>
          </a:p>
        </p:txBody>
      </p:sp>
      <p:pic>
        <p:nvPicPr>
          <p:cNvPr id="4108" name="Picture 12" descr="http://www.barriosconsultores.com.mx/files/image/LETY%20BARRIOS/motivacion2.jpg"/>
          <p:cNvPicPr>
            <a:picLocks noChangeAspect="1" noChangeArrowheads="1"/>
          </p:cNvPicPr>
          <p:nvPr/>
        </p:nvPicPr>
        <p:blipFill>
          <a:blip r:embed="rId9"/>
          <a:srcRect/>
          <a:stretch>
            <a:fillRect/>
          </a:stretch>
        </p:blipFill>
        <p:spPr bwMode="auto">
          <a:xfrm>
            <a:off x="6357950" y="3857628"/>
            <a:ext cx="1714512" cy="1721106"/>
          </a:xfrm>
          <a:prstGeom prst="rect">
            <a:avLst/>
          </a:prstGeom>
          <a:noFill/>
        </p:spPr>
      </p:pic>
      <p:sp>
        <p:nvSpPr>
          <p:cNvPr id="18" name="17 CuadroTexto"/>
          <p:cNvSpPr txBox="1"/>
          <p:nvPr/>
        </p:nvSpPr>
        <p:spPr>
          <a:xfrm>
            <a:off x="6215074" y="5715016"/>
            <a:ext cx="2071702" cy="369332"/>
          </a:xfrm>
          <a:prstGeom prst="rect">
            <a:avLst/>
          </a:prstGeom>
          <a:noFill/>
        </p:spPr>
        <p:txBody>
          <a:bodyPr wrap="square" rtlCol="0">
            <a:spAutoFit/>
          </a:bodyPr>
          <a:lstStyle/>
          <a:p>
            <a:r>
              <a:rPr lang="es-CO" dirty="0" smtClean="0">
                <a:solidFill>
                  <a:schemeClr val="bg1"/>
                </a:solidFill>
              </a:rPr>
              <a:t>Espíritu de cuerpo</a:t>
            </a:r>
            <a:endParaRPr lang="es-CO" dirty="0">
              <a:solidFill>
                <a:schemeClr val="bg1"/>
              </a:solidFill>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4098"/>
                                        </p:tgtEl>
                                        <p:attrNameLst>
                                          <p:attrName>style.visibility</p:attrName>
                                        </p:attrNameLst>
                                      </p:cBhvr>
                                      <p:to>
                                        <p:strVal val="visible"/>
                                      </p:to>
                                    </p:set>
                                    <p:anim calcmode="lin" valueType="num">
                                      <p:cBhvr additive="base">
                                        <p:cTn id="22" dur="500" fill="hold"/>
                                        <p:tgtEl>
                                          <p:spTgt spid="4098"/>
                                        </p:tgtEl>
                                        <p:attrNameLst>
                                          <p:attrName>ppt_x</p:attrName>
                                        </p:attrNameLst>
                                      </p:cBhvr>
                                      <p:tavLst>
                                        <p:tav tm="0">
                                          <p:val>
                                            <p:strVal val="#ppt_x"/>
                                          </p:val>
                                        </p:tav>
                                        <p:tav tm="100000">
                                          <p:val>
                                            <p:strVal val="#ppt_x"/>
                                          </p:val>
                                        </p:tav>
                                      </p:tavLst>
                                    </p:anim>
                                    <p:anim calcmode="lin" valueType="num">
                                      <p:cBhvr additive="base">
                                        <p:cTn id="23"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wipe(down)">
                                      <p:cBhvr>
                                        <p:cTn id="28" dur="500"/>
                                        <p:tgtEl>
                                          <p:spTgt spid="8">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100"/>
                                        </p:tgtEl>
                                        <p:attrNameLst>
                                          <p:attrName>style.visibility</p:attrName>
                                        </p:attrNameLst>
                                      </p:cBhvr>
                                      <p:to>
                                        <p:strVal val="visible"/>
                                      </p:to>
                                    </p:set>
                                    <p:anim calcmode="lin" valueType="num">
                                      <p:cBhvr additive="base">
                                        <p:cTn id="33" dur="500" fill="hold"/>
                                        <p:tgtEl>
                                          <p:spTgt spid="4100"/>
                                        </p:tgtEl>
                                        <p:attrNameLst>
                                          <p:attrName>ppt_x</p:attrName>
                                        </p:attrNameLst>
                                      </p:cBhvr>
                                      <p:tavLst>
                                        <p:tav tm="0">
                                          <p:val>
                                            <p:strVal val="#ppt_x"/>
                                          </p:val>
                                        </p:tav>
                                        <p:tav tm="100000">
                                          <p:val>
                                            <p:strVal val="#ppt_x"/>
                                          </p:val>
                                        </p:tav>
                                      </p:tavLst>
                                    </p:anim>
                                    <p:anim calcmode="lin" valueType="num">
                                      <p:cBhvr additive="base">
                                        <p:cTn id="34" dur="500" fill="hold"/>
                                        <p:tgtEl>
                                          <p:spTgt spid="410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animEffect transition="in" filter="fade">
                                      <p:cBhvr>
                                        <p:cTn id="39" dur="2000"/>
                                        <p:tgtEl>
                                          <p:spTgt spid="10">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4102"/>
                                        </p:tgtEl>
                                        <p:attrNameLst>
                                          <p:attrName>style.visibility</p:attrName>
                                        </p:attrNameLst>
                                      </p:cBhvr>
                                      <p:to>
                                        <p:strVal val="visible"/>
                                      </p:to>
                                    </p:set>
                                    <p:animEffect transition="in" filter="fade">
                                      <p:cBhvr>
                                        <p:cTn id="44" dur="2000"/>
                                        <p:tgtEl>
                                          <p:spTgt spid="410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2">
                                            <p:txEl>
                                              <p:pRg st="0" end="0"/>
                                            </p:txEl>
                                          </p:spTgt>
                                        </p:tgtEl>
                                        <p:attrNameLst>
                                          <p:attrName>style.visibility</p:attrName>
                                        </p:attrNameLst>
                                      </p:cBhvr>
                                      <p:to>
                                        <p:strVal val="visible"/>
                                      </p:to>
                                    </p:set>
                                    <p:animEffect transition="in" filter="fade">
                                      <p:cBhvr>
                                        <p:cTn id="49" dur="2000"/>
                                        <p:tgtEl>
                                          <p:spTgt spid="12">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4104"/>
                                        </p:tgtEl>
                                        <p:attrNameLst>
                                          <p:attrName>style.visibility</p:attrName>
                                        </p:attrNameLst>
                                      </p:cBhvr>
                                      <p:to>
                                        <p:strVal val="visible"/>
                                      </p:to>
                                    </p:set>
                                    <p:animEffect transition="in" filter="fade">
                                      <p:cBhvr>
                                        <p:cTn id="54" dur="2000"/>
                                        <p:tgtEl>
                                          <p:spTgt spid="4104"/>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4">
                                            <p:txEl>
                                              <p:pRg st="0" end="0"/>
                                            </p:txEl>
                                          </p:spTgt>
                                        </p:tgtEl>
                                        <p:attrNameLst>
                                          <p:attrName>style.visibility</p:attrName>
                                        </p:attrNameLst>
                                      </p:cBhvr>
                                      <p:to>
                                        <p:strVal val="visible"/>
                                      </p:to>
                                    </p:set>
                                    <p:animEffect transition="in" filter="fade">
                                      <p:cBhvr>
                                        <p:cTn id="59" dur="2000"/>
                                        <p:tgtEl>
                                          <p:spTgt spid="14">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4106"/>
                                        </p:tgtEl>
                                        <p:attrNameLst>
                                          <p:attrName>style.visibility</p:attrName>
                                        </p:attrNameLst>
                                      </p:cBhvr>
                                      <p:to>
                                        <p:strVal val="visible"/>
                                      </p:to>
                                    </p:set>
                                    <p:animEffect transition="in" filter="fade">
                                      <p:cBhvr>
                                        <p:cTn id="64" dur="2000"/>
                                        <p:tgtEl>
                                          <p:spTgt spid="4106"/>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6">
                                            <p:txEl>
                                              <p:pRg st="0" end="0"/>
                                            </p:txEl>
                                          </p:spTgt>
                                        </p:tgtEl>
                                        <p:attrNameLst>
                                          <p:attrName>style.visibility</p:attrName>
                                        </p:attrNameLst>
                                      </p:cBhvr>
                                      <p:to>
                                        <p:strVal val="visible"/>
                                      </p:to>
                                    </p:set>
                                    <p:animEffect transition="in" filter="fade">
                                      <p:cBhvr>
                                        <p:cTn id="69" dur="2000"/>
                                        <p:tgtEl>
                                          <p:spTgt spid="16">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4108"/>
                                        </p:tgtEl>
                                        <p:attrNameLst>
                                          <p:attrName>style.visibility</p:attrName>
                                        </p:attrNameLst>
                                      </p:cBhvr>
                                      <p:to>
                                        <p:strVal val="visible"/>
                                      </p:to>
                                    </p:set>
                                    <p:anim calcmode="lin" valueType="num">
                                      <p:cBhvr additive="base">
                                        <p:cTn id="74" dur="500" fill="hold"/>
                                        <p:tgtEl>
                                          <p:spTgt spid="4108"/>
                                        </p:tgtEl>
                                        <p:attrNameLst>
                                          <p:attrName>ppt_x</p:attrName>
                                        </p:attrNameLst>
                                      </p:cBhvr>
                                      <p:tavLst>
                                        <p:tav tm="0">
                                          <p:val>
                                            <p:strVal val="#ppt_x"/>
                                          </p:val>
                                        </p:tav>
                                        <p:tav tm="100000">
                                          <p:val>
                                            <p:strVal val="#ppt_x"/>
                                          </p:val>
                                        </p:tav>
                                      </p:tavLst>
                                    </p:anim>
                                    <p:anim calcmode="lin" valueType="num">
                                      <p:cBhvr additive="base">
                                        <p:cTn id="75" dur="500" fill="hold"/>
                                        <p:tgtEl>
                                          <p:spTgt spid="4108"/>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8">
                                            <p:txEl>
                                              <p:pRg st="0" end="0"/>
                                            </p:txEl>
                                          </p:spTgt>
                                        </p:tgtEl>
                                        <p:attrNameLst>
                                          <p:attrName>style.visibility</p:attrName>
                                        </p:attrNameLst>
                                      </p:cBhvr>
                                      <p:to>
                                        <p:strVal val="visible"/>
                                      </p:to>
                                    </p:set>
                                    <p:animEffect transition="in" filter="fade">
                                      <p:cBhvr>
                                        <p:cTn id="80" dur="20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8" grpId="0" build="p"/>
      <p:bldP spid="10" grpId="0" build="p"/>
      <p:bldP spid="12" grpId="0" build="p"/>
      <p:bldP spid="14" grpId="0" build="p"/>
      <p:bldP spid="16" grpId="0" build="p"/>
      <p:bldP spid="18"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711</Words>
  <Application>Microsoft Office PowerPoint</Application>
  <PresentationFormat>Presentación en pantalla (4:3)</PresentationFormat>
  <Paragraphs>104</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Importancia de la Administración</vt:lpstr>
      <vt:lpstr>  </vt:lpstr>
      <vt:lpstr>  </vt:lpstr>
      <vt:lpstr>Diapositiva 4</vt:lpstr>
      <vt:lpstr>Diapositiva 5</vt:lpstr>
      <vt:lpstr> </vt:lpstr>
      <vt:lpstr>   </vt:lpstr>
      <vt:lpstr>  </vt:lpstr>
      <vt:lpstr>  </vt:lpstr>
      <vt:lpstr>   </vt:lpstr>
      <vt:lpstr>   </vt:lpstr>
      <vt:lpstr>    </vt:lpstr>
      <vt:lpstr>  </vt:lpstr>
    </vt:vector>
  </TitlesOfParts>
  <Company>SENA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SENA</dc:creator>
  <cp:lastModifiedBy>John Alexander Caicedo Isaza</cp:lastModifiedBy>
  <cp:revision>35</cp:revision>
  <dcterms:created xsi:type="dcterms:W3CDTF">2009-05-20T19:02:35Z</dcterms:created>
  <dcterms:modified xsi:type="dcterms:W3CDTF">2009-05-21T19:49:00Z</dcterms:modified>
</cp:coreProperties>
</file>