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68" r:id="rId3"/>
    <p:sldId id="269" r:id="rId4"/>
    <p:sldId id="259" r:id="rId5"/>
    <p:sldId id="257" r:id="rId6"/>
    <p:sldId id="258" r:id="rId7"/>
    <p:sldId id="260" r:id="rId8"/>
    <p:sldId id="261" r:id="rId9"/>
    <p:sldId id="262" r:id="rId10"/>
    <p:sldId id="263" r:id="rId11"/>
    <p:sldId id="264" r:id="rId12"/>
    <p:sldId id="265" r:id="rId13"/>
    <p:sldId id="266" r:id="rId14"/>
    <p:sldId id="267" r:id="rId15"/>
    <p:sldId id="270" r:id="rId16"/>
  </p:sldIdLst>
  <p:sldSz cx="9144000" cy="6858000" type="screen4x3"/>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84E427A-3D55-4303-BF80-6455036E1DE7}" styleName="Estilo temático 1 - Énfasis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94660"/>
  </p:normalViewPr>
  <p:slideViewPr>
    <p:cSldViewPr>
      <p:cViewPr varScale="1">
        <p:scale>
          <a:sx n="87" d="100"/>
          <a:sy n="87" d="100"/>
        </p:scale>
        <p:origin x="-1482"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C31E1D37-626A-4448-A7EC-7FBCC5DA88B3}" type="datetimeFigureOut">
              <a:rPr lang="es-CL" smtClean="0"/>
              <a:t>21-03-2012</a:t>
            </a:fld>
            <a:endParaRPr lang="es-CL"/>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s-CL"/>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79A82DCD-F313-4C3F-A112-43F516C00386}" type="slidenum">
              <a:rPr lang="es-CL" smtClean="0"/>
              <a:t>‹Nº›</a:t>
            </a:fld>
            <a:endParaRPr lang="es-CL"/>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C31E1D37-626A-4448-A7EC-7FBCC5DA88B3}" type="datetimeFigureOut">
              <a:rPr lang="es-CL" smtClean="0"/>
              <a:t>21-03-2012</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79A82DCD-F313-4C3F-A112-43F516C00386}" type="slidenum">
              <a:rPr lang="es-CL" smtClean="0"/>
              <a:t>‹Nº›</a:t>
            </a:fld>
            <a:endParaRPr lang="es-C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C31E1D37-626A-4448-A7EC-7FBCC5DA88B3}" type="datetimeFigureOut">
              <a:rPr lang="es-CL" smtClean="0"/>
              <a:t>21-03-2012</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79A82DCD-F313-4C3F-A112-43F516C00386}" type="slidenum">
              <a:rPr lang="es-CL" smtClean="0"/>
              <a:t>‹Nº›</a:t>
            </a:fld>
            <a:endParaRPr lang="es-C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C31E1D37-626A-4448-A7EC-7FBCC5DA88B3}" type="datetimeFigureOut">
              <a:rPr lang="es-CL" smtClean="0"/>
              <a:t>21-03-2012</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79A82DCD-F313-4C3F-A112-43F516C00386}" type="slidenum">
              <a:rPr lang="es-CL" smtClean="0"/>
              <a:t>‹Nº›</a:t>
            </a:fld>
            <a:endParaRPr lang="es-C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C31E1D37-626A-4448-A7EC-7FBCC5DA88B3}" type="datetimeFigureOut">
              <a:rPr lang="es-CL" smtClean="0"/>
              <a:t>21-03-2012</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79A82DCD-F313-4C3F-A112-43F516C00386}" type="slidenum">
              <a:rPr lang="es-CL" smtClean="0"/>
              <a:t>‹Nº›</a:t>
            </a:fld>
            <a:endParaRPr lang="es-C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5" name="Date Placeholder 4"/>
          <p:cNvSpPr>
            <a:spLocks noGrp="1"/>
          </p:cNvSpPr>
          <p:nvPr>
            <p:ph type="dt" sz="half" idx="10"/>
          </p:nvPr>
        </p:nvSpPr>
        <p:spPr/>
        <p:txBody>
          <a:bodyPr/>
          <a:lstStyle/>
          <a:p>
            <a:fld id="{C31E1D37-626A-4448-A7EC-7FBCC5DA88B3}" type="datetimeFigureOut">
              <a:rPr lang="es-CL" smtClean="0"/>
              <a:t>21-03-2012</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79A82DCD-F313-4C3F-A112-43F516C00386}" type="slidenum">
              <a:rPr lang="es-CL" smtClean="0"/>
              <a:t>‹Nº›</a:t>
            </a:fld>
            <a:endParaRPr lang="es-CL"/>
          </a:p>
        </p:txBody>
      </p:sp>
      <p:sp>
        <p:nvSpPr>
          <p:cNvPr id="9" name="Content Placeholder 8"/>
          <p:cNvSpPr>
            <a:spLocks noGrp="1"/>
          </p:cNvSpPr>
          <p:nvPr>
            <p:ph sz="quarter" idx="13"/>
          </p:nvPr>
        </p:nvSpPr>
        <p:spPr>
          <a:xfrm>
            <a:off x="1042416" y="2313432"/>
            <a:ext cx="3419856" cy="349300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C31E1D37-626A-4448-A7EC-7FBCC5DA88B3}" type="datetimeFigureOut">
              <a:rPr lang="es-CL" smtClean="0"/>
              <a:t>21-03-2012</a:t>
            </a:fld>
            <a:endParaRPr lang="es-CL"/>
          </a:p>
        </p:txBody>
      </p:sp>
      <p:sp>
        <p:nvSpPr>
          <p:cNvPr id="8" name="Footer Placeholder 7"/>
          <p:cNvSpPr>
            <a:spLocks noGrp="1"/>
          </p:cNvSpPr>
          <p:nvPr>
            <p:ph type="ftr" sz="quarter" idx="11"/>
          </p:nvPr>
        </p:nvSpPr>
        <p:spPr/>
        <p:txBody>
          <a:bodyPr/>
          <a:lstStyle/>
          <a:p>
            <a:endParaRPr lang="es-CL"/>
          </a:p>
        </p:txBody>
      </p:sp>
      <p:sp>
        <p:nvSpPr>
          <p:cNvPr id="9" name="Slide Number Placeholder 8"/>
          <p:cNvSpPr>
            <a:spLocks noGrp="1"/>
          </p:cNvSpPr>
          <p:nvPr>
            <p:ph type="sldNum" sz="quarter" idx="12"/>
          </p:nvPr>
        </p:nvSpPr>
        <p:spPr/>
        <p:txBody>
          <a:bodyPr/>
          <a:lstStyle/>
          <a:p>
            <a:fld id="{79A82DCD-F313-4C3F-A112-43F516C00386}" type="slidenum">
              <a:rPr lang="es-CL" smtClean="0"/>
              <a:t>‹Nº›</a:t>
            </a:fld>
            <a:endParaRPr lang="es-C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C31E1D37-626A-4448-A7EC-7FBCC5DA88B3}" type="datetimeFigureOut">
              <a:rPr lang="es-CL" smtClean="0"/>
              <a:t>21-03-2012</a:t>
            </a:fld>
            <a:endParaRPr lang="es-CL"/>
          </a:p>
        </p:txBody>
      </p:sp>
      <p:sp>
        <p:nvSpPr>
          <p:cNvPr id="4" name="Footer Placeholder 3"/>
          <p:cNvSpPr>
            <a:spLocks noGrp="1"/>
          </p:cNvSpPr>
          <p:nvPr>
            <p:ph type="ftr" sz="quarter" idx="11"/>
          </p:nvPr>
        </p:nvSpPr>
        <p:spPr/>
        <p:txBody>
          <a:bodyPr/>
          <a:lstStyle/>
          <a:p>
            <a:endParaRPr lang="es-CL"/>
          </a:p>
        </p:txBody>
      </p:sp>
      <p:sp>
        <p:nvSpPr>
          <p:cNvPr id="5" name="Slide Number Placeholder 4"/>
          <p:cNvSpPr>
            <a:spLocks noGrp="1"/>
          </p:cNvSpPr>
          <p:nvPr>
            <p:ph type="sldNum" sz="quarter" idx="12"/>
          </p:nvPr>
        </p:nvSpPr>
        <p:spPr/>
        <p:txBody>
          <a:bodyPr/>
          <a:lstStyle/>
          <a:p>
            <a:fld id="{79A82DCD-F313-4C3F-A112-43F516C00386}" type="slidenum">
              <a:rPr lang="es-CL" smtClean="0"/>
              <a:t>‹Nº›</a:t>
            </a:fld>
            <a:endParaRPr lang="es-C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1E1D37-626A-4448-A7EC-7FBCC5DA88B3}" type="datetimeFigureOut">
              <a:rPr lang="es-CL" smtClean="0"/>
              <a:t>21-03-2012</a:t>
            </a:fld>
            <a:endParaRPr lang="es-CL"/>
          </a:p>
        </p:txBody>
      </p:sp>
      <p:sp>
        <p:nvSpPr>
          <p:cNvPr id="3" name="Footer Placeholder 2"/>
          <p:cNvSpPr>
            <a:spLocks noGrp="1"/>
          </p:cNvSpPr>
          <p:nvPr>
            <p:ph type="ftr" sz="quarter" idx="11"/>
          </p:nvPr>
        </p:nvSpPr>
        <p:spPr/>
        <p:txBody>
          <a:bodyPr/>
          <a:lstStyle/>
          <a:p>
            <a:endParaRPr lang="es-CL"/>
          </a:p>
        </p:txBody>
      </p:sp>
      <p:sp>
        <p:nvSpPr>
          <p:cNvPr id="4" name="Slide Number Placeholder 3"/>
          <p:cNvSpPr>
            <a:spLocks noGrp="1"/>
          </p:cNvSpPr>
          <p:nvPr>
            <p:ph type="sldNum" sz="quarter" idx="12"/>
          </p:nvPr>
        </p:nvSpPr>
        <p:spPr/>
        <p:txBody>
          <a:bodyPr/>
          <a:lstStyle/>
          <a:p>
            <a:fld id="{79A82DCD-F313-4C3F-A112-43F516C00386}" type="slidenum">
              <a:rPr lang="es-CL" smtClean="0"/>
              <a:t>‹Nº›</a:t>
            </a:fld>
            <a:endParaRPr lang="es-C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C31E1D37-626A-4448-A7EC-7FBCC5DA88B3}" type="datetimeFigureOut">
              <a:rPr lang="es-CL" smtClean="0"/>
              <a:t>21-03-2012</a:t>
            </a:fld>
            <a:endParaRPr lang="es-CL"/>
          </a:p>
        </p:txBody>
      </p:sp>
      <p:sp>
        <p:nvSpPr>
          <p:cNvPr id="7" name="Slide Number Placeholder 6"/>
          <p:cNvSpPr>
            <a:spLocks noGrp="1"/>
          </p:cNvSpPr>
          <p:nvPr>
            <p:ph type="sldNum" sz="quarter" idx="12"/>
          </p:nvPr>
        </p:nvSpPr>
        <p:spPr/>
        <p:txBody>
          <a:bodyPr/>
          <a:lstStyle/>
          <a:p>
            <a:fld id="{79A82DCD-F313-4C3F-A112-43F516C00386}" type="slidenum">
              <a:rPr lang="es-CL" smtClean="0"/>
              <a:t>‹Nº›</a:t>
            </a:fld>
            <a:endParaRPr lang="es-CL"/>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s-CL"/>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s-ES" smtClean="0"/>
              <a:t>Haga clic para modificar el estilo de título del patrón</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s-ES" smtClean="0"/>
              <a:t>Haga clic para modificar el estilo de título del patrón</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C31E1D37-626A-4448-A7EC-7FBCC5DA88B3}" type="datetimeFigureOut">
              <a:rPr lang="es-CL" smtClean="0"/>
              <a:t>21-03-2012</a:t>
            </a:fld>
            <a:endParaRPr lang="es-CL"/>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s-CL"/>
          </a:p>
        </p:txBody>
      </p:sp>
      <p:sp>
        <p:nvSpPr>
          <p:cNvPr id="7" name="Slide Number Placeholder 6"/>
          <p:cNvSpPr>
            <a:spLocks noGrp="1"/>
          </p:cNvSpPr>
          <p:nvPr>
            <p:ph type="sldNum" sz="quarter" idx="12"/>
          </p:nvPr>
        </p:nvSpPr>
        <p:spPr/>
        <p:txBody>
          <a:bodyPr/>
          <a:lstStyle/>
          <a:p>
            <a:fld id="{79A82DCD-F313-4C3F-A112-43F516C00386}" type="slidenum">
              <a:rPr lang="es-CL" smtClean="0"/>
              <a:t>‹Nº›</a:t>
            </a:fld>
            <a:endParaRPr lang="es-C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C31E1D37-626A-4448-A7EC-7FBCC5DA88B3}" type="datetimeFigureOut">
              <a:rPr lang="es-CL" smtClean="0"/>
              <a:t>21-03-2012</a:t>
            </a:fld>
            <a:endParaRPr lang="es-CL"/>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s-CL"/>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79A82DCD-F313-4C3F-A112-43F516C00386}" type="slidenum">
              <a:rPr lang="es-CL" smtClean="0"/>
              <a:t>‹Nº›</a:t>
            </a:fld>
            <a:endParaRPr lang="es-CL"/>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395536" y="620688"/>
            <a:ext cx="8077200" cy="1673352"/>
          </a:xfrm>
        </p:spPr>
        <p:txBody>
          <a:bodyPr>
            <a:normAutofit fontScale="90000"/>
          </a:bodyPr>
          <a:lstStyle/>
          <a:p>
            <a:pPr algn="ctr"/>
            <a:r>
              <a:rPr lang="es-CL" sz="7200" dirty="0" smtClean="0"/>
              <a:t>AYUDAS TECNICAS</a:t>
            </a:r>
            <a:endParaRPr lang="es-CL" sz="7200" dirty="0"/>
          </a:p>
        </p:txBody>
      </p:sp>
      <p:sp>
        <p:nvSpPr>
          <p:cNvPr id="3" name="2 Subtítulo"/>
          <p:cNvSpPr>
            <a:spLocks noGrp="1"/>
          </p:cNvSpPr>
          <p:nvPr>
            <p:ph type="subTitle" idx="1"/>
          </p:nvPr>
        </p:nvSpPr>
        <p:spPr>
          <a:xfrm>
            <a:off x="323528" y="3429000"/>
            <a:ext cx="2160240" cy="1464568"/>
          </a:xfrm>
        </p:spPr>
        <p:txBody>
          <a:bodyPr>
            <a:normAutofit/>
          </a:bodyPr>
          <a:lstStyle/>
          <a:p>
            <a:endParaRPr lang="es-CL"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0" y="0"/>
          <a:ext cx="9144000" cy="6858000"/>
        </p:xfrm>
        <a:graphic>
          <a:graphicData uri="http://schemas.openxmlformats.org/drawingml/2006/table">
            <a:tbl>
              <a:tblPr firstRow="1" bandRow="1">
                <a:tableStyleId>{284E427A-3D55-4303-BF80-6455036E1DE7}</a:tableStyleId>
              </a:tblPr>
              <a:tblGrid>
                <a:gridCol w="4572000"/>
                <a:gridCol w="4572000"/>
              </a:tblGrid>
              <a:tr h="463122">
                <a:tc>
                  <a:txBody>
                    <a:bodyPr/>
                    <a:lstStyle/>
                    <a:p>
                      <a:r>
                        <a:rPr lang="es-CL" sz="1800" kern="1200" baseline="0" dirty="0" smtClean="0"/>
                        <a:t>Tipo de AT</a:t>
                      </a:r>
                      <a:endParaRPr lang="es-CL" dirty="0"/>
                    </a:p>
                  </a:txBody>
                  <a:tcPr/>
                </a:tc>
                <a:tc>
                  <a:txBody>
                    <a:bodyPr/>
                    <a:lstStyle/>
                    <a:p>
                      <a:r>
                        <a:rPr lang="es-CL" sz="1800" kern="1200" baseline="0" dirty="0" smtClean="0"/>
                        <a:t>Criterios de indicación médica</a:t>
                      </a:r>
                      <a:endParaRPr lang="es-CL" dirty="0"/>
                    </a:p>
                  </a:txBody>
                  <a:tcPr/>
                </a:tc>
              </a:tr>
              <a:tr h="3197439">
                <a:tc>
                  <a:txBody>
                    <a:bodyPr/>
                    <a:lstStyle/>
                    <a:p>
                      <a:r>
                        <a:rPr lang="es-CL" sz="1800" kern="1200" baseline="0" dirty="0" smtClean="0"/>
                        <a:t>Bastón</a:t>
                      </a:r>
                      <a:endParaRPr lang="es-CL" dirty="0"/>
                    </a:p>
                  </a:txBody>
                  <a:tcPr/>
                </a:tc>
                <a:tc>
                  <a:txBody>
                    <a:bodyPr/>
                    <a:lstStyle/>
                    <a:p>
                      <a:r>
                        <a:rPr lang="es-CL" sz="1800" kern="1200" baseline="0" dirty="0" smtClean="0"/>
                        <a:t>Se indica en presencia de:</a:t>
                      </a:r>
                    </a:p>
                    <a:p>
                      <a:r>
                        <a:rPr lang="es-CL" sz="1800" kern="1200" baseline="0" dirty="0" smtClean="0"/>
                        <a:t>- Dolor de articulaciones de extremidades inferiores secundaria a:</a:t>
                      </a:r>
                    </a:p>
                    <a:p>
                      <a:r>
                        <a:rPr lang="es-CL" sz="1800" kern="1200" baseline="0" dirty="0" smtClean="0"/>
                        <a:t>• Osteoartritis, artritis, traumatismos.</a:t>
                      </a:r>
                    </a:p>
                    <a:p>
                      <a:r>
                        <a:rPr lang="es-CL" sz="1800" kern="1200" baseline="0" dirty="0" smtClean="0"/>
                        <a:t>- Post- cirugía por </a:t>
                      </a:r>
                      <a:r>
                        <a:rPr lang="es-CL" sz="1800" kern="1200" baseline="0" dirty="0" err="1" smtClean="0"/>
                        <a:t>endoprótesis</a:t>
                      </a:r>
                      <a:r>
                        <a:rPr lang="es-CL" sz="1800" kern="1200" baseline="0" dirty="0" smtClean="0"/>
                        <a:t> de cadera, rodilla.</a:t>
                      </a:r>
                    </a:p>
                    <a:p>
                      <a:r>
                        <a:rPr lang="es-CL" sz="1800" kern="1200" baseline="0" dirty="0" smtClean="0"/>
                        <a:t>- Riesgo de caída o caídas a repetición.</a:t>
                      </a:r>
                    </a:p>
                    <a:p>
                      <a:r>
                        <a:rPr lang="es-CL" sz="1800" kern="1200" baseline="0" dirty="0" smtClean="0"/>
                        <a:t>- Secuela de AVE</a:t>
                      </a:r>
                    </a:p>
                    <a:p>
                      <a:r>
                        <a:rPr lang="es-CL" sz="1800" kern="1200" baseline="0" dirty="0" smtClean="0"/>
                        <a:t>- Amputados</a:t>
                      </a:r>
                      <a:endParaRPr lang="es-CL" dirty="0"/>
                    </a:p>
                  </a:txBody>
                  <a:tcPr/>
                </a:tc>
              </a:tr>
              <a:tr h="3197439">
                <a:tc>
                  <a:txBody>
                    <a:bodyPr/>
                    <a:lstStyle/>
                    <a:p>
                      <a:r>
                        <a:rPr lang="es-CL" sz="1800" kern="1200" baseline="0" dirty="0" smtClean="0"/>
                        <a:t>Andador</a:t>
                      </a:r>
                      <a:endParaRPr lang="es-CL" dirty="0"/>
                    </a:p>
                  </a:txBody>
                  <a:tcPr/>
                </a:tc>
                <a:tc>
                  <a:txBody>
                    <a:bodyPr/>
                    <a:lstStyle/>
                    <a:p>
                      <a:r>
                        <a:rPr lang="es-CL" sz="1800" kern="1200" baseline="0" dirty="0" smtClean="0"/>
                        <a:t>Se indica en adultos mayores que presentan:</a:t>
                      </a:r>
                    </a:p>
                    <a:p>
                      <a:r>
                        <a:rPr lang="es-CL" sz="1800" kern="1200" baseline="0" dirty="0" smtClean="0"/>
                        <a:t>- Inestabilidad postural que impide realizar marcha.</a:t>
                      </a:r>
                    </a:p>
                    <a:p>
                      <a:r>
                        <a:rPr lang="es-CL" sz="1800" kern="1200" baseline="0" dirty="0" smtClean="0"/>
                        <a:t>- Amputado</a:t>
                      </a:r>
                    </a:p>
                    <a:p>
                      <a:r>
                        <a:rPr lang="es-CL" sz="1800" kern="1200" baseline="0" dirty="0" smtClean="0"/>
                        <a:t>- Síndrome post caída</a:t>
                      </a:r>
                    </a:p>
                    <a:p>
                      <a:r>
                        <a:rPr lang="es-CL" sz="1800" kern="1200" baseline="0" dirty="0" smtClean="0"/>
                        <a:t>- Enfermedad de Parkinson</a:t>
                      </a:r>
                    </a:p>
                    <a:p>
                      <a:r>
                        <a:rPr lang="es-CL" sz="1800" kern="1200" baseline="0" dirty="0" smtClean="0"/>
                        <a:t>- Demencia en etapa inicial con antecedentes de caída.</a:t>
                      </a:r>
                      <a:endParaRPr lang="es-CL" dirty="0"/>
                    </a:p>
                  </a:txBody>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CL"/>
          </a:p>
        </p:txBody>
      </p:sp>
      <p:sp>
        <p:nvSpPr>
          <p:cNvPr id="3" name="2 Marcador de contenido"/>
          <p:cNvSpPr>
            <a:spLocks noGrp="1"/>
          </p:cNvSpPr>
          <p:nvPr>
            <p:ph idx="1"/>
          </p:nvPr>
        </p:nvSpPr>
        <p:spPr/>
        <p:txBody>
          <a:bodyPr/>
          <a:lstStyle/>
          <a:p>
            <a:endParaRPr lang="es-CL"/>
          </a:p>
        </p:txBody>
      </p:sp>
      <p:graphicFrame>
        <p:nvGraphicFramePr>
          <p:cNvPr id="4" name="3 Tabla"/>
          <p:cNvGraphicFramePr>
            <a:graphicFrameLocks noGrp="1"/>
          </p:cNvGraphicFramePr>
          <p:nvPr/>
        </p:nvGraphicFramePr>
        <p:xfrm>
          <a:off x="0" y="0"/>
          <a:ext cx="9144000" cy="6858000"/>
        </p:xfrm>
        <a:graphic>
          <a:graphicData uri="http://schemas.openxmlformats.org/drawingml/2006/table">
            <a:tbl>
              <a:tblPr firstRow="1" bandRow="1">
                <a:tableStyleId>{284E427A-3D55-4303-BF80-6455036E1DE7}</a:tableStyleId>
              </a:tblPr>
              <a:tblGrid>
                <a:gridCol w="4572000"/>
                <a:gridCol w="4572000"/>
              </a:tblGrid>
              <a:tr h="3524250">
                <a:tc>
                  <a:txBody>
                    <a:bodyPr/>
                    <a:lstStyle/>
                    <a:p>
                      <a:r>
                        <a:rPr lang="es-CL" sz="1800" kern="1200" baseline="0" dirty="0" smtClean="0"/>
                        <a:t>Silla de ruedas</a:t>
                      </a:r>
                      <a:endParaRPr lang="es-CL" dirty="0"/>
                    </a:p>
                  </a:txBody>
                  <a:tcPr/>
                </a:tc>
                <a:tc>
                  <a:txBody>
                    <a:bodyPr/>
                    <a:lstStyle/>
                    <a:p>
                      <a:r>
                        <a:rPr lang="es-CL" sz="1800" kern="1200" baseline="0" dirty="0" smtClean="0"/>
                        <a:t>Se indica adultos mayores que presentan dificultad en la movilidad</a:t>
                      </a:r>
                    </a:p>
                    <a:p>
                      <a:r>
                        <a:rPr lang="es-CL" sz="1800" kern="1200" baseline="0" dirty="0" smtClean="0"/>
                        <a:t>secundario a:</a:t>
                      </a:r>
                    </a:p>
                    <a:p>
                      <a:r>
                        <a:rPr lang="es-CL" sz="1800" kern="1200" baseline="0" dirty="0" smtClean="0"/>
                        <a:t>- Secuelas de AVE</a:t>
                      </a:r>
                    </a:p>
                    <a:p>
                      <a:r>
                        <a:rPr lang="es-CL" sz="1800" kern="1200" baseline="0" dirty="0" smtClean="0"/>
                        <a:t>- Amputados de ambas extremidades inferiores</a:t>
                      </a:r>
                    </a:p>
                    <a:p>
                      <a:r>
                        <a:rPr lang="es-CL" sz="1800" kern="1200" baseline="0" dirty="0" smtClean="0"/>
                        <a:t>- Parapléjicos</a:t>
                      </a:r>
                    </a:p>
                    <a:p>
                      <a:r>
                        <a:rPr lang="es-CL" sz="1800" kern="1200" baseline="0" dirty="0" smtClean="0"/>
                        <a:t>- Enfermedad de Parkinson en etapas avanzadas</a:t>
                      </a:r>
                    </a:p>
                    <a:p>
                      <a:r>
                        <a:rPr lang="es-CL" sz="1800" kern="1200" baseline="0" dirty="0" smtClean="0"/>
                        <a:t>- Insuficiencia cardíaca o respiratoria con disnea de esfuerzo</a:t>
                      </a:r>
                    </a:p>
                    <a:p>
                      <a:r>
                        <a:rPr lang="es-CL" sz="1800" kern="1200" baseline="0" dirty="0" smtClean="0"/>
                        <a:t>- Demencias en estado avanzado</a:t>
                      </a:r>
                      <a:endParaRPr lang="es-CL" dirty="0"/>
                    </a:p>
                  </a:txBody>
                  <a:tcPr/>
                </a:tc>
              </a:tr>
              <a:tr h="2381250">
                <a:tc>
                  <a:txBody>
                    <a:bodyPr/>
                    <a:lstStyle/>
                    <a:p>
                      <a:r>
                        <a:rPr lang="es-CL" sz="1800" kern="1200" baseline="0" dirty="0" smtClean="0"/>
                        <a:t>Colchón </a:t>
                      </a:r>
                      <a:r>
                        <a:rPr lang="es-CL" sz="1800" kern="1200" baseline="0" dirty="0" err="1" smtClean="0"/>
                        <a:t>antiescara</a:t>
                      </a:r>
                      <a:endParaRPr lang="es-CL" dirty="0"/>
                    </a:p>
                  </a:txBody>
                  <a:tcPr/>
                </a:tc>
                <a:tc>
                  <a:txBody>
                    <a:bodyPr/>
                    <a:lstStyle/>
                    <a:p>
                      <a:r>
                        <a:rPr lang="es-CL" sz="1800" kern="1200" baseline="0" dirty="0" smtClean="0"/>
                        <a:t>Se indica adultos mayores con alto grado de inmovilidad secundario a:</a:t>
                      </a:r>
                    </a:p>
                    <a:p>
                      <a:r>
                        <a:rPr lang="es-CL" sz="1800" kern="1200" baseline="0" dirty="0" smtClean="0"/>
                        <a:t>- Alteraciones del estado de conciencia</a:t>
                      </a:r>
                    </a:p>
                    <a:p>
                      <a:r>
                        <a:rPr lang="es-CL" sz="1800" kern="1200" baseline="0" dirty="0" smtClean="0"/>
                        <a:t>- Alteración de sensibilidad</a:t>
                      </a:r>
                    </a:p>
                    <a:p>
                      <a:r>
                        <a:rPr lang="es-CL" sz="1800" kern="1200" baseline="0" dirty="0" smtClean="0"/>
                        <a:t>- Cáncer Terminal</a:t>
                      </a:r>
                    </a:p>
                    <a:p>
                      <a:r>
                        <a:rPr lang="es-CL" sz="1800" kern="1200" baseline="0" dirty="0" smtClean="0"/>
                        <a:t>- Demencias en estadios avanzados</a:t>
                      </a:r>
                    </a:p>
                    <a:p>
                      <a:r>
                        <a:rPr lang="es-CL" sz="1800" kern="1200" baseline="0" dirty="0" smtClean="0"/>
                        <a:t>- Artropatías degenerativas severas</a:t>
                      </a:r>
                    </a:p>
                    <a:p>
                      <a:r>
                        <a:rPr lang="es-CL" sz="1800" kern="1200" baseline="0" dirty="0" smtClean="0"/>
                        <a:t>- Lesiones medulares</a:t>
                      </a:r>
                      <a:endParaRPr lang="es-CL" dirty="0"/>
                    </a:p>
                  </a:txBody>
                  <a:tcPr/>
                </a:tc>
              </a:tr>
              <a:tr h="952500">
                <a:tc>
                  <a:txBody>
                    <a:bodyPr/>
                    <a:lstStyle/>
                    <a:p>
                      <a:r>
                        <a:rPr lang="es-CL" sz="1800" kern="1200" baseline="0" dirty="0" smtClean="0"/>
                        <a:t>Cojín </a:t>
                      </a:r>
                      <a:r>
                        <a:rPr lang="es-CL" sz="1800" kern="1200" baseline="0" dirty="0" err="1" smtClean="0"/>
                        <a:t>antiescara</a:t>
                      </a:r>
                      <a:endParaRPr lang="es-CL" dirty="0"/>
                    </a:p>
                  </a:txBody>
                  <a:tcPr/>
                </a:tc>
                <a:tc>
                  <a:txBody>
                    <a:bodyPr/>
                    <a:lstStyle/>
                    <a:p>
                      <a:r>
                        <a:rPr lang="es-CL" sz="1800" kern="1200" baseline="0" dirty="0" smtClean="0"/>
                        <a:t>Indicado en adultos mayores afectados por el síndrome de inmovilidad</a:t>
                      </a:r>
                    </a:p>
                    <a:p>
                      <a:r>
                        <a:rPr lang="es-CL" sz="1800" kern="1200" baseline="0" dirty="0" smtClean="0"/>
                        <a:t>en sus diversos niveles.</a:t>
                      </a:r>
                      <a:endParaRPr lang="es-CL" dirty="0"/>
                    </a:p>
                  </a:txBody>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err="1" smtClean="0"/>
              <a:t>Tto</a:t>
            </a:r>
            <a:r>
              <a:rPr lang="es-CL" dirty="0" smtClean="0"/>
              <a:t> y entrenamiento</a:t>
            </a:r>
            <a:endParaRPr lang="es-CL" dirty="0"/>
          </a:p>
        </p:txBody>
      </p:sp>
      <p:sp>
        <p:nvSpPr>
          <p:cNvPr id="3" name="2 Marcador de contenido"/>
          <p:cNvSpPr>
            <a:spLocks noGrp="1"/>
          </p:cNvSpPr>
          <p:nvPr>
            <p:ph idx="1"/>
          </p:nvPr>
        </p:nvSpPr>
        <p:spPr>
          <a:xfrm>
            <a:off x="0" y="1600200"/>
            <a:ext cx="9144000" cy="5257800"/>
          </a:xfrm>
        </p:spPr>
        <p:txBody>
          <a:bodyPr>
            <a:normAutofit fontScale="92500" lnSpcReduction="10000"/>
          </a:bodyPr>
          <a:lstStyle/>
          <a:p>
            <a:r>
              <a:rPr lang="es-CL" dirty="0"/>
              <a:t>En el momento de la </a:t>
            </a:r>
            <a:r>
              <a:rPr lang="es-CL" dirty="0" smtClean="0"/>
              <a:t>entrega se programa una </a:t>
            </a:r>
            <a:r>
              <a:rPr lang="es-CL" dirty="0"/>
              <a:t>cita al beneficiario y/o el cuidador a una sesión de entrega y educación en el uso de </a:t>
            </a:r>
            <a:r>
              <a:rPr lang="es-CL" dirty="0" smtClean="0"/>
              <a:t>la órtesis </a:t>
            </a:r>
            <a:r>
              <a:rPr lang="es-CL" dirty="0"/>
              <a:t>indicada. Esta actividad tendrá los siguientes componentes</a:t>
            </a:r>
            <a:r>
              <a:rPr lang="es-CL" dirty="0" smtClean="0"/>
              <a:t>:</a:t>
            </a:r>
          </a:p>
          <a:p>
            <a:pPr>
              <a:buNone/>
            </a:pPr>
            <a:endParaRPr lang="es-CL" dirty="0"/>
          </a:p>
          <a:p>
            <a:r>
              <a:rPr lang="es-CL" dirty="0"/>
              <a:t>1. Descripción de las características técnicas de la ayuda técnica entregada (</a:t>
            </a:r>
            <a:r>
              <a:rPr lang="es-CL" dirty="0" smtClean="0"/>
              <a:t>materiales, duración </a:t>
            </a:r>
            <a:r>
              <a:rPr lang="es-CL" dirty="0"/>
              <a:t>estimada, uso de garantía del proveedor, </a:t>
            </a:r>
            <a:r>
              <a:rPr lang="es-CL" dirty="0" smtClean="0"/>
              <a:t>reposición)</a:t>
            </a:r>
            <a:endParaRPr lang="es-CL" dirty="0"/>
          </a:p>
          <a:p>
            <a:r>
              <a:rPr lang="es-CL" dirty="0"/>
              <a:t>2. Uso y cuidados del dispositivo.</a:t>
            </a:r>
          </a:p>
          <a:p>
            <a:r>
              <a:rPr lang="es-CL" dirty="0"/>
              <a:t>3. Entrenamiento y práctica en el uso de AT.</a:t>
            </a:r>
          </a:p>
          <a:p>
            <a:r>
              <a:rPr lang="es-CL" dirty="0"/>
              <a:t>4. Corrección y refuerzo en el uso de AT.</a:t>
            </a:r>
          </a:p>
          <a:p>
            <a:r>
              <a:rPr lang="es-CL" dirty="0"/>
              <a:t>5. Citación a control en el uso de AT</a:t>
            </a:r>
            <a:r>
              <a:rPr lang="es-CL" dirty="0" smtClean="0"/>
              <a:t>.</a:t>
            </a:r>
            <a:endParaRPr lang="es-CL"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dirty="0" smtClean="0"/>
              <a:t>Educación</a:t>
            </a:r>
            <a:endParaRPr lang="es-CL" dirty="0"/>
          </a:p>
        </p:txBody>
      </p:sp>
      <p:sp>
        <p:nvSpPr>
          <p:cNvPr id="3" name="2 Marcador de contenido"/>
          <p:cNvSpPr>
            <a:spLocks noGrp="1"/>
          </p:cNvSpPr>
          <p:nvPr>
            <p:ph idx="1"/>
          </p:nvPr>
        </p:nvSpPr>
        <p:spPr>
          <a:xfrm>
            <a:off x="0" y="1775191"/>
            <a:ext cx="9144000" cy="5082809"/>
          </a:xfrm>
        </p:spPr>
        <p:txBody>
          <a:bodyPr>
            <a:normAutofit fontScale="92500" lnSpcReduction="10000"/>
          </a:bodyPr>
          <a:lstStyle/>
          <a:p>
            <a:r>
              <a:rPr lang="es-CL" dirty="0" smtClean="0"/>
              <a:t>a)</a:t>
            </a:r>
            <a:r>
              <a:rPr lang="es-CL" b="1" dirty="0" smtClean="0"/>
              <a:t> Entrega</a:t>
            </a:r>
            <a:r>
              <a:rPr lang="es-CL" dirty="0" smtClean="0"/>
              <a:t>: Una vez indicada la Ayuda Técnica se procederá a su entrega en los plazos previamente definidos y consistentes con la necesidad y urgencia de cada caso.</a:t>
            </a:r>
          </a:p>
          <a:p>
            <a:r>
              <a:rPr lang="es-CL" dirty="0" smtClean="0"/>
              <a:t>b) </a:t>
            </a:r>
            <a:r>
              <a:rPr lang="es-CL" b="1" dirty="0" smtClean="0"/>
              <a:t>Entrenamiento y educación: </a:t>
            </a:r>
            <a:r>
              <a:rPr lang="es-CL" dirty="0" smtClean="0"/>
              <a:t>En esta etapa, el Kinesiólogo cuenta con dos sesiones para la educación al paciente y/o cuidadores, en el uso y entrenamiento de la correspondiente órtesis. Nivel de Evidencia 3.</a:t>
            </a:r>
          </a:p>
          <a:p>
            <a:r>
              <a:rPr lang="es-CL" dirty="0" smtClean="0"/>
              <a:t>c) Cada órtesis indicada deberá ser </a:t>
            </a:r>
            <a:r>
              <a:rPr lang="es-CL" b="1" dirty="0" smtClean="0"/>
              <a:t>evaluada y registrada </a:t>
            </a:r>
            <a:r>
              <a:rPr lang="es-CL" dirty="0" smtClean="0"/>
              <a:t>en forma independiente cada vez que sea necesario.</a:t>
            </a:r>
          </a:p>
          <a:p>
            <a:endParaRPr lang="es-CL"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548680"/>
            <a:ext cx="8229600" cy="1252728"/>
          </a:xfrm>
        </p:spPr>
        <p:txBody>
          <a:bodyPr>
            <a:normAutofit fontScale="90000"/>
          </a:bodyPr>
          <a:lstStyle/>
          <a:p>
            <a:pPr algn="ctr"/>
            <a:r>
              <a:rPr lang="es-CL" dirty="0" smtClean="0"/>
              <a:t>Tasa de Reposición de Ayudas Técnicas</a:t>
            </a:r>
            <a:br>
              <a:rPr lang="es-CL" dirty="0" smtClean="0"/>
            </a:br>
            <a:endParaRPr lang="es-CL" dirty="0"/>
          </a:p>
        </p:txBody>
      </p:sp>
      <p:sp>
        <p:nvSpPr>
          <p:cNvPr id="4" name="3 Rectángulo"/>
          <p:cNvSpPr/>
          <p:nvPr/>
        </p:nvSpPr>
        <p:spPr>
          <a:xfrm>
            <a:off x="0" y="1595021"/>
            <a:ext cx="9144000" cy="5262979"/>
          </a:xfrm>
          <a:prstGeom prst="rect">
            <a:avLst/>
          </a:prstGeom>
        </p:spPr>
        <p:txBody>
          <a:bodyPr wrap="square">
            <a:spAutoFit/>
          </a:bodyPr>
          <a:lstStyle/>
          <a:p>
            <a:r>
              <a:rPr lang="es-CL" sz="2800" b="1" dirty="0" smtClean="0"/>
              <a:t>Tasa </a:t>
            </a:r>
            <a:r>
              <a:rPr lang="es-CL" sz="2800" b="1" dirty="0"/>
              <a:t>de Reposición de ayudas Técnicas</a:t>
            </a:r>
          </a:p>
          <a:p>
            <a:pPr>
              <a:buFont typeface="Arial" pitchFamily="34" charset="0"/>
              <a:buChar char="•"/>
            </a:pPr>
            <a:r>
              <a:rPr lang="es-CL" sz="2800" dirty="0"/>
              <a:t>Cantidad de años que debiera durar cada Ayuda Técnica sin ser repuesta.</a:t>
            </a:r>
          </a:p>
          <a:p>
            <a:r>
              <a:rPr lang="es-CL" sz="2800" b="1" dirty="0"/>
              <a:t>Ayuda Técnica Duración en años</a:t>
            </a:r>
          </a:p>
          <a:p>
            <a:pPr>
              <a:buFont typeface="Arial" pitchFamily="34" charset="0"/>
              <a:buChar char="•"/>
            </a:pPr>
            <a:r>
              <a:rPr lang="es-CL" sz="2800" dirty="0"/>
              <a:t>Bastón 2 años</a:t>
            </a:r>
          </a:p>
          <a:p>
            <a:pPr>
              <a:buFont typeface="Arial" pitchFamily="34" charset="0"/>
              <a:buChar char="•"/>
            </a:pPr>
            <a:r>
              <a:rPr lang="es-CL" sz="2800" dirty="0"/>
              <a:t>Andador fijo 3 años</a:t>
            </a:r>
          </a:p>
          <a:p>
            <a:pPr>
              <a:buFont typeface="Arial" pitchFamily="34" charset="0"/>
              <a:buChar char="•"/>
            </a:pPr>
            <a:r>
              <a:rPr lang="es-CL" sz="2800" dirty="0"/>
              <a:t>Andador de paseo 3 años</a:t>
            </a:r>
          </a:p>
          <a:p>
            <a:pPr>
              <a:buFont typeface="Arial" pitchFamily="34" charset="0"/>
              <a:buChar char="•"/>
            </a:pPr>
            <a:r>
              <a:rPr lang="es-CL" sz="2800" dirty="0"/>
              <a:t>Silla de Ruedas Estándar 2 años</a:t>
            </a:r>
          </a:p>
          <a:p>
            <a:pPr>
              <a:buFont typeface="Arial" pitchFamily="34" charset="0"/>
              <a:buChar char="•"/>
            </a:pPr>
            <a:r>
              <a:rPr lang="es-CL" sz="2800" dirty="0"/>
              <a:t>Silla de Ruedas Neurológica 3 años</a:t>
            </a:r>
          </a:p>
          <a:p>
            <a:pPr>
              <a:buFont typeface="Arial" pitchFamily="34" charset="0"/>
              <a:buChar char="•"/>
            </a:pPr>
            <a:r>
              <a:rPr lang="es-CL" sz="2800" dirty="0"/>
              <a:t>Silla de Ruedas Tipo Camilla 3 años</a:t>
            </a:r>
          </a:p>
          <a:p>
            <a:pPr>
              <a:buFont typeface="Arial" pitchFamily="34" charset="0"/>
              <a:buChar char="•"/>
            </a:pPr>
            <a:r>
              <a:rPr lang="es-CL" sz="2800" dirty="0"/>
              <a:t>Cojín </a:t>
            </a:r>
            <a:r>
              <a:rPr lang="es-CL" sz="2800" dirty="0" err="1"/>
              <a:t>Antiescaras</a:t>
            </a:r>
            <a:r>
              <a:rPr lang="es-CL" sz="2800" dirty="0"/>
              <a:t> 2 años</a:t>
            </a:r>
          </a:p>
          <a:p>
            <a:pPr>
              <a:buFont typeface="Arial" pitchFamily="34" charset="0"/>
              <a:buChar char="•"/>
            </a:pPr>
            <a:r>
              <a:rPr lang="es-CL" sz="2800" dirty="0"/>
              <a:t>Colchón </a:t>
            </a:r>
            <a:r>
              <a:rPr lang="es-CL" sz="2800" dirty="0" err="1"/>
              <a:t>Antiescaras</a:t>
            </a:r>
            <a:r>
              <a:rPr lang="es-CL" sz="2800" dirty="0"/>
              <a:t> 1 años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CL" dirty="0" smtClean="0"/>
              <a:t>Etapas y procesos de las Ayudas Técnicas(AT)</a:t>
            </a:r>
            <a:endParaRPr lang="es-CL" dirty="0"/>
          </a:p>
        </p:txBody>
      </p:sp>
      <p:pic>
        <p:nvPicPr>
          <p:cNvPr id="1026" name="Picture 2"/>
          <p:cNvPicPr>
            <a:picLocks noChangeAspect="1" noChangeArrowheads="1"/>
          </p:cNvPicPr>
          <p:nvPr/>
        </p:nvPicPr>
        <p:blipFill>
          <a:blip r:embed="rId2" cstate="print"/>
          <a:srcRect/>
          <a:stretch>
            <a:fillRect/>
          </a:stretch>
        </p:blipFill>
        <p:spPr bwMode="auto">
          <a:xfrm>
            <a:off x="81523" y="1828378"/>
            <a:ext cx="8882965" cy="4696966"/>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Epidemiologia </a:t>
            </a:r>
            <a:endParaRPr lang="es-CL" dirty="0"/>
          </a:p>
        </p:txBody>
      </p:sp>
      <p:sp>
        <p:nvSpPr>
          <p:cNvPr id="3" name="2 Marcador de contenido"/>
          <p:cNvSpPr>
            <a:spLocks noGrp="1"/>
          </p:cNvSpPr>
          <p:nvPr>
            <p:ph idx="1"/>
          </p:nvPr>
        </p:nvSpPr>
        <p:spPr/>
        <p:txBody>
          <a:bodyPr>
            <a:normAutofit fontScale="62500" lnSpcReduction="20000"/>
          </a:bodyPr>
          <a:lstStyle/>
          <a:p>
            <a:r>
              <a:rPr lang="es-CL" dirty="0" smtClean="0"/>
              <a:t>En Chile, el grupo de mayores de 60 años tiene cada vez más peso relativo en el total de la población. Según la proyección poblacional para el 2011, habría 1.600.714 personas de 65 años, lo que equivaldría a un 9,3% de la población. De este total destaca el grupo de personas mayores de 80 años, los que alcanzan el 20,7% con 331.712 personas (DEIS,2010).La Esperanza de Vida al nacer en Chile es hoy día de 79,10 años (76,12 años para los hombres y 82,20 años para las mujeres) en el período 2010-2015.</a:t>
            </a:r>
          </a:p>
          <a:p>
            <a:endParaRPr lang="es-CL" dirty="0" smtClean="0"/>
          </a:p>
          <a:p>
            <a:r>
              <a:rPr lang="es-CL" dirty="0" smtClean="0"/>
              <a:t>Este grupo de edad presenta una alta prevalencia de enfermedades crónicas no transmisibles, que tienen un denominador común: el alto potencial de producir discapacidad, como lo muestran los resultados de Chile en el “Estudio de la Dependencia en Personas Mayores 2009”</a:t>
            </a:r>
            <a:endParaRPr lang="es-CL"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Epidemiologia </a:t>
            </a:r>
            <a:endParaRPr lang="es-CL" dirty="0"/>
          </a:p>
        </p:txBody>
      </p:sp>
      <p:sp>
        <p:nvSpPr>
          <p:cNvPr id="3" name="2 Marcador de contenido"/>
          <p:cNvSpPr>
            <a:spLocks noGrp="1"/>
          </p:cNvSpPr>
          <p:nvPr>
            <p:ph idx="1"/>
          </p:nvPr>
        </p:nvSpPr>
        <p:spPr/>
        <p:txBody>
          <a:bodyPr>
            <a:normAutofit fontScale="62500" lnSpcReduction="20000"/>
          </a:bodyPr>
          <a:lstStyle/>
          <a:p>
            <a:r>
              <a:rPr lang="es-CL" dirty="0" smtClean="0"/>
              <a:t>Según mediciones del estado funcional de los Adultos Mayores en APS (EFAM o Índice de </a:t>
            </a:r>
            <a:r>
              <a:rPr lang="es-CL" dirty="0" err="1" smtClean="0"/>
              <a:t>Katz</a:t>
            </a:r>
            <a:r>
              <a:rPr lang="es-CL" dirty="0" smtClean="0"/>
              <a:t>, DEIS 2009), existe un 20% de los mayores de 65 años bajo control en situación de riesgo de dependencia y un 12% de personas mayores con dependencia, donde los postrados alcanzan a un 4%. Las características funcionales de este grupo de Adultos Mayores los hace más susceptibles de utilizar ayudas para la deambulación y para aquellos que se encuentran en situación de inmovilidad.</a:t>
            </a:r>
          </a:p>
          <a:p>
            <a:endParaRPr lang="es-CL" dirty="0" smtClean="0"/>
          </a:p>
          <a:p>
            <a:r>
              <a:rPr lang="es-CL" dirty="0" smtClean="0"/>
              <a:t>De acuerdo a lo descrito, Chile envejece, asimismo este grupo etario presenta una alta prevalencia de enfermedades crónicas con un alto potencial de producir dependencia, por ello el propósito de la política de salud del adulto mayor es mantener y/o mejorar su autonomía e independencia, previniendo así la dependencia.</a:t>
            </a:r>
            <a:endParaRPr lang="es-CL"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Definición ayuda técnica</a:t>
            </a:r>
            <a:endParaRPr lang="es-CL" dirty="0"/>
          </a:p>
        </p:txBody>
      </p:sp>
      <p:sp>
        <p:nvSpPr>
          <p:cNvPr id="3" name="2 Marcador de contenido"/>
          <p:cNvSpPr>
            <a:spLocks noGrp="1"/>
          </p:cNvSpPr>
          <p:nvPr>
            <p:ph idx="1"/>
          </p:nvPr>
        </p:nvSpPr>
        <p:spPr>
          <a:xfrm>
            <a:off x="0" y="1600200"/>
            <a:ext cx="9144000" cy="5257800"/>
          </a:xfrm>
        </p:spPr>
        <p:txBody>
          <a:bodyPr>
            <a:normAutofit/>
          </a:bodyPr>
          <a:lstStyle/>
          <a:p>
            <a:r>
              <a:rPr lang="es-CL" dirty="0"/>
              <a:t>Las Ayudas Técnicas (AT) se definen como elementos que corrigen o facilitan la ejecución </a:t>
            </a:r>
            <a:r>
              <a:rPr lang="es-CL" dirty="0" smtClean="0"/>
              <a:t>de una </a:t>
            </a:r>
            <a:r>
              <a:rPr lang="es-CL" dirty="0"/>
              <a:t>acción, actividad o desplazamiento, procurando ahorro de energía y mayor seguridad, </a:t>
            </a:r>
            <a:r>
              <a:rPr lang="es-CL" dirty="0" smtClean="0"/>
              <a:t>en conjunto </a:t>
            </a:r>
            <a:r>
              <a:rPr lang="es-CL" dirty="0"/>
              <a:t>con las acciones de promoción, prevención, recuperación y rehabilitación </a:t>
            </a:r>
            <a:r>
              <a:rPr lang="es-CL" dirty="0" smtClean="0"/>
              <a:t>permitirán alcanzar </a:t>
            </a:r>
            <a:r>
              <a:rPr lang="es-CL" dirty="0"/>
              <a:t>este propósito. También se caracterizan por ser dispositivos muy diversos, </a:t>
            </a:r>
            <a:r>
              <a:rPr lang="es-CL" dirty="0" smtClean="0"/>
              <a:t>que incrementan </a:t>
            </a:r>
            <a:r>
              <a:rPr lang="es-CL" dirty="0"/>
              <a:t>el nivel de independencia funcional de los usuarios.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Beneficiados</a:t>
            </a:r>
            <a:endParaRPr lang="es-CL" dirty="0"/>
          </a:p>
        </p:txBody>
      </p:sp>
      <p:sp>
        <p:nvSpPr>
          <p:cNvPr id="3" name="2 Marcador de contenido"/>
          <p:cNvSpPr>
            <a:spLocks noGrp="1"/>
          </p:cNvSpPr>
          <p:nvPr>
            <p:ph idx="1"/>
          </p:nvPr>
        </p:nvSpPr>
        <p:spPr>
          <a:xfrm>
            <a:off x="0" y="1775191"/>
            <a:ext cx="9144000" cy="5082809"/>
          </a:xfrm>
        </p:spPr>
        <p:txBody>
          <a:bodyPr>
            <a:normAutofit/>
          </a:bodyPr>
          <a:lstStyle/>
          <a:p>
            <a:r>
              <a:rPr lang="es-CL" dirty="0" smtClean="0"/>
              <a:t>Adultos </a:t>
            </a:r>
            <a:r>
              <a:rPr lang="es-CL" dirty="0"/>
              <a:t>Mayores, de 65 años y más, que presenten </a:t>
            </a:r>
            <a:r>
              <a:rPr lang="es-CL" dirty="0" smtClean="0"/>
              <a:t>limitación funcional </a:t>
            </a:r>
            <a:r>
              <a:rPr lang="es-CL" dirty="0"/>
              <a:t>para desplazarse y/o dificultad para realizar actividades de la vida diaria, originadas </a:t>
            </a:r>
            <a:r>
              <a:rPr lang="es-CL" dirty="0" smtClean="0"/>
              <a:t>por múltiples </a:t>
            </a:r>
            <a:r>
              <a:rPr lang="es-CL" dirty="0"/>
              <a:t>causas y que se encuentren asociadas a dolor, claudicación, riesgo de caída, alteración de </a:t>
            </a:r>
            <a:r>
              <a:rPr lang="es-CL" dirty="0" smtClean="0"/>
              <a:t>la marcha </a:t>
            </a:r>
            <a:r>
              <a:rPr lang="es-CL" dirty="0"/>
              <a:t>o síndrome de inmovilidad</a:t>
            </a:r>
            <a:r>
              <a:rPr lang="es-CL" dirty="0" smtClean="0"/>
              <a:t>.</a:t>
            </a:r>
            <a:endParaRPr lang="es-CL"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L" dirty="0" smtClean="0"/>
              <a:t>Objetivos general y especifico</a:t>
            </a:r>
            <a:endParaRPr lang="es-CL" dirty="0"/>
          </a:p>
        </p:txBody>
      </p:sp>
      <p:sp>
        <p:nvSpPr>
          <p:cNvPr id="3" name="2 Marcador de contenido"/>
          <p:cNvSpPr>
            <a:spLocks noGrp="1"/>
          </p:cNvSpPr>
          <p:nvPr>
            <p:ph idx="1"/>
          </p:nvPr>
        </p:nvSpPr>
        <p:spPr>
          <a:xfrm>
            <a:off x="0" y="1775191"/>
            <a:ext cx="9144000" cy="5082809"/>
          </a:xfrm>
        </p:spPr>
        <p:txBody>
          <a:bodyPr>
            <a:normAutofit/>
          </a:bodyPr>
          <a:lstStyle/>
          <a:p>
            <a:r>
              <a:rPr lang="es-CL" dirty="0" smtClean="0"/>
              <a:t>Reducir </a:t>
            </a:r>
            <a:r>
              <a:rPr lang="es-CL" dirty="0"/>
              <a:t>el impacto de la dependencia en los adultos mayores de 65 años y más</a:t>
            </a:r>
            <a:r>
              <a:rPr lang="es-CL" dirty="0" smtClean="0"/>
              <a:t>.</a:t>
            </a:r>
          </a:p>
          <a:p>
            <a:endParaRPr lang="es-CL" dirty="0"/>
          </a:p>
          <a:p>
            <a:r>
              <a:rPr lang="es-CL" dirty="0" smtClean="0"/>
              <a:t>1</a:t>
            </a:r>
            <a:r>
              <a:rPr lang="es-CL" dirty="0"/>
              <a:t>. Precisar las circunstancias en las que se indican las </a:t>
            </a:r>
            <a:r>
              <a:rPr lang="es-CL" dirty="0" smtClean="0"/>
              <a:t>  siguientes </a:t>
            </a:r>
            <a:r>
              <a:rPr lang="es-CL" dirty="0"/>
              <a:t>ayudas técnicas: </a:t>
            </a:r>
            <a:r>
              <a:rPr lang="es-CL" dirty="0" smtClean="0"/>
              <a:t>bastones, andadores</a:t>
            </a:r>
            <a:r>
              <a:rPr lang="es-CL" dirty="0"/>
              <a:t>, sillas de ruedas, cojín </a:t>
            </a:r>
            <a:r>
              <a:rPr lang="es-CL" dirty="0" err="1"/>
              <a:t>antiescaras</a:t>
            </a:r>
            <a:r>
              <a:rPr lang="es-CL" dirty="0"/>
              <a:t> y colchón </a:t>
            </a:r>
            <a:r>
              <a:rPr lang="es-CL" dirty="0" err="1"/>
              <a:t>antiescaras</a:t>
            </a:r>
            <a:r>
              <a:rPr lang="es-CL" dirty="0"/>
              <a:t>.</a:t>
            </a:r>
          </a:p>
          <a:p>
            <a:r>
              <a:rPr lang="es-CL" dirty="0"/>
              <a:t>2. Contribuir a mantener y/o mejorar la situación funcional de los adultos mayores.</a:t>
            </a:r>
          </a:p>
          <a:p>
            <a:r>
              <a:rPr lang="es-CL" dirty="0"/>
              <a:t>3. Facilitar la inserción de los adultos mayores en su comunidad.</a:t>
            </a:r>
          </a:p>
          <a:p>
            <a:r>
              <a:rPr lang="es-CL" dirty="0"/>
              <a:t>4. Prevenir las complicaciones asociadas al síndrome de inmovilidad.</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Condiciones </a:t>
            </a:r>
            <a:endParaRPr lang="es-CL" dirty="0"/>
          </a:p>
        </p:txBody>
      </p:sp>
      <p:sp>
        <p:nvSpPr>
          <p:cNvPr id="3" name="2 Marcador de contenido"/>
          <p:cNvSpPr>
            <a:spLocks noGrp="1"/>
          </p:cNvSpPr>
          <p:nvPr>
            <p:ph idx="1"/>
          </p:nvPr>
        </p:nvSpPr>
        <p:spPr>
          <a:xfrm>
            <a:off x="0" y="1775191"/>
            <a:ext cx="9144000" cy="5082809"/>
          </a:xfrm>
        </p:spPr>
        <p:txBody>
          <a:bodyPr/>
          <a:lstStyle/>
          <a:p>
            <a:r>
              <a:rPr lang="es-CL" dirty="0" smtClean="0"/>
              <a:t>Dolor</a:t>
            </a:r>
          </a:p>
          <a:p>
            <a:r>
              <a:rPr lang="es-CL" dirty="0" smtClean="0"/>
              <a:t>Claudicación</a:t>
            </a:r>
          </a:p>
          <a:p>
            <a:r>
              <a:rPr lang="es-CL" dirty="0" smtClean="0"/>
              <a:t>Alteración de la funcionalidad de la marcha</a:t>
            </a:r>
          </a:p>
          <a:p>
            <a:r>
              <a:rPr lang="es-CL" dirty="0" smtClean="0"/>
              <a:t>Inestabilidad articular</a:t>
            </a:r>
          </a:p>
          <a:p>
            <a:r>
              <a:rPr lang="es-CL" dirty="0" smtClean="0"/>
              <a:t>Riesgo de caídas</a:t>
            </a:r>
          </a:p>
          <a:p>
            <a:r>
              <a:rPr lang="es-CL" dirty="0" smtClean="0"/>
              <a:t>Factores asociados</a:t>
            </a:r>
          </a:p>
          <a:p>
            <a:r>
              <a:rPr lang="es-CL" dirty="0" smtClean="0"/>
              <a:t>Dependencia severa</a:t>
            </a:r>
            <a:endParaRPr lang="es-CL"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CL" dirty="0" smtClean="0"/>
              <a:t>En caso de sospecha de necesidad de ayuda </a:t>
            </a:r>
            <a:r>
              <a:rPr lang="es-CL" dirty="0" err="1" smtClean="0"/>
              <a:t>ortesica</a:t>
            </a:r>
            <a:endParaRPr lang="es-CL" dirty="0"/>
          </a:p>
        </p:txBody>
      </p:sp>
      <p:sp>
        <p:nvSpPr>
          <p:cNvPr id="3" name="2 Marcador de contenido"/>
          <p:cNvSpPr>
            <a:spLocks noGrp="1"/>
          </p:cNvSpPr>
          <p:nvPr>
            <p:ph idx="1"/>
          </p:nvPr>
        </p:nvSpPr>
        <p:spPr>
          <a:xfrm>
            <a:off x="0" y="1775191"/>
            <a:ext cx="9144000" cy="5082809"/>
          </a:xfrm>
        </p:spPr>
        <p:txBody>
          <a:bodyPr>
            <a:normAutofit/>
          </a:bodyPr>
          <a:lstStyle/>
          <a:p>
            <a:pPr>
              <a:buNone/>
            </a:pPr>
            <a:endParaRPr lang="es-CL" dirty="0"/>
          </a:p>
          <a:p>
            <a:r>
              <a:rPr lang="es-CL" dirty="0"/>
              <a:t> Medición de la magnitud del dolor</a:t>
            </a:r>
            <a:r>
              <a:rPr lang="es-CL" dirty="0" smtClean="0"/>
              <a:t>.</a:t>
            </a:r>
          </a:p>
          <a:p>
            <a:pPr lvl="1"/>
            <a:r>
              <a:rPr lang="es-CL" dirty="0" smtClean="0"/>
              <a:t>Eva</a:t>
            </a:r>
            <a:endParaRPr lang="es-CL" dirty="0"/>
          </a:p>
          <a:p>
            <a:r>
              <a:rPr lang="es-CL" dirty="0"/>
              <a:t> Evaluación del riesgo de </a:t>
            </a:r>
            <a:r>
              <a:rPr lang="es-CL" dirty="0" smtClean="0"/>
              <a:t>caídas</a:t>
            </a:r>
          </a:p>
          <a:p>
            <a:pPr lvl="1"/>
            <a:r>
              <a:rPr lang="es-CL" dirty="0" err="1" smtClean="0"/>
              <a:t>Dowton</a:t>
            </a:r>
            <a:endParaRPr lang="es-CL" dirty="0" smtClean="0"/>
          </a:p>
          <a:p>
            <a:pPr lvl="1"/>
            <a:r>
              <a:rPr lang="es-CL" dirty="0"/>
              <a:t>Estación </a:t>
            </a:r>
            <a:r>
              <a:rPr lang="es-CL" dirty="0" err="1"/>
              <a:t>Unipodal</a:t>
            </a:r>
            <a:r>
              <a:rPr lang="es-CL" dirty="0"/>
              <a:t> (EU</a:t>
            </a:r>
            <a:r>
              <a:rPr lang="es-CL" dirty="0" smtClean="0"/>
              <a:t>)</a:t>
            </a:r>
          </a:p>
          <a:p>
            <a:pPr lvl="1"/>
            <a:r>
              <a:rPr lang="en-US" dirty="0" smtClean="0"/>
              <a:t>Timed Up and Go (TUG)</a:t>
            </a:r>
            <a:endParaRPr lang="es-CL" dirty="0"/>
          </a:p>
          <a:p>
            <a:r>
              <a:rPr lang="es-CL" dirty="0"/>
              <a:t> Evaluación de las Actividades Básicas de la Vida </a:t>
            </a:r>
            <a:r>
              <a:rPr lang="es-CL" dirty="0" smtClean="0"/>
              <a:t>Diaria</a:t>
            </a:r>
          </a:p>
          <a:p>
            <a:pPr lvl="1"/>
            <a:r>
              <a:rPr lang="es-CL" dirty="0" smtClean="0"/>
              <a:t>Evaluación </a:t>
            </a:r>
            <a:r>
              <a:rPr lang="es-CL" dirty="0"/>
              <a:t>clínica de la marcha</a:t>
            </a:r>
          </a:p>
          <a:p>
            <a:r>
              <a:rPr lang="es-CL" dirty="0"/>
              <a:t> Evaluación del estado de </a:t>
            </a:r>
            <a:r>
              <a:rPr lang="es-CL" dirty="0" smtClean="0"/>
              <a:t>dependencia</a:t>
            </a:r>
          </a:p>
          <a:p>
            <a:pPr lvl="1"/>
            <a:r>
              <a:rPr lang="es-CL" dirty="0" smtClean="0"/>
              <a:t>Índice de </a:t>
            </a:r>
            <a:r>
              <a:rPr lang="es-CL" dirty="0" err="1" smtClean="0"/>
              <a:t>katz</a:t>
            </a:r>
            <a:endParaRPr lang="es-CL"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155448"/>
            <a:ext cx="8229600" cy="1473352"/>
          </a:xfrm>
        </p:spPr>
        <p:txBody>
          <a:bodyPr>
            <a:normAutofit fontScale="90000"/>
          </a:bodyPr>
          <a:lstStyle/>
          <a:p>
            <a:pPr algn="ctr"/>
            <a:r>
              <a:rPr lang="es-CL" b="1" dirty="0" smtClean="0"/>
              <a:t>Confirmación de la indicación de Ayuda Técnica</a:t>
            </a:r>
            <a:br>
              <a:rPr lang="es-CL" b="1" dirty="0" smtClean="0"/>
            </a:br>
            <a:endParaRPr lang="es-CL" dirty="0"/>
          </a:p>
        </p:txBody>
      </p:sp>
      <p:sp>
        <p:nvSpPr>
          <p:cNvPr id="3" name="2 Marcador de contenido"/>
          <p:cNvSpPr>
            <a:spLocks noGrp="1"/>
          </p:cNvSpPr>
          <p:nvPr>
            <p:ph idx="1"/>
          </p:nvPr>
        </p:nvSpPr>
        <p:spPr/>
        <p:txBody>
          <a:bodyPr>
            <a:normAutofit/>
          </a:bodyPr>
          <a:lstStyle/>
          <a:p>
            <a:r>
              <a:rPr lang="es-CL" dirty="0" smtClean="0"/>
              <a:t>Una </a:t>
            </a:r>
            <a:r>
              <a:rPr lang="es-CL" dirty="0"/>
              <a:t>vez detectado el adulto mayor con sospecha de necesidad de uso de alguna ayuda </a:t>
            </a:r>
            <a:r>
              <a:rPr lang="es-CL" dirty="0" smtClean="0"/>
              <a:t>técnica, éste </a:t>
            </a:r>
            <a:r>
              <a:rPr lang="es-CL" dirty="0"/>
              <a:t>deberá ser evaluado por médico quién confirma el diagnóstico y evalúa en conjunto </a:t>
            </a:r>
            <a:r>
              <a:rPr lang="es-CL" dirty="0" smtClean="0"/>
              <a:t>con otros </a:t>
            </a:r>
            <a:r>
              <a:rPr lang="es-CL" dirty="0"/>
              <a:t>profesionales (Kinesiólogo, Terapeuta Ocupacional y/o Enfermera) la indicación </a:t>
            </a:r>
            <a:r>
              <a:rPr lang="es-CL" dirty="0" smtClean="0"/>
              <a:t>más apropiada </a:t>
            </a:r>
            <a:r>
              <a:rPr lang="es-CL" dirty="0"/>
              <a:t>al caso.</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57</TotalTime>
  <Words>1119</Words>
  <Application>Microsoft Office PowerPoint</Application>
  <PresentationFormat>Presentación en pantalla (4:3)</PresentationFormat>
  <Paragraphs>104</Paragraphs>
  <Slides>15</Slides>
  <Notes>0</Notes>
  <HiddenSlides>0</HiddenSlides>
  <MMClips>0</MMClips>
  <ScaleCrop>false</ScaleCrop>
  <HeadingPairs>
    <vt:vector size="4" baseType="variant">
      <vt:variant>
        <vt:lpstr>Tema</vt:lpstr>
      </vt:variant>
      <vt:variant>
        <vt:i4>1</vt:i4>
      </vt:variant>
      <vt:variant>
        <vt:lpstr>Títulos de diapositiva</vt:lpstr>
      </vt:variant>
      <vt:variant>
        <vt:i4>15</vt:i4>
      </vt:variant>
    </vt:vector>
  </HeadingPairs>
  <TitlesOfParts>
    <vt:vector size="16" baseType="lpstr">
      <vt:lpstr>Austin</vt:lpstr>
      <vt:lpstr>AYUDAS TECNICAS</vt:lpstr>
      <vt:lpstr>Epidemiologia </vt:lpstr>
      <vt:lpstr>Epidemiologia </vt:lpstr>
      <vt:lpstr>Definición ayuda técnica</vt:lpstr>
      <vt:lpstr>Beneficiados</vt:lpstr>
      <vt:lpstr>Objetivos general y especifico</vt:lpstr>
      <vt:lpstr>Condiciones </vt:lpstr>
      <vt:lpstr>En caso de sospecha de necesidad de ayuda ortesica</vt:lpstr>
      <vt:lpstr>Confirmación de la indicación de Ayuda Técnica </vt:lpstr>
      <vt:lpstr>Presentación de PowerPoint</vt:lpstr>
      <vt:lpstr>Presentación de PowerPoint</vt:lpstr>
      <vt:lpstr>Tto y entrenamiento</vt:lpstr>
      <vt:lpstr>Educación</vt:lpstr>
      <vt:lpstr>Tasa de Reposición de Ayudas Técnicas </vt:lpstr>
      <vt:lpstr>Etapas y procesos de las Ayudas Técnicas(AT)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Manu</dc:creator>
  <cp:lastModifiedBy>pc</cp:lastModifiedBy>
  <cp:revision>15</cp:revision>
  <dcterms:created xsi:type="dcterms:W3CDTF">2011-09-22T13:38:59Z</dcterms:created>
  <dcterms:modified xsi:type="dcterms:W3CDTF">2012-03-21T18:28:33Z</dcterms:modified>
</cp:coreProperties>
</file>