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E51EE-B91B-4E6A-AB50-9E622766F422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A0BF1-630D-44C1-A576-E2D5773340B5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www.clafoti.com/DICTIONARY/S/S_SALAD_ensalada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454351"/>
            <a:ext cx="1143000" cy="1143001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07504" y="116632"/>
            <a:ext cx="8964488" cy="655272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3 Rectángulo"/>
          <p:cNvSpPr/>
          <p:nvPr/>
        </p:nvSpPr>
        <p:spPr>
          <a:xfrm>
            <a:off x="323528" y="260648"/>
            <a:ext cx="850585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cap="none" spc="0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Questions</a:t>
            </a:r>
            <a:r>
              <a:rPr lang="es-ES" sz="2800" b="1" cap="none" spc="0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ES" sz="2800" b="1" cap="none" spc="0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using</a:t>
            </a:r>
            <a:r>
              <a:rPr lang="es-ES" sz="2800" b="1" cap="none" spc="0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ES" sz="2800" b="1" cap="none" spc="0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How</a:t>
            </a:r>
            <a:r>
              <a:rPr lang="es-ES" sz="2800" b="1" cap="none" spc="0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ES" sz="2800" b="1" cap="none" spc="0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much</a:t>
            </a:r>
            <a:r>
              <a:rPr lang="es-ES" sz="2800" b="1" cap="none" spc="0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a</a:t>
            </a:r>
            <a:r>
              <a:rPr lang="es-ES" sz="2800" b="1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nd </a:t>
            </a:r>
            <a:r>
              <a:rPr lang="es-ES" sz="2800" b="1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How</a:t>
            </a:r>
            <a:r>
              <a:rPr lang="es-ES" sz="2800" b="1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ES" sz="2800" b="1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many</a:t>
            </a:r>
            <a:r>
              <a:rPr lang="es-ES" sz="2800" b="1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ES" sz="2800" b="1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with</a:t>
            </a:r>
            <a:r>
              <a:rPr lang="es-ES" sz="2800" b="1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</a:p>
          <a:p>
            <a:pPr algn="ctr"/>
            <a:r>
              <a:rPr lang="es-ES" sz="2800" b="1" cap="none" spc="0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Countable</a:t>
            </a:r>
            <a:r>
              <a:rPr lang="es-ES" sz="2800" b="1" cap="none" spc="0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and </a:t>
            </a:r>
            <a:r>
              <a:rPr lang="es-ES" sz="2800" b="1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un</a:t>
            </a:r>
            <a:r>
              <a:rPr lang="es-ES" sz="2800" b="1" cap="none" spc="0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countable</a:t>
            </a:r>
            <a:r>
              <a:rPr lang="es-ES" sz="2800" b="1" dirty="0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s-ES" sz="2800" b="1" dirty="0" err="1" smtClean="0">
                <a:ln w="11430"/>
                <a:solidFill>
                  <a:srgbClr val="0033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entury Gothic" pitchFamily="34" charset="0"/>
              </a:rPr>
              <a:t>nouns</a:t>
            </a:r>
            <a:endParaRPr lang="es-ES" sz="2800" b="1" cap="none" spc="0" dirty="0">
              <a:ln w="11430"/>
              <a:solidFill>
                <a:srgbClr val="0033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83568" y="2843644"/>
            <a:ext cx="3844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How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much </a:t>
            </a:r>
            <a:r>
              <a:rPr lang="en-US" b="1" u="sng" dirty="0">
                <a:solidFill>
                  <a:srgbClr val="7030A0"/>
                </a:solidFill>
                <a:latin typeface="Century Gothic" pitchFamily="34" charset="0"/>
              </a:rPr>
              <a:t>money</a:t>
            </a:r>
            <a:r>
              <a:rPr lang="en-US" b="1" dirty="0">
                <a:latin typeface="Century Gothic" pitchFamily="34" charset="0"/>
              </a:rPr>
              <a:t> </a:t>
            </a:r>
            <a:r>
              <a:rPr lang="en-US" b="1" i="1" dirty="0">
                <a:latin typeface="Century Gothic" pitchFamily="34" charset="0"/>
              </a:rPr>
              <a:t>can </a:t>
            </a:r>
            <a:r>
              <a:rPr lang="en-US" b="1" dirty="0">
                <a:latin typeface="Century Gothic" pitchFamily="34" charset="0"/>
              </a:rPr>
              <a:t>you pay?</a:t>
            </a:r>
            <a:endParaRPr lang="es-PA" dirty="0">
              <a:latin typeface="Century Gothic" pitchFamily="34" charset="0"/>
            </a:endParaRPr>
          </a:p>
        </p:txBody>
      </p:sp>
      <p:pic>
        <p:nvPicPr>
          <p:cNvPr id="11266" name="Picture 2" descr="http://www.clafoti.com/DICTIONARY/B/B_BROK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97856"/>
            <a:ext cx="600487" cy="803152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683568" y="3707740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How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much </a:t>
            </a:r>
            <a:r>
              <a:rPr lang="en-US" b="1" u="sng" dirty="0">
                <a:solidFill>
                  <a:srgbClr val="7030A0"/>
                </a:solidFill>
                <a:latin typeface="Century Gothic" pitchFamily="34" charset="0"/>
              </a:rPr>
              <a:t>rice</a:t>
            </a:r>
            <a:r>
              <a:rPr lang="en-US" b="1" dirty="0">
                <a:latin typeface="Century Gothic" pitchFamily="34" charset="0"/>
              </a:rPr>
              <a:t> is there in the pot?</a:t>
            </a:r>
            <a:endParaRPr lang="es-PA" b="1" dirty="0">
              <a:latin typeface="Century Gothic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51520" y="177455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Century Gothic" pitchFamily="34" charset="0"/>
              </a:rPr>
              <a:t>We use, How </a:t>
            </a:r>
            <a:r>
              <a:rPr lang="en-US" b="1" i="1" dirty="0">
                <a:latin typeface="Century Gothic" pitchFamily="34" charset="0"/>
              </a:rPr>
              <a:t>much with  uncountable nouns (nouns that you cannot count such as </a:t>
            </a:r>
            <a:r>
              <a:rPr lang="en-US" b="1" i="1" u="sng" dirty="0">
                <a:solidFill>
                  <a:srgbClr val="00B050"/>
                </a:solidFill>
                <a:latin typeface="Century Gothic" pitchFamily="34" charset="0"/>
              </a:rPr>
              <a:t>money, wine, oil etc</a:t>
            </a:r>
            <a:r>
              <a:rPr lang="en-US" b="1" i="1" dirty="0">
                <a:latin typeface="Century Gothic" pitchFamily="34" charset="0"/>
              </a:rPr>
              <a:t>)...You cannot make them plural .</a:t>
            </a:r>
            <a:endParaRPr lang="es-PA" dirty="0">
              <a:latin typeface="Century Gothic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1520" y="4438853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Century Gothic" pitchFamily="34" charset="0"/>
              </a:rPr>
              <a:t>We use, How </a:t>
            </a:r>
            <a:r>
              <a:rPr lang="en-US" b="1" i="1" dirty="0">
                <a:latin typeface="Century Gothic" pitchFamily="34" charset="0"/>
              </a:rPr>
              <a:t>many with  countable nouns (nouns that you can count such as </a:t>
            </a:r>
            <a:r>
              <a:rPr lang="en-US" b="1" i="1" u="sng" dirty="0">
                <a:solidFill>
                  <a:srgbClr val="00B050"/>
                </a:solidFill>
                <a:latin typeface="Century Gothic" pitchFamily="34" charset="0"/>
              </a:rPr>
              <a:t>books, countries etc</a:t>
            </a:r>
            <a:r>
              <a:rPr lang="en-US" b="1" i="1" dirty="0">
                <a:latin typeface="Century Gothic" pitchFamily="34" charset="0"/>
              </a:rPr>
              <a:t>). We can make these nouns plural. </a:t>
            </a:r>
            <a:endParaRPr lang="es-PA" i="1" dirty="0">
              <a:latin typeface="Century Gothic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323528" y="2339588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Ex:</a:t>
            </a:r>
            <a:endParaRPr lang="es-PA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755576" y="5291916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How </a:t>
            </a:r>
            <a:r>
              <a:rPr lang="en-US" b="1" i="1" u="sng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many</a:t>
            </a:r>
            <a:r>
              <a:rPr lang="en-US" b="1" dirty="0">
                <a:latin typeface="Century Gothic" pitchFamily="34" charset="0"/>
              </a:rPr>
              <a:t> </a:t>
            </a:r>
            <a:r>
              <a:rPr lang="en-US" b="1" i="1" u="sng" dirty="0">
                <a:solidFill>
                  <a:srgbClr val="00B0F0"/>
                </a:solidFill>
                <a:latin typeface="Century Gothic" pitchFamily="34" charset="0"/>
              </a:rPr>
              <a:t>pencils</a:t>
            </a:r>
            <a:r>
              <a:rPr lang="en-US" b="1" dirty="0">
                <a:latin typeface="Century Gothic" pitchFamily="34" charset="0"/>
              </a:rPr>
              <a:t> have you got in that pencil-box</a:t>
            </a:r>
            <a:r>
              <a:rPr lang="en-US" b="1" dirty="0" smtClean="0">
                <a:latin typeface="Century Gothic" pitchFamily="34" charset="0"/>
              </a:rPr>
              <a:t>?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83568" y="6228020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How many</a:t>
            </a:r>
            <a:r>
              <a:rPr lang="en-US" b="1" i="1" u="sng" dirty="0">
                <a:solidFill>
                  <a:srgbClr val="00B0F0"/>
                </a:solidFill>
                <a:latin typeface="Century Gothic" pitchFamily="34" charset="0"/>
              </a:rPr>
              <a:t> tomatoes </a:t>
            </a:r>
            <a:r>
              <a:rPr lang="en-US" b="1" dirty="0">
                <a:latin typeface="Century Gothic" pitchFamily="34" charset="0"/>
              </a:rPr>
              <a:t>does he need for the </a:t>
            </a:r>
            <a:r>
              <a:rPr lang="en-US" b="1" dirty="0" smtClean="0">
                <a:latin typeface="Century Gothic" pitchFamily="34" charset="0"/>
              </a:rPr>
              <a:t>salad?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11272" name="Picture 8" descr="http://school.discoveryeducation.com/clipart/images/box-o-pencils4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941168"/>
            <a:ext cx="1091030" cy="1008112"/>
          </a:xfrm>
          <a:prstGeom prst="rect">
            <a:avLst/>
          </a:prstGeom>
          <a:noFill/>
        </p:spPr>
      </p:pic>
      <p:pic>
        <p:nvPicPr>
          <p:cNvPr id="11274" name="Picture 10" descr="http://www.fi.edu/fellows/fellow1/apr99/number/graphics/ric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645314"/>
            <a:ext cx="1069851" cy="863806"/>
          </a:xfrm>
          <a:prstGeom prst="rect">
            <a:avLst/>
          </a:prstGeom>
          <a:noFill/>
        </p:spPr>
      </p:pic>
      <p:sp>
        <p:nvSpPr>
          <p:cNvPr id="25" name="24 Rectángulo"/>
          <p:cNvSpPr/>
          <p:nvPr/>
        </p:nvSpPr>
        <p:spPr>
          <a:xfrm>
            <a:off x="251520" y="5013176"/>
            <a:ext cx="498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Ex:</a:t>
            </a:r>
            <a:endParaRPr lang="es-PA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Flia. Lizondro</dc:creator>
  <cp:lastModifiedBy>Marisol Barraza</cp:lastModifiedBy>
  <cp:revision>14</cp:revision>
  <dcterms:created xsi:type="dcterms:W3CDTF">2012-04-26T16:57:15Z</dcterms:created>
  <dcterms:modified xsi:type="dcterms:W3CDTF">2012-04-27T01:50:28Z</dcterms:modified>
</cp:coreProperties>
</file>