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7" autoAdjust="0"/>
    <p:restoredTop sz="94625" autoAdjust="0"/>
  </p:normalViewPr>
  <p:slideViewPr>
    <p:cSldViewPr>
      <p:cViewPr>
        <p:scale>
          <a:sx n="100" d="100"/>
          <a:sy n="100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C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CO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Click to edit Master text styles</a:t>
            </a:r>
          </a:p>
          <a:p>
            <a:pPr lvl="1"/>
            <a:r>
              <a:rPr lang="es-CO" smtClean="0"/>
              <a:t>Second level</a:t>
            </a:r>
          </a:p>
          <a:p>
            <a:pPr lvl="2"/>
            <a:r>
              <a:rPr lang="es-CO" smtClean="0"/>
              <a:t>Third level</a:t>
            </a:r>
          </a:p>
          <a:p>
            <a:pPr lvl="3"/>
            <a:r>
              <a:rPr lang="es-CO" smtClean="0"/>
              <a:t>Fourth level</a:t>
            </a:r>
          </a:p>
          <a:p>
            <a:pPr lvl="4"/>
            <a:r>
              <a:rPr lang="es-CO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C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3EEA67-7476-4A4C-8449-07B91BF08B8B}" type="slidenum">
              <a:rPr lang="es-CO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5A366-C8C9-4007-8E5B-1092F9230F78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F2EA0-5753-420B-A340-522F7CCF1CE6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2467-D5FF-48D1-A0BB-1D49E42B508A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7FD0-792B-450E-AEC6-A9E100413C73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CFBC5-72C4-41C6-A2B0-1DAC2E9F709E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BDAAE-B163-4AB4-AAA5-06056270665D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F681B-58B9-4692-8D3B-41AC470A9E3C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068EC-A575-4166-A33A-EAD4C16600D7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750B8-0FD5-49A9-922D-5B31E424449E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18033-6578-4B4E-8729-A119A6FB99C2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7A48C-D1BF-4564-AE52-D2E9C8FF4402}" type="slidenum">
              <a:rPr lang="es-CO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Click to edit Master text styles</a:t>
            </a:r>
          </a:p>
          <a:p>
            <a:pPr lvl="1"/>
            <a:r>
              <a:rPr lang="es-CO" smtClean="0"/>
              <a:t>Second level</a:t>
            </a:r>
          </a:p>
          <a:p>
            <a:pPr lvl="2"/>
            <a:r>
              <a:rPr lang="es-CO" smtClean="0"/>
              <a:t>Third level</a:t>
            </a:r>
          </a:p>
          <a:p>
            <a:pPr lvl="3"/>
            <a:r>
              <a:rPr lang="es-CO" smtClean="0"/>
              <a:t>Fourth level</a:t>
            </a:r>
          </a:p>
          <a:p>
            <a:pPr lvl="4"/>
            <a:r>
              <a:rPr lang="es-C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C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C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BD4BD9-57F5-43DF-A46E-8B084486F4C6}" type="slidenum">
              <a:rPr lang="es-CO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ass8truckparts.com/CR-SKF-Seals-Hub-Cap-Lexan6.25/M/B001RUV2I6.ht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wmf"/><Relationship Id="rId4" Type="http://schemas.openxmlformats.org/officeDocument/2006/relationships/image" Target="../media/image7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9" name="Picture 3335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9558" name="Group 3414"/>
          <p:cNvGraphicFramePr>
            <a:graphicFrameLocks noGrp="1"/>
          </p:cNvGraphicFramePr>
          <p:nvPr/>
        </p:nvGraphicFramePr>
        <p:xfrm>
          <a:off x="5940425" y="3573463"/>
          <a:ext cx="2951163" cy="1959610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SET413P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43764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43761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(HM212049/HM212011)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370001 - VDC 20001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370048 - VDC 20048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462" name="Group 3318"/>
          <p:cNvGraphicFramePr>
            <a:graphicFrameLocks noGrp="1"/>
          </p:cNvGraphicFramePr>
          <p:nvPr/>
        </p:nvGraphicFramePr>
        <p:xfrm>
          <a:off x="2051050" y="765175"/>
          <a:ext cx="5400675" cy="1296988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  <a:gridCol w="1800225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422" name="Group 3278"/>
          <p:cNvGraphicFramePr>
            <a:graphicFrameLocks noGrp="1"/>
          </p:cNvGraphicFramePr>
          <p:nvPr/>
        </p:nvGraphicFramePr>
        <p:xfrm>
          <a:off x="3635375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KENWORTH 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63" name="Picture 115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4" name="Picture 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84" name="Text Box 1088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185" name="Text Box 1089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9556" name="Group 3412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SET406P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CR 1613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406 (3782/3720)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340-4149 STEMCO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20" name="Group 3276"/>
          <p:cNvGraphicFramePr>
            <a:graphicFrameLocks noGrp="1"/>
          </p:cNvGraphicFramePr>
          <p:nvPr/>
        </p:nvGraphicFramePr>
        <p:xfrm>
          <a:off x="5867400" y="5732463"/>
          <a:ext cx="3097213" cy="670560"/>
        </p:xfrm>
        <a:graphic>
          <a:graphicData uri="http://schemas.openxmlformats.org/drawingml/2006/table">
            <a:tbl>
              <a:tblPr/>
              <a:tblGrid>
                <a:gridCol w="3097213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Notas: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Doble troques y tractomulas ejes capacidad 9.000 a 12.000 LB.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Años 1987/</a:t>
                      </a:r>
                      <a:endParaRPr kumimoji="0" lang="es-C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**  Doble troques y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tractomulas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ejes capacidad 20.000 LB. Años 1987/</a:t>
                      </a:r>
                      <a:endParaRPr kumimoji="0" lang="es-C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52" name="Group 3408"/>
          <p:cNvGraphicFramePr>
            <a:graphicFrameLocks noGrp="1"/>
          </p:cNvGraphicFramePr>
          <p:nvPr/>
        </p:nvGraphicFramePr>
        <p:xfrm>
          <a:off x="1619250" y="2205038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SET401P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401 (580/572)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54" name="Group 3410"/>
          <p:cNvGraphicFramePr>
            <a:graphicFrameLocks noGrp="1"/>
          </p:cNvGraphicFramePr>
          <p:nvPr/>
        </p:nvGraphicFramePr>
        <p:xfrm>
          <a:off x="250825" y="3573463"/>
          <a:ext cx="2951163" cy="2331720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SET403P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47697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47692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CR 47691  VERSION CON ABS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47699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(594A/592A)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370003 - VDC 20003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370006 - VDC 20006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419" name="Group 3275"/>
          <p:cNvGraphicFramePr>
            <a:graphicFrameLocks noGrp="1"/>
          </p:cNvGraphicFramePr>
          <p:nvPr/>
        </p:nvGraphicFramePr>
        <p:xfrm>
          <a:off x="214282" y="5857892"/>
          <a:ext cx="3392481" cy="792480"/>
        </p:xfrm>
        <a:graphic>
          <a:graphicData uri="http://schemas.openxmlformats.org/drawingml/2006/table">
            <a:tbl>
              <a:tblPr/>
              <a:tblGrid>
                <a:gridCol w="3392481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Notas: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Sistema de Lubricación de rodamientos en baño de aceite ejes 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 capacidad 46.000 LB.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 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Sistema de lubricación de rodamientos en baño de aceite ejes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 capacidad 48.000 LB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423" name="Picture 3279" descr="t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836613"/>
            <a:ext cx="1655763" cy="1168400"/>
          </a:xfrm>
          <a:prstGeom prst="rect">
            <a:avLst/>
          </a:prstGeom>
          <a:noFill/>
        </p:spPr>
      </p:pic>
      <p:pic>
        <p:nvPicPr>
          <p:cNvPr id="9424" name="Picture 3280" descr="t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2488" y="819150"/>
            <a:ext cx="1657350" cy="1192213"/>
          </a:xfrm>
          <a:prstGeom prst="rect">
            <a:avLst/>
          </a:prstGeom>
          <a:noFill/>
        </p:spPr>
      </p:pic>
      <p:pic>
        <p:nvPicPr>
          <p:cNvPr id="9425" name="Picture 3281" descr="t6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836613"/>
            <a:ext cx="1655763" cy="1169987"/>
          </a:xfrm>
          <a:prstGeom prst="rect">
            <a:avLst/>
          </a:prstGeom>
          <a:noFill/>
        </p:spPr>
      </p:pic>
      <p:sp>
        <p:nvSpPr>
          <p:cNvPr id="9455" name="Text Box 3311"/>
          <p:cNvSpPr txBox="1">
            <a:spLocks noChangeArrowheads="1"/>
          </p:cNvSpPr>
          <p:nvPr/>
        </p:nvSpPr>
        <p:spPr bwMode="auto">
          <a:xfrm>
            <a:off x="2114550" y="825500"/>
            <a:ext cx="441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T300</a:t>
            </a:r>
          </a:p>
        </p:txBody>
      </p:sp>
      <p:sp>
        <p:nvSpPr>
          <p:cNvPr id="9456" name="Text Box 3312"/>
          <p:cNvSpPr txBox="1">
            <a:spLocks noChangeArrowheads="1"/>
          </p:cNvSpPr>
          <p:nvPr/>
        </p:nvSpPr>
        <p:spPr bwMode="auto">
          <a:xfrm>
            <a:off x="3914775" y="836613"/>
            <a:ext cx="441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T600</a:t>
            </a:r>
          </a:p>
        </p:txBody>
      </p:sp>
      <p:sp>
        <p:nvSpPr>
          <p:cNvPr id="9457" name="Text Box 3313"/>
          <p:cNvSpPr txBox="1">
            <a:spLocks noChangeArrowheads="1"/>
          </p:cNvSpPr>
          <p:nvPr/>
        </p:nvSpPr>
        <p:spPr bwMode="auto">
          <a:xfrm>
            <a:off x="5715000" y="836613"/>
            <a:ext cx="441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T800</a:t>
            </a:r>
          </a:p>
        </p:txBody>
      </p:sp>
      <p:sp>
        <p:nvSpPr>
          <p:cNvPr id="9481" name="Line 3337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82" name="Line 3338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83" name="Line 3339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84" name="Line 3340"/>
          <p:cNvSpPr>
            <a:spLocks noChangeShapeType="1"/>
          </p:cNvSpPr>
          <p:nvPr/>
        </p:nvSpPr>
        <p:spPr bwMode="auto">
          <a:xfrm flipH="1" flipV="1">
            <a:off x="2700338" y="3644900"/>
            <a:ext cx="863600" cy="215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86" name="Line 3342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87" name="Line 3343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94" name="Line 3350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95" name="Rectangle 3351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502" name="Group 3358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9489" name="Picture 33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491" name="Text Box 3347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9497" name="Line 3353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9499" name="Line 3355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9500" name="Line 3356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9501" name="Line 3357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69" name="Picture 141" descr="MACK R 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765175"/>
            <a:ext cx="1749425" cy="1223963"/>
          </a:xfrm>
          <a:prstGeom prst="rect">
            <a:avLst/>
          </a:prstGeom>
          <a:noFill/>
        </p:spPr>
      </p:pic>
      <p:graphicFrame>
        <p:nvGraphicFramePr>
          <p:cNvPr id="22661" name="Group 133"/>
          <p:cNvGraphicFramePr>
            <a:graphicFrameLocks noGrp="1"/>
          </p:cNvGraphicFramePr>
          <p:nvPr/>
        </p:nvGraphicFramePr>
        <p:xfrm>
          <a:off x="3563938" y="692150"/>
          <a:ext cx="2017712" cy="1368425"/>
        </p:xfrm>
        <a:graphic>
          <a:graphicData uri="http://schemas.openxmlformats.org/drawingml/2006/table">
            <a:tbl>
              <a:tblPr/>
              <a:tblGrid>
                <a:gridCol w="2017712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32" name="Picture 4" descr="QW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22676" name="Group 148"/>
          <p:cNvGraphicFramePr>
            <a:graphicFrameLocks noGrp="1"/>
          </p:cNvGraphicFramePr>
          <p:nvPr/>
        </p:nvGraphicFramePr>
        <p:xfrm>
          <a:off x="1619250" y="2060575"/>
          <a:ext cx="1584325" cy="1524000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SET401P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426 (HM516449C/HM516410)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549" name="Group 21"/>
          <p:cNvGraphicFramePr>
            <a:graphicFrameLocks noGrp="1"/>
          </p:cNvGraphicFramePr>
          <p:nvPr/>
        </p:nvGraphicFramePr>
        <p:xfrm>
          <a:off x="322263" y="3573463"/>
          <a:ext cx="2951162" cy="1679194"/>
        </p:xfrm>
        <a:graphic>
          <a:graphicData uri="http://schemas.openxmlformats.org/drawingml/2006/table">
            <a:tbl>
              <a:tblPr/>
              <a:tblGrid>
                <a:gridCol w="1366837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CR42672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CR42673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(47679/47620)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370031 - VDC 20031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576" name="Group 48"/>
          <p:cNvGraphicFramePr>
            <a:graphicFrameLocks noGrp="1"/>
          </p:cNvGraphicFramePr>
          <p:nvPr/>
        </p:nvGraphicFramePr>
        <p:xfrm>
          <a:off x="5940425" y="3573463"/>
          <a:ext cx="2951163" cy="1642364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SET413P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(HM212049/HM212011)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370001 - VDC 20001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671" name="Group 143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409 (45280/45220)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25" name="Line 97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626" name="Rectangle 98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627" name="Rectangle 99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2628" name="Group 100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MACK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634" name="Picture 106" descr="S02__P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5" name="Picture 1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6" name="Text Box 108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2637" name="Text Box 109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22638" name="Line 110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639" name="Line 111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640" name="Line 112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641" name="Line 113"/>
          <p:cNvSpPr>
            <a:spLocks noChangeShapeType="1"/>
          </p:cNvSpPr>
          <p:nvPr/>
        </p:nvSpPr>
        <p:spPr bwMode="auto">
          <a:xfrm flipH="1" flipV="1">
            <a:off x="2700338" y="3644900"/>
            <a:ext cx="863600" cy="215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642" name="Line 114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643" name="Line 115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644" name="Line 116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645" name="Rectangle 117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2646" name="Group 118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22647" name="Picture 1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648" name="Text Box 120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22649" name="Line 121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2650" name="Line 122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2651" name="Line 123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2652" name="Line 124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653" name="Text Box 125"/>
          <p:cNvSpPr txBox="1">
            <a:spLocks noChangeArrowheads="1"/>
          </p:cNvSpPr>
          <p:nvPr/>
        </p:nvSpPr>
        <p:spPr bwMode="auto">
          <a:xfrm>
            <a:off x="5867400" y="5661025"/>
            <a:ext cx="2932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.</a:t>
            </a:r>
          </a:p>
          <a:p>
            <a:r>
              <a:rPr lang="es-CO" sz="800">
                <a:latin typeface="SKF Chevin Light" pitchFamily="34" charset="0"/>
              </a:rPr>
              <a:t>*    Sistema de lubricación de rodamientos en baño de aceite.ejes </a:t>
            </a:r>
          </a:p>
          <a:p>
            <a:r>
              <a:rPr lang="es-CO" sz="800">
                <a:latin typeface="SKF Chevin Light" pitchFamily="34" charset="0"/>
              </a:rPr>
              <a:t>      capacidad 9.000 a 12.000 Lb.</a:t>
            </a:r>
          </a:p>
          <a:p>
            <a:endParaRPr lang="es-CO" sz="800">
              <a:latin typeface="SKF Chevin Light" pitchFamily="34" charset="0"/>
            </a:endParaRPr>
          </a:p>
        </p:txBody>
      </p:sp>
      <p:sp>
        <p:nvSpPr>
          <p:cNvPr id="22654" name="Text Box 126"/>
          <p:cNvSpPr txBox="1">
            <a:spLocks noChangeArrowheads="1"/>
          </p:cNvSpPr>
          <p:nvPr/>
        </p:nvSpPr>
        <p:spPr bwMode="auto">
          <a:xfrm>
            <a:off x="3471863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22668" name="Text Box 140"/>
          <p:cNvSpPr txBox="1">
            <a:spLocks noChangeArrowheads="1"/>
          </p:cNvSpPr>
          <p:nvPr/>
        </p:nvSpPr>
        <p:spPr bwMode="auto">
          <a:xfrm>
            <a:off x="3611563" y="752475"/>
            <a:ext cx="922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R 600 PESADO</a:t>
            </a:r>
          </a:p>
        </p:txBody>
      </p:sp>
      <p:sp>
        <p:nvSpPr>
          <p:cNvPr id="22674" name="Text Box 146"/>
          <p:cNvSpPr txBox="1">
            <a:spLocks noChangeArrowheads="1"/>
          </p:cNvSpPr>
          <p:nvPr/>
        </p:nvSpPr>
        <p:spPr bwMode="auto">
          <a:xfrm>
            <a:off x="376238" y="5732463"/>
            <a:ext cx="282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  Rin 20 Sistemas de Lubricación de rodamientos en baño de </a:t>
            </a:r>
          </a:p>
          <a:p>
            <a:r>
              <a:rPr lang="es-CO" sz="800">
                <a:latin typeface="SKF Chevin Light" pitchFamily="34" charset="0"/>
              </a:rPr>
              <a:t>     aceite ejes de 44000 lb.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23694" name="Group 142"/>
          <p:cNvGraphicFramePr>
            <a:graphicFrameLocks noGrp="1"/>
          </p:cNvGraphicFramePr>
          <p:nvPr/>
        </p:nvGraphicFramePr>
        <p:xfrm>
          <a:off x="5940425" y="3573463"/>
          <a:ext cx="2951163" cy="199605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32210 J2/Q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28325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99284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32210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69025 sin camisa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584" name="Group 32"/>
          <p:cNvGraphicFramePr>
            <a:graphicFrameLocks noGrp="1"/>
          </p:cNvGraphicFramePr>
          <p:nvPr/>
        </p:nvGraphicFramePr>
        <p:xfrm>
          <a:off x="3276600" y="692150"/>
          <a:ext cx="2590800" cy="1512888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3591" name="Group 39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CHEVROLET NPR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97" name="Picture 45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98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5775325" y="2152650"/>
            <a:ext cx="1460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800">
              <a:latin typeface="SKF Chevin Light" pitchFamily="34" charset="0"/>
            </a:endParaRP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5703888" y="24923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800">
              <a:latin typeface="SKF Chevin Light" pitchFamily="34" charset="0"/>
            </a:endParaRPr>
          </a:p>
        </p:txBody>
      </p:sp>
      <p:graphicFrame>
        <p:nvGraphicFramePr>
          <p:cNvPr id="23772" name="Group 220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32207 J2/Q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32207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701" name="Group 149"/>
          <p:cNvGraphicFramePr>
            <a:graphicFrameLocks noGrp="1"/>
          </p:cNvGraphicFramePr>
          <p:nvPr/>
        </p:nvGraphicFramePr>
        <p:xfrm>
          <a:off x="250825" y="4076700"/>
          <a:ext cx="2951163" cy="2392553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31490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99315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29585/29522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69026 sin camisa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VDC  SS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69138 con camisa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70" name="Line 118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671" name="Line 119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672" name="Line 120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673" name="Line 121"/>
          <p:cNvSpPr>
            <a:spLocks noChangeShapeType="1"/>
          </p:cNvSpPr>
          <p:nvPr/>
        </p:nvSpPr>
        <p:spPr bwMode="auto">
          <a:xfrm flipH="1">
            <a:off x="2700338" y="3860800"/>
            <a:ext cx="863600" cy="2889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675" name="Line 123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676" name="Line 124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677" name="Rectangle 125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3678" name="Group 126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23679" name="Picture 1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680" name="Text Box 128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23681" name="Line 129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3682" name="Line 130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3683" name="Line 131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3684" name="Line 132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5848350" y="5661025"/>
            <a:ext cx="2514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NPR, NA y TURBO, Años 1991 / Milimétrico 73x90x8 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206375" y="6454775"/>
            <a:ext cx="3141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/>
              <a:t>*  NPR, NA y TURBO, Años 1991 / Milimétrico 80 x 113 x 12 x 21</a:t>
            </a:r>
          </a:p>
        </p:txBody>
      </p:sp>
      <p:graphicFrame>
        <p:nvGraphicFramePr>
          <p:cNvPr id="23768" name="Group 216"/>
          <p:cNvGraphicFramePr>
            <a:graphicFrameLocks noGrp="1"/>
          </p:cNvGraphicFramePr>
          <p:nvPr/>
        </p:nvGraphicFramePr>
        <p:xfrm>
          <a:off x="250825" y="1449388"/>
          <a:ext cx="2951163" cy="203288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19333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N/D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28680/28622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69030 sin camisa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766" name="Text Box 214"/>
          <p:cNvSpPr txBox="1">
            <a:spLocks noChangeArrowheads="1"/>
          </p:cNvSpPr>
          <p:nvPr/>
        </p:nvSpPr>
        <p:spPr bwMode="auto">
          <a:xfrm>
            <a:off x="179388" y="3644900"/>
            <a:ext cx="27098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 NPR, NA y TURBO, Años 1991/ Milimétrico 49 x 100 x 10</a:t>
            </a:r>
          </a:p>
        </p:txBody>
      </p:sp>
      <p:pic>
        <p:nvPicPr>
          <p:cNvPr id="23770" name="Picture 218" descr="NP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1063" y="765175"/>
            <a:ext cx="2374900" cy="1277938"/>
          </a:xfrm>
          <a:prstGeom prst="rect">
            <a:avLst/>
          </a:prstGeom>
          <a:noFill/>
        </p:spPr>
      </p:pic>
      <p:sp>
        <p:nvSpPr>
          <p:cNvPr id="23674" name="Line 122"/>
          <p:cNvSpPr>
            <a:spLocks noChangeShapeType="1"/>
          </p:cNvSpPr>
          <p:nvPr/>
        </p:nvSpPr>
        <p:spPr bwMode="auto">
          <a:xfrm flipH="1" flipV="1">
            <a:off x="2987675" y="1557338"/>
            <a:ext cx="792163" cy="7921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24736" name="Group 160"/>
          <p:cNvGraphicFramePr>
            <a:graphicFrameLocks noGrp="1"/>
          </p:cNvGraphicFramePr>
          <p:nvPr/>
        </p:nvGraphicFramePr>
        <p:xfrm>
          <a:off x="5940425" y="3573463"/>
          <a:ext cx="2951163" cy="199605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32210 J2/Q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28325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99284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32210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69025 sin camisa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608" name="Group 32"/>
          <p:cNvGraphicFramePr>
            <a:graphicFrameLocks noGrp="1"/>
          </p:cNvGraphicFramePr>
          <p:nvPr/>
        </p:nvGraphicFramePr>
        <p:xfrm>
          <a:off x="3276600" y="692150"/>
          <a:ext cx="2590800" cy="1512888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4615" name="Group 39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CHEVROLET NKR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21" name="Picture 45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22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5775325" y="2152650"/>
            <a:ext cx="1460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800">
              <a:latin typeface="SKF Chevin Light" pitchFamily="34" charset="0"/>
            </a:endParaRP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5703888" y="24923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800">
              <a:latin typeface="SKF Chevin Light" pitchFamily="34" charset="0"/>
            </a:endParaRPr>
          </a:p>
        </p:txBody>
      </p:sp>
      <p:graphicFrame>
        <p:nvGraphicFramePr>
          <p:cNvPr id="24625" name="Group 49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32207 J2/Q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32207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728" name="Group 152"/>
          <p:cNvGraphicFramePr>
            <a:graphicFrameLocks noGrp="1"/>
          </p:cNvGraphicFramePr>
          <p:nvPr/>
        </p:nvGraphicFramePr>
        <p:xfrm>
          <a:off x="250825" y="4076700"/>
          <a:ext cx="2951163" cy="2264664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357 (28584/28521)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69064 sin camisa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78" name="Line 102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79" name="Line 103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80" name="Line 104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81" name="Line 105"/>
          <p:cNvSpPr>
            <a:spLocks noChangeShapeType="1"/>
          </p:cNvSpPr>
          <p:nvPr/>
        </p:nvSpPr>
        <p:spPr bwMode="auto">
          <a:xfrm flipH="1">
            <a:off x="2700338" y="3860800"/>
            <a:ext cx="863600" cy="2889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82" name="Line 106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83" name="Line 107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84" name="Rectangle 108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4685" name="Group 109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24686" name="Picture 1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687" name="Text Box 111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24688" name="Line 112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4689" name="Line 113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4690" name="Line 114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4691" name="Line 115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692" name="Text Box 116"/>
          <p:cNvSpPr txBox="1">
            <a:spLocks noChangeArrowheads="1"/>
          </p:cNvSpPr>
          <p:nvPr/>
        </p:nvSpPr>
        <p:spPr bwMode="auto">
          <a:xfrm>
            <a:off x="5848350" y="5661025"/>
            <a:ext cx="1693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Años 1997 / Milimétrico 73x90x8 </a:t>
            </a:r>
          </a:p>
        </p:txBody>
      </p:sp>
      <p:sp>
        <p:nvSpPr>
          <p:cNvPr id="24693" name="Text Box 117"/>
          <p:cNvSpPr txBox="1">
            <a:spLocks noChangeArrowheads="1"/>
          </p:cNvSpPr>
          <p:nvPr/>
        </p:nvSpPr>
        <p:spPr bwMode="auto">
          <a:xfrm>
            <a:off x="206375" y="6308725"/>
            <a:ext cx="19097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 Años 1997 / Milimétrico 77x102x9x19</a:t>
            </a:r>
          </a:p>
        </p:txBody>
      </p:sp>
      <p:graphicFrame>
        <p:nvGraphicFramePr>
          <p:cNvPr id="24732" name="Group 156"/>
          <p:cNvGraphicFramePr>
            <a:graphicFrameLocks noGrp="1"/>
          </p:cNvGraphicFramePr>
          <p:nvPr/>
        </p:nvGraphicFramePr>
        <p:xfrm>
          <a:off x="250825" y="1449388"/>
          <a:ext cx="2951163" cy="203288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28985/28920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69076 sin camisa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723" name="Text Box 147"/>
          <p:cNvSpPr txBox="1">
            <a:spLocks noChangeArrowheads="1"/>
          </p:cNvSpPr>
          <p:nvPr/>
        </p:nvSpPr>
        <p:spPr bwMode="auto">
          <a:xfrm>
            <a:off x="179388" y="3429000"/>
            <a:ext cx="1876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 Años 1997 / Milimétrico 46x94,5x5x8</a:t>
            </a:r>
          </a:p>
        </p:txBody>
      </p:sp>
      <p:pic>
        <p:nvPicPr>
          <p:cNvPr id="24734" name="Picture 158" descr="NK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765175"/>
            <a:ext cx="2232025" cy="1419225"/>
          </a:xfrm>
          <a:prstGeom prst="rect">
            <a:avLst/>
          </a:prstGeom>
          <a:noFill/>
        </p:spPr>
      </p:pic>
      <p:sp>
        <p:nvSpPr>
          <p:cNvPr id="24725" name="Line 149"/>
          <p:cNvSpPr>
            <a:spLocks noChangeShapeType="1"/>
          </p:cNvSpPr>
          <p:nvPr/>
        </p:nvSpPr>
        <p:spPr bwMode="auto">
          <a:xfrm flipH="1" flipV="1">
            <a:off x="2987675" y="1557338"/>
            <a:ext cx="792163" cy="7921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25603" name="Group 3"/>
          <p:cNvGraphicFramePr>
            <a:graphicFrameLocks noGrp="1"/>
          </p:cNvGraphicFramePr>
          <p:nvPr/>
        </p:nvGraphicFramePr>
        <p:xfrm>
          <a:off x="5940425" y="3573463"/>
          <a:ext cx="2951163" cy="199605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32206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69121 sin camisa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632" name="Group 32"/>
          <p:cNvGraphicFramePr>
            <a:graphicFrameLocks noGrp="1"/>
          </p:cNvGraphicFramePr>
          <p:nvPr/>
        </p:nvGraphicFramePr>
        <p:xfrm>
          <a:off x="3276600" y="692150"/>
          <a:ext cx="2590800" cy="1512888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5639" name="Group 39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CHEVROLET NHR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45" name="Picture 45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46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5775325" y="2152650"/>
            <a:ext cx="1460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800">
              <a:latin typeface="SKF Chevin Light" pitchFamily="34" charset="0"/>
            </a:endParaRP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5703888" y="24923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800">
              <a:latin typeface="SKF Chevin Light" pitchFamily="34" charset="0"/>
            </a:endParaRPr>
          </a:p>
        </p:txBody>
      </p:sp>
      <p:graphicFrame>
        <p:nvGraphicFramePr>
          <p:cNvPr id="25649" name="Group 49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32208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71" name="Group 71"/>
          <p:cNvGraphicFramePr>
            <a:graphicFrameLocks noGrp="1"/>
          </p:cNvGraphicFramePr>
          <p:nvPr/>
        </p:nvGraphicFramePr>
        <p:xfrm>
          <a:off x="250825" y="4076700"/>
          <a:ext cx="2951163" cy="2264664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69122 sin camisa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702" name="Line 102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703" name="Line 103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704" name="Line 104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705" name="Line 105"/>
          <p:cNvSpPr>
            <a:spLocks noChangeShapeType="1"/>
          </p:cNvSpPr>
          <p:nvPr/>
        </p:nvSpPr>
        <p:spPr bwMode="auto">
          <a:xfrm flipH="1">
            <a:off x="2700338" y="3860800"/>
            <a:ext cx="863600" cy="2889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706" name="Line 106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707" name="Line 107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708" name="Rectangle 108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5709" name="Group 109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25710" name="Picture 1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711" name="Text Box 111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5713" name="Line 113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5714" name="Line 114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5715" name="Line 115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5716" name="Text Box 116"/>
          <p:cNvSpPr txBox="1">
            <a:spLocks noChangeArrowheads="1"/>
          </p:cNvSpPr>
          <p:nvPr/>
        </p:nvSpPr>
        <p:spPr bwMode="auto">
          <a:xfrm>
            <a:off x="5848350" y="5516563"/>
            <a:ext cx="1801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Años 1999 / Milimétrico 63 x 80 x 8 </a:t>
            </a:r>
          </a:p>
        </p:txBody>
      </p:sp>
      <p:sp>
        <p:nvSpPr>
          <p:cNvPr id="25717" name="Text Box 117"/>
          <p:cNvSpPr txBox="1">
            <a:spLocks noChangeArrowheads="1"/>
          </p:cNvSpPr>
          <p:nvPr/>
        </p:nvSpPr>
        <p:spPr bwMode="auto">
          <a:xfrm>
            <a:off x="206375" y="6308725"/>
            <a:ext cx="18589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 Años 1999 / Milimétrico 40 x 60 x 10</a:t>
            </a:r>
          </a:p>
        </p:txBody>
      </p:sp>
      <p:graphicFrame>
        <p:nvGraphicFramePr>
          <p:cNvPr id="25718" name="Group 118"/>
          <p:cNvGraphicFramePr>
            <a:graphicFrameLocks noGrp="1"/>
          </p:cNvGraphicFramePr>
          <p:nvPr/>
        </p:nvGraphicFramePr>
        <p:xfrm>
          <a:off x="250825" y="1449388"/>
          <a:ext cx="2951163" cy="203288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749" name="Line 149"/>
          <p:cNvSpPr>
            <a:spLocks noChangeShapeType="1"/>
          </p:cNvSpPr>
          <p:nvPr/>
        </p:nvSpPr>
        <p:spPr bwMode="auto">
          <a:xfrm flipH="1" flipV="1">
            <a:off x="2987675" y="1557338"/>
            <a:ext cx="792163" cy="7921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5750" name="Picture 150" descr="nh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736600"/>
            <a:ext cx="2232025" cy="142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26778" name="Group 154"/>
          <p:cNvGraphicFramePr>
            <a:graphicFrameLocks noGrp="1"/>
          </p:cNvGraphicFramePr>
          <p:nvPr/>
        </p:nvGraphicFramePr>
        <p:xfrm>
          <a:off x="5940425" y="3573463"/>
          <a:ext cx="2951163" cy="199605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25590/2/25523/2/Q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55 (25590/25523)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69121 sin camisa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656" name="Group 32"/>
          <p:cNvGraphicFramePr>
            <a:graphicFrameLocks noGrp="1"/>
          </p:cNvGraphicFramePr>
          <p:nvPr/>
        </p:nvGraphicFramePr>
        <p:xfrm>
          <a:off x="3276600" y="692150"/>
          <a:ext cx="2590800" cy="1512888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6663" name="Group 39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FORD CARGO 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69" name="Picture 45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70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5775325" y="2152650"/>
            <a:ext cx="1460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800">
              <a:latin typeface="SKF Chevin Light" pitchFamily="34" charset="0"/>
            </a:endParaRP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5703888" y="24923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800">
              <a:latin typeface="SKF Chevin Light" pitchFamily="34" charset="0"/>
            </a:endParaRPr>
          </a:p>
        </p:txBody>
      </p:sp>
      <p:graphicFrame>
        <p:nvGraphicFramePr>
          <p:cNvPr id="26673" name="Group 49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252 (15106/15250X)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74" name="Group 150"/>
          <p:cNvGraphicFramePr>
            <a:graphicFrameLocks noGrp="1"/>
          </p:cNvGraphicFramePr>
          <p:nvPr/>
        </p:nvGraphicFramePr>
        <p:xfrm>
          <a:off x="250825" y="4076700"/>
          <a:ext cx="2951163" cy="2264664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3982/3920/2/Q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103 (3982/3920)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69122 sin camisa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726" name="Line 102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6727" name="Line 103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6728" name="Line 104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6729" name="Line 105"/>
          <p:cNvSpPr>
            <a:spLocks noChangeShapeType="1"/>
          </p:cNvSpPr>
          <p:nvPr/>
        </p:nvSpPr>
        <p:spPr bwMode="auto">
          <a:xfrm flipH="1">
            <a:off x="2700338" y="3860800"/>
            <a:ext cx="863600" cy="2889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6730" name="Line 106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6731" name="Line 107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6732" name="Rectangle 108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6733" name="Group 109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26734" name="Picture 1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735" name="Text Box 111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26736" name="Line 112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6737" name="Line 113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6738" name="Line 114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6739" name="Line 115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740" name="Text Box 116"/>
          <p:cNvSpPr txBox="1">
            <a:spLocks noChangeArrowheads="1"/>
          </p:cNvSpPr>
          <p:nvPr/>
        </p:nvSpPr>
        <p:spPr bwMode="auto">
          <a:xfrm>
            <a:off x="5848350" y="5516563"/>
            <a:ext cx="1801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Años 1999 / Milimétrico 63 x 80 x 8 </a:t>
            </a:r>
          </a:p>
        </p:txBody>
      </p: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206375" y="6308725"/>
            <a:ext cx="18589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 Años 1999 / Milimétrico 40 x 60 x 10</a:t>
            </a:r>
          </a:p>
        </p:txBody>
      </p:sp>
      <p:graphicFrame>
        <p:nvGraphicFramePr>
          <p:cNvPr id="26776" name="Group 152"/>
          <p:cNvGraphicFramePr>
            <a:graphicFrameLocks noGrp="1"/>
          </p:cNvGraphicFramePr>
          <p:nvPr/>
        </p:nvGraphicFramePr>
        <p:xfrm>
          <a:off x="250825" y="1449388"/>
          <a:ext cx="2951163" cy="203288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368 A/362 A/Q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201 (368 A / 362 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771" name="Line 147"/>
          <p:cNvSpPr>
            <a:spLocks noChangeShapeType="1"/>
          </p:cNvSpPr>
          <p:nvPr/>
        </p:nvSpPr>
        <p:spPr bwMode="auto">
          <a:xfrm flipH="1" flipV="1">
            <a:off x="2987675" y="1557338"/>
            <a:ext cx="792163" cy="7921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6779" name="Picture 155" descr="FO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765175"/>
            <a:ext cx="1944688" cy="137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27651" name="Group 3"/>
          <p:cNvGraphicFramePr>
            <a:graphicFrameLocks noGrp="1"/>
          </p:cNvGraphicFramePr>
          <p:nvPr/>
        </p:nvGraphicFramePr>
        <p:xfrm>
          <a:off x="5940425" y="3573463"/>
          <a:ext cx="2951163" cy="199605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25590/2/25523/2/Q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55 (25590/25523)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680" name="Group 32"/>
          <p:cNvGraphicFramePr>
            <a:graphicFrameLocks noGrp="1"/>
          </p:cNvGraphicFramePr>
          <p:nvPr/>
        </p:nvGraphicFramePr>
        <p:xfrm>
          <a:off x="3276600" y="692150"/>
          <a:ext cx="2590800" cy="1512888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7687" name="Group 39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VW 9150 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93" name="Picture 45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94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5775325" y="2152650"/>
            <a:ext cx="1460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800">
              <a:latin typeface="SKF Chevin Light" pitchFamily="34" charset="0"/>
            </a:endParaRP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5703888" y="24923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800">
              <a:latin typeface="SKF Chevin Light" pitchFamily="34" charset="0"/>
            </a:endParaRPr>
          </a:p>
        </p:txBody>
      </p:sp>
      <p:graphicFrame>
        <p:nvGraphicFramePr>
          <p:cNvPr id="27697" name="Group 49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252 (15106/15250X)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19" name="Group 71"/>
          <p:cNvGraphicFramePr>
            <a:graphicFrameLocks noGrp="1"/>
          </p:cNvGraphicFramePr>
          <p:nvPr/>
        </p:nvGraphicFramePr>
        <p:xfrm>
          <a:off x="250825" y="4076700"/>
          <a:ext cx="2951163" cy="2264664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3982/3920/2/Q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103 (3982/3920)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50" name="Line 102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751" name="Line 103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752" name="Line 104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753" name="Line 105"/>
          <p:cNvSpPr>
            <a:spLocks noChangeShapeType="1"/>
          </p:cNvSpPr>
          <p:nvPr/>
        </p:nvSpPr>
        <p:spPr bwMode="auto">
          <a:xfrm flipH="1">
            <a:off x="2700338" y="3860800"/>
            <a:ext cx="863600" cy="2889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754" name="Line 106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755" name="Line 107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756" name="Rectangle 108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7757" name="Group 109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27758" name="Picture 1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759" name="Text Box 111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27760" name="Line 112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761" name="Line 113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762" name="Line 114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763" name="Line 115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27766" name="Group 118"/>
          <p:cNvGraphicFramePr>
            <a:graphicFrameLocks noGrp="1"/>
          </p:cNvGraphicFramePr>
          <p:nvPr/>
        </p:nvGraphicFramePr>
        <p:xfrm>
          <a:off x="250825" y="1449388"/>
          <a:ext cx="2951163" cy="203288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368 A/362 A/Q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Speedi-Sleeve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(Camisa)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201 (368 A / 362 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95" name="Line 147"/>
          <p:cNvSpPr>
            <a:spLocks noChangeShapeType="1"/>
          </p:cNvSpPr>
          <p:nvPr/>
        </p:nvSpPr>
        <p:spPr bwMode="auto">
          <a:xfrm flipH="1" flipV="1">
            <a:off x="2987675" y="1557338"/>
            <a:ext cx="792163" cy="7921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7797" name="Picture 149" descr="9150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692150"/>
            <a:ext cx="1873250" cy="140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28676" name="Group 4"/>
          <p:cNvGraphicFramePr>
            <a:graphicFrameLocks noGrp="1"/>
          </p:cNvGraphicFramePr>
          <p:nvPr/>
        </p:nvGraphicFramePr>
        <p:xfrm>
          <a:off x="1619250" y="2205038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SET401P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401 (580/572)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3" name="Group 141"/>
          <p:cNvGraphicFramePr>
            <a:graphicFrameLocks noGrp="1"/>
          </p:cNvGraphicFramePr>
          <p:nvPr/>
        </p:nvGraphicFramePr>
        <p:xfrm>
          <a:off x="5940425" y="3573463"/>
          <a:ext cx="2951163" cy="1496060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CR 29480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33212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370211A - VDC 20211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746" name="Group 74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33208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68" name="Line 96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69" name="Rectangle 97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70" name="Rectangle 98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8771" name="Group 99"/>
          <p:cNvGraphicFramePr>
            <a:graphicFrameLocks noGrp="1"/>
          </p:cNvGraphicFramePr>
          <p:nvPr/>
        </p:nvGraphicFramePr>
        <p:xfrm>
          <a:off x="3492500" y="260350"/>
          <a:ext cx="2160588" cy="579120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KODIAK SERIE C-7000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777" name="Picture 105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78" name="Picture 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79" name="Text Box 107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8780" name="Text Box 108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28781" name="Line 109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82" name="Line 110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83" name="Line 111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85" name="Line 113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86" name="Line 114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87" name="Line 115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88" name="Rectangle 116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8789" name="Group 117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28790" name="Picture 1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791" name="Text Box 119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28792" name="Line 120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8793" name="Line 121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8794" name="Line 122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8795" name="Line 123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5940425" y="5516563"/>
            <a:ext cx="286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.</a:t>
            </a:r>
          </a:p>
          <a:p>
            <a:r>
              <a:rPr lang="es-CO" sz="800">
                <a:latin typeface="SKF Chevin Light" pitchFamily="34" charset="0"/>
              </a:rPr>
              <a:t>* Volquetas y Camiones serie C-7000.Milimétrico 75 x 120 x 15</a:t>
            </a:r>
          </a:p>
          <a:p>
            <a:r>
              <a:rPr lang="es-CO" sz="800">
                <a:latin typeface="SKF Chevin Light" pitchFamily="34" charset="0"/>
              </a:rPr>
              <a:t>Sistema de Lubricación de rodamientos en baño de aceite</a:t>
            </a:r>
          </a:p>
          <a:p>
            <a:endParaRPr lang="es-CO" sz="800">
              <a:latin typeface="SKF Chevin Light" pitchFamily="34" charset="0"/>
            </a:endParaRPr>
          </a:p>
        </p:txBody>
      </p:sp>
      <p:sp>
        <p:nvSpPr>
          <p:cNvPr id="28812" name="Text Box 140"/>
          <p:cNvSpPr txBox="1">
            <a:spLocks noChangeArrowheads="1"/>
          </p:cNvSpPr>
          <p:nvPr/>
        </p:nvSpPr>
        <p:spPr bwMode="auto">
          <a:xfrm>
            <a:off x="250825" y="5735638"/>
            <a:ext cx="21812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Volquetas y Tractomulas 40.000 a 46.000 LB</a:t>
            </a:r>
          </a:p>
        </p:txBody>
      </p:sp>
      <p:graphicFrame>
        <p:nvGraphicFramePr>
          <p:cNvPr id="28845" name="Group 173"/>
          <p:cNvGraphicFramePr>
            <a:graphicFrameLocks noGrp="1"/>
          </p:cNvGraphicFramePr>
          <p:nvPr/>
        </p:nvGraphicFramePr>
        <p:xfrm>
          <a:off x="250825" y="3573463"/>
          <a:ext cx="2951163" cy="2142363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47697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47692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CR 47691  VERSION CON ABS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(594A/592A)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370003 - VDC 20003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4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370006 - VDC 20006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84" name="Line 112"/>
          <p:cNvSpPr>
            <a:spLocks noChangeShapeType="1"/>
          </p:cNvSpPr>
          <p:nvPr/>
        </p:nvSpPr>
        <p:spPr bwMode="auto">
          <a:xfrm flipH="1" flipV="1">
            <a:off x="2700338" y="3644900"/>
            <a:ext cx="863600" cy="215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8846" name="Picture 1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765175"/>
            <a:ext cx="20161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804" name="Group 132"/>
          <p:cNvGraphicFramePr>
            <a:graphicFrameLocks noGrp="1"/>
          </p:cNvGraphicFramePr>
          <p:nvPr/>
        </p:nvGraphicFramePr>
        <p:xfrm>
          <a:off x="3419475" y="692150"/>
          <a:ext cx="2232025" cy="1512888"/>
        </p:xfrm>
        <a:graphic>
          <a:graphicData uri="http://schemas.openxmlformats.org/drawingml/2006/table">
            <a:tbl>
              <a:tblPr/>
              <a:tblGrid>
                <a:gridCol w="2232025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89" name="Picture 193" descr="ojo-aproveche-espectaculares-v-636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765175"/>
            <a:ext cx="1905000" cy="1295400"/>
          </a:xfrm>
          <a:prstGeom prst="rect">
            <a:avLst/>
          </a:prstGeom>
          <a:noFill/>
        </p:spPr>
      </p:pic>
      <p:pic>
        <p:nvPicPr>
          <p:cNvPr id="29881" name="Picture 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765175"/>
            <a:ext cx="19431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 descr="QW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29716" name="Group 20"/>
          <p:cNvGraphicFramePr>
            <a:graphicFrameLocks noGrp="1"/>
          </p:cNvGraphicFramePr>
          <p:nvPr/>
        </p:nvGraphicFramePr>
        <p:xfrm>
          <a:off x="5940425" y="3573463"/>
          <a:ext cx="2951163" cy="1496060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CR 29480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33212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370211A - VDC 20211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743" name="Group 47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33208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65" name="Line 69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9768" name="Group 72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KODIAK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74" name="Picture 78" descr="S02__P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75" name="Picture 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76" name="Text Box 80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9777" name="Text Box 81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29778" name="Line 82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79" name="Line 83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80" name="Line 84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81" name="Line 85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82" name="Line 86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83" name="Line 87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84" name="Rectangle 88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9785" name="Group 89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29786" name="Picture 9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787" name="Text Box 91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29788" name="Line 92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9789" name="Line 93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9790" name="Line 94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9791" name="Line 95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9792" name="Text Box 96"/>
          <p:cNvSpPr txBox="1">
            <a:spLocks noChangeArrowheads="1"/>
          </p:cNvSpPr>
          <p:nvPr/>
        </p:nvSpPr>
        <p:spPr bwMode="auto">
          <a:xfrm>
            <a:off x="5940425" y="5516563"/>
            <a:ext cx="286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.</a:t>
            </a:r>
          </a:p>
          <a:p>
            <a:r>
              <a:rPr lang="es-CO" sz="800">
                <a:latin typeface="SKF Chevin Light" pitchFamily="34" charset="0"/>
              </a:rPr>
              <a:t>* Volquetas y Camiones serie C-7000.Milimétrico 75 x 120 x 15</a:t>
            </a:r>
          </a:p>
          <a:p>
            <a:r>
              <a:rPr lang="es-CO" sz="800">
                <a:latin typeface="SKF Chevin Light" pitchFamily="34" charset="0"/>
              </a:rPr>
              <a:t>Sistema de Lubricación de rodamientos en baño de aceite</a:t>
            </a:r>
          </a:p>
          <a:p>
            <a:endParaRPr lang="es-CO" sz="800">
              <a:latin typeface="SKF Chevin Light" pitchFamily="34" charset="0"/>
            </a:endParaRPr>
          </a:p>
        </p:txBody>
      </p:sp>
      <p:graphicFrame>
        <p:nvGraphicFramePr>
          <p:cNvPr id="29797" name="Group 101"/>
          <p:cNvGraphicFramePr>
            <a:graphicFrameLocks noGrp="1"/>
          </p:cNvGraphicFramePr>
          <p:nvPr/>
        </p:nvGraphicFramePr>
        <p:xfrm>
          <a:off x="2411413" y="692150"/>
          <a:ext cx="2087562" cy="1441450"/>
        </p:xfrm>
        <a:graphic>
          <a:graphicData uri="http://schemas.openxmlformats.org/drawingml/2006/table">
            <a:tbl>
              <a:tblPr/>
              <a:tblGrid>
                <a:gridCol w="2087562"/>
              </a:tblGrid>
              <a:tr h="144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B-70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03" name="Text Box 107"/>
          <p:cNvSpPr txBox="1">
            <a:spLocks noChangeArrowheads="1"/>
          </p:cNvSpPr>
          <p:nvPr/>
        </p:nvSpPr>
        <p:spPr bwMode="auto">
          <a:xfrm>
            <a:off x="250825" y="5735638"/>
            <a:ext cx="277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Bus B-70 y Camión Año: 1994 / Sistemas de Lubricación de</a:t>
            </a:r>
          </a:p>
          <a:p>
            <a:r>
              <a:rPr lang="es-CO" sz="800">
                <a:latin typeface="SKF Chevin Light" pitchFamily="34" charset="0"/>
              </a:rPr>
              <a:t>rodamientos en baño de aceite</a:t>
            </a:r>
          </a:p>
        </p:txBody>
      </p:sp>
      <p:graphicFrame>
        <p:nvGraphicFramePr>
          <p:cNvPr id="29836" name="Group 140"/>
          <p:cNvGraphicFramePr>
            <a:graphicFrameLocks noGrp="1"/>
          </p:cNvGraphicFramePr>
          <p:nvPr/>
        </p:nvGraphicFramePr>
        <p:xfrm>
          <a:off x="1619250" y="2201863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SET408P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408 (39590/39520)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852" name="Group 156"/>
          <p:cNvGraphicFramePr>
            <a:graphicFrameLocks noGrp="1"/>
          </p:cNvGraphicFramePr>
          <p:nvPr/>
        </p:nvGraphicFramePr>
        <p:xfrm>
          <a:off x="250825" y="3571875"/>
          <a:ext cx="2951163" cy="166077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47686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47620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38750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(47686/47620)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370024 - VDC 20024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835" name="Line 139"/>
          <p:cNvSpPr>
            <a:spLocks noChangeShapeType="1"/>
          </p:cNvSpPr>
          <p:nvPr/>
        </p:nvSpPr>
        <p:spPr bwMode="auto">
          <a:xfrm flipH="1" flipV="1">
            <a:off x="2700338" y="3644900"/>
            <a:ext cx="863600" cy="215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29882" name="Group 186"/>
          <p:cNvGraphicFramePr>
            <a:graphicFrameLocks noGrp="1"/>
          </p:cNvGraphicFramePr>
          <p:nvPr/>
        </p:nvGraphicFramePr>
        <p:xfrm>
          <a:off x="4787900" y="692150"/>
          <a:ext cx="2087563" cy="1441450"/>
        </p:xfrm>
        <a:graphic>
          <a:graphicData uri="http://schemas.openxmlformats.org/drawingml/2006/table">
            <a:tbl>
              <a:tblPr/>
              <a:tblGrid>
                <a:gridCol w="2087563"/>
              </a:tblGrid>
              <a:tr h="144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CAMION MODELO 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25" name="Group 305"/>
          <p:cNvGraphicFramePr>
            <a:graphicFrameLocks noGrp="1"/>
          </p:cNvGraphicFramePr>
          <p:nvPr/>
        </p:nvGraphicFramePr>
        <p:xfrm>
          <a:off x="3059113" y="1243013"/>
          <a:ext cx="5113337" cy="1711897"/>
        </p:xfrm>
        <a:graphic>
          <a:graphicData uri="http://schemas.openxmlformats.org/drawingml/2006/table">
            <a:tbl>
              <a:tblPr/>
              <a:tblGrid>
                <a:gridCol w="1655762"/>
                <a:gridCol w="936625"/>
                <a:gridCol w="1008063"/>
                <a:gridCol w="1512887"/>
              </a:tblGrid>
              <a:tr h="2159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TODAS LAS RUEDAS RODAMIENTO INTERIOR Y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TAPA CUBOS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BT1-0522 D - SET 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CR 42672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42627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1282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415 (HM518445-HM518410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NAT 370065A  - VDC </a:t>
                      </a: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SS-46841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NAT 376590 A – VDC  20590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STEMCO  340-4075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6" name="Rectangle 5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0777" name="Group 57"/>
          <p:cNvGraphicFramePr>
            <a:graphicFrameLocks noGrp="1"/>
          </p:cNvGraphicFramePr>
          <p:nvPr/>
        </p:nvGraphicFramePr>
        <p:xfrm>
          <a:off x="3492500" y="260350"/>
          <a:ext cx="2160588" cy="579120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TRAILER INCA - DITE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83" name="Picture 63" descr="S02__P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4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6" name="Text Box 66"/>
          <p:cNvSpPr txBox="1">
            <a:spLocks noChangeArrowheads="1"/>
          </p:cNvSpPr>
          <p:nvPr/>
        </p:nvSpPr>
        <p:spPr bwMode="auto">
          <a:xfrm>
            <a:off x="5630863" y="320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pSp>
        <p:nvGrpSpPr>
          <p:cNvPr id="30794" name="Group 74"/>
          <p:cNvGrpSpPr>
            <a:grpSpLocks/>
          </p:cNvGrpSpPr>
          <p:nvPr/>
        </p:nvGrpSpPr>
        <p:grpSpPr bwMode="auto">
          <a:xfrm>
            <a:off x="6300788" y="4868863"/>
            <a:ext cx="2033587" cy="1192212"/>
            <a:chOff x="2245" y="3249"/>
            <a:chExt cx="1281" cy="751"/>
          </a:xfrm>
        </p:grpSpPr>
        <p:pic>
          <p:nvPicPr>
            <p:cNvPr id="30795" name="Picture 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796" name="Text Box 76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30797" name="Line 77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798" name="Line 78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799" name="Line 79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800" name="Line 80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0875" name="Picture 155" descr="img?s=MLM&amp;f=54006790_35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2997200"/>
            <a:ext cx="1943100" cy="1414463"/>
          </a:xfrm>
          <a:prstGeom prst="rect">
            <a:avLst/>
          </a:prstGeom>
          <a:noFill/>
        </p:spPr>
      </p:pic>
      <p:sp>
        <p:nvSpPr>
          <p:cNvPr id="30876" name="Text Box 156"/>
          <p:cNvSpPr txBox="1">
            <a:spLocks noChangeArrowheads="1"/>
          </p:cNvSpPr>
          <p:nvPr/>
        </p:nvSpPr>
        <p:spPr bwMode="auto">
          <a:xfrm>
            <a:off x="1116013" y="2781300"/>
            <a:ext cx="627062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s-CO" sz="1200" b="1">
                <a:latin typeface="SKF Chevin Light" pitchFamily="34" charset="0"/>
              </a:rPr>
              <a:t> VOLCOS </a:t>
            </a:r>
          </a:p>
        </p:txBody>
      </p:sp>
      <p:pic>
        <p:nvPicPr>
          <p:cNvPr id="30877" name="Picture 157" descr="c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3" y="1196975"/>
            <a:ext cx="1873250" cy="1196975"/>
          </a:xfrm>
          <a:prstGeom prst="rect">
            <a:avLst/>
          </a:prstGeom>
          <a:noFill/>
        </p:spPr>
      </p:pic>
      <p:sp>
        <p:nvSpPr>
          <p:cNvPr id="30878" name="Text Box 158"/>
          <p:cNvSpPr txBox="1">
            <a:spLocks noChangeArrowheads="1"/>
          </p:cNvSpPr>
          <p:nvPr/>
        </p:nvSpPr>
        <p:spPr bwMode="auto">
          <a:xfrm>
            <a:off x="755650" y="942975"/>
            <a:ext cx="137318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s-CO" sz="1200" b="1">
                <a:latin typeface="SKF Chevin Light" pitchFamily="34" charset="0"/>
              </a:rPr>
              <a:t>VAGONES CAÑEROS </a:t>
            </a:r>
          </a:p>
        </p:txBody>
      </p:sp>
      <p:pic>
        <p:nvPicPr>
          <p:cNvPr id="30879" name="Picture 159" descr="CamabajaCuelloDesm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338" y="5084763"/>
            <a:ext cx="1943100" cy="1220787"/>
          </a:xfrm>
          <a:prstGeom prst="rect">
            <a:avLst/>
          </a:prstGeom>
          <a:noFill/>
        </p:spPr>
      </p:pic>
      <p:sp>
        <p:nvSpPr>
          <p:cNvPr id="30880" name="Text Box 160"/>
          <p:cNvSpPr txBox="1">
            <a:spLocks noChangeArrowheads="1"/>
          </p:cNvSpPr>
          <p:nvPr/>
        </p:nvSpPr>
        <p:spPr bwMode="auto">
          <a:xfrm>
            <a:off x="1144588" y="4797425"/>
            <a:ext cx="763587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s-CO" sz="1200" b="1">
                <a:latin typeface="SKF Chevin Light" pitchFamily="34" charset="0"/>
              </a:rPr>
              <a:t>CAMABAJA </a:t>
            </a:r>
          </a:p>
        </p:txBody>
      </p:sp>
      <p:sp>
        <p:nvSpPr>
          <p:cNvPr id="30881" name="AutoShape 161"/>
          <p:cNvSpPr>
            <a:spLocks noChangeArrowheads="1"/>
          </p:cNvSpPr>
          <p:nvPr/>
        </p:nvSpPr>
        <p:spPr bwMode="auto">
          <a:xfrm>
            <a:off x="322263" y="871538"/>
            <a:ext cx="2233612" cy="16938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883" name="AutoShape 163"/>
          <p:cNvSpPr>
            <a:spLocks noChangeArrowheads="1"/>
          </p:cNvSpPr>
          <p:nvPr/>
        </p:nvSpPr>
        <p:spPr bwMode="auto">
          <a:xfrm>
            <a:off x="358775" y="2708275"/>
            <a:ext cx="2268538" cy="18732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884" name="AutoShape 164"/>
          <p:cNvSpPr>
            <a:spLocks noChangeArrowheads="1"/>
          </p:cNvSpPr>
          <p:nvPr/>
        </p:nvSpPr>
        <p:spPr bwMode="auto">
          <a:xfrm>
            <a:off x="395288" y="4724400"/>
            <a:ext cx="2232025" cy="172878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885" name="Text Box 165"/>
          <p:cNvSpPr txBox="1">
            <a:spLocks noChangeArrowheads="1"/>
          </p:cNvSpPr>
          <p:nvPr/>
        </p:nvSpPr>
        <p:spPr bwMode="auto">
          <a:xfrm>
            <a:off x="2987675" y="3186113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  Trailer INCA y DITE, PRO-PAR – FRUEHAUF eje cuadrado,.Ejes de 22500 lbs,</a:t>
            </a:r>
          </a:p>
          <a:p>
            <a:r>
              <a:rPr lang="es-CO" sz="800">
                <a:latin typeface="SKF Chevin Light" pitchFamily="34" charset="0"/>
              </a:rPr>
              <a:t>     </a:t>
            </a:r>
            <a:r>
              <a:rPr lang="en-US" sz="800">
                <a:latin typeface="SKF Chevin Light" pitchFamily="34" charset="0"/>
              </a:rPr>
              <a:t>Dana Spicer, Eaton P, Delphos P, Rockwell.</a:t>
            </a:r>
            <a:endParaRPr lang="es-CO" sz="800">
              <a:latin typeface="SKF Chevin Light" pitchFamily="34" charset="0"/>
            </a:endParaRPr>
          </a:p>
        </p:txBody>
      </p:sp>
      <p:sp>
        <p:nvSpPr>
          <p:cNvPr id="31015" name="Text Box 295"/>
          <p:cNvSpPr txBox="1">
            <a:spLocks noChangeArrowheads="1"/>
          </p:cNvSpPr>
          <p:nvPr/>
        </p:nvSpPr>
        <p:spPr bwMode="auto">
          <a:xfrm>
            <a:off x="3059113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1016" name="Text Box 296"/>
          <p:cNvSpPr txBox="1">
            <a:spLocks noChangeArrowheads="1"/>
          </p:cNvSpPr>
          <p:nvPr/>
        </p:nvSpPr>
        <p:spPr bwMode="auto">
          <a:xfrm>
            <a:off x="3059113" y="3789363"/>
            <a:ext cx="5132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1000"/>
              <a:t>**  Para identificar en los trailers cuales rodamientos utilizan basta con observar la tapa cubo del eje.  En este caso la tapa cubo es la enrroscable y su forma es como se</a:t>
            </a:r>
          </a:p>
          <a:p>
            <a:r>
              <a:rPr lang="es-CO" sz="1000"/>
              <a:t>muestra en la figura de abajo.</a:t>
            </a:r>
          </a:p>
        </p:txBody>
      </p:sp>
      <p:sp>
        <p:nvSpPr>
          <p:cNvPr id="31017" name="AutoShape 297"/>
          <p:cNvSpPr>
            <a:spLocks noChangeArrowheads="1"/>
          </p:cNvSpPr>
          <p:nvPr/>
        </p:nvSpPr>
        <p:spPr bwMode="auto">
          <a:xfrm>
            <a:off x="3132138" y="4724400"/>
            <a:ext cx="2773362" cy="17287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s-ES"/>
          </a:p>
        </p:txBody>
      </p:sp>
      <p:pic>
        <p:nvPicPr>
          <p:cNvPr id="31018" name="Picture 298" descr="CR SKF Seals Hub Cap Lexan6.25 128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157788"/>
            <a:ext cx="1152525" cy="827087"/>
          </a:xfrm>
          <a:prstGeom prst="rect">
            <a:avLst/>
          </a:prstGeom>
          <a:noFill/>
        </p:spPr>
      </p:pic>
      <p:pic>
        <p:nvPicPr>
          <p:cNvPr id="31019" name="Picture 29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5084763"/>
            <a:ext cx="12144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7" name="Picture 193" descr="ANd9GcTy5Z2AuV-ffdqg0MjNQAeOszQrw1ZClA7sMHt7K-hYdtcH4vpfc7WsUr0Y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263" y="836613"/>
            <a:ext cx="1655762" cy="1152525"/>
          </a:xfrm>
          <a:prstGeom prst="rect">
            <a:avLst/>
          </a:prstGeom>
          <a:noFill/>
        </p:spPr>
      </p:pic>
      <p:pic>
        <p:nvPicPr>
          <p:cNvPr id="11266" name="Picture 2" descr="QW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11460" name="Group 196"/>
          <p:cNvGraphicFramePr>
            <a:graphicFrameLocks noGrp="1"/>
          </p:cNvGraphicFramePr>
          <p:nvPr/>
        </p:nvGraphicFramePr>
        <p:xfrm>
          <a:off x="2916238" y="765175"/>
          <a:ext cx="3600450" cy="1296988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1278" name="Group 14"/>
          <p:cNvGraphicFramePr>
            <a:graphicFrameLocks noGrp="1"/>
          </p:cNvGraphicFramePr>
          <p:nvPr/>
        </p:nvGraphicFramePr>
        <p:xfrm>
          <a:off x="3635375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INTERNATIONAL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84" name="Picture 20" descr="S02__P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11455" name="Group 191"/>
          <p:cNvGraphicFramePr>
            <a:graphicFrameLocks noGrp="1"/>
          </p:cNvGraphicFramePr>
          <p:nvPr/>
        </p:nvGraphicFramePr>
        <p:xfrm>
          <a:off x="5940425" y="3573463"/>
          <a:ext cx="2951163" cy="1959610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SET413P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43764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43761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(HM212049/HM212011)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370001 - VDC 20001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370048 - VDC 20048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434" name="Group 170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SET406P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CR 1630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406 (3782/3720)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340-4014, 343-4014 STEMCO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32" name="Group 168"/>
          <p:cNvGraphicFramePr>
            <a:graphicFrameLocks noGrp="1"/>
          </p:cNvGraphicFramePr>
          <p:nvPr/>
        </p:nvGraphicFramePr>
        <p:xfrm>
          <a:off x="5500694" y="5732463"/>
          <a:ext cx="3463919" cy="914400"/>
        </p:xfrm>
        <a:graphic>
          <a:graphicData uri="http://schemas.openxmlformats.org/drawingml/2006/table">
            <a:tbl>
              <a:tblPr/>
              <a:tblGrid>
                <a:gridCol w="3463919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Notas: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  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Sistema de lubricación en baño de aceite ejes capacidad 9.000 a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12.000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Lb.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serie 4700, 4900 Bus, Camión,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Minimula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Años: 1990/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Sistema de lubricación en baño de aceite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Dobletroques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y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Tractomulas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4700, 4900 ejes capacidad 16.000 a 18.500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Lb.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Años: 1990 /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62" name="Group 198"/>
          <p:cNvGraphicFramePr>
            <a:graphicFrameLocks noGrp="1"/>
          </p:cNvGraphicFramePr>
          <p:nvPr/>
        </p:nvGraphicFramePr>
        <p:xfrm>
          <a:off x="1619250" y="2205038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SET401P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401 (580/572)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54" name="Group 190"/>
          <p:cNvGraphicFramePr>
            <a:graphicFrameLocks noGrp="1"/>
          </p:cNvGraphicFramePr>
          <p:nvPr/>
        </p:nvGraphicFramePr>
        <p:xfrm>
          <a:off x="250825" y="3716338"/>
          <a:ext cx="2951163" cy="2099945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47697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47692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  <a:r>
                        <a:rPr kumimoji="0" lang="es-CO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CR 47691  VERSION CON ABS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(594A/592A)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370003 - VDC 20003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370006 - VDC 20006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452" name="Group 188"/>
          <p:cNvGraphicFramePr>
            <a:graphicFrameLocks noGrp="1"/>
          </p:cNvGraphicFramePr>
          <p:nvPr/>
        </p:nvGraphicFramePr>
        <p:xfrm>
          <a:off x="250825" y="5805488"/>
          <a:ext cx="2952750" cy="1036320"/>
        </p:xfrm>
        <a:graphic>
          <a:graphicData uri="http://schemas.openxmlformats.org/drawingml/2006/table">
            <a:tbl>
              <a:tblPr/>
              <a:tblGrid>
                <a:gridCol w="2952750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Notas: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Serie 4700 4900, Camión, Volqueta y Tractomula Sistema de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lubricación de rodamientos en baño de aceite ejes capacidad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40.000 a 46.000 Lb Giratorio  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07" name="Text Box 143"/>
          <p:cNvSpPr txBox="1">
            <a:spLocks noChangeArrowheads="1"/>
          </p:cNvSpPr>
          <p:nvPr/>
        </p:nvSpPr>
        <p:spPr bwMode="auto">
          <a:xfrm>
            <a:off x="2979738" y="8255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4900</a:t>
            </a:r>
          </a:p>
        </p:txBody>
      </p:sp>
      <p:sp>
        <p:nvSpPr>
          <p:cNvPr id="11408" name="Text Box 144"/>
          <p:cNvSpPr txBox="1">
            <a:spLocks noChangeArrowheads="1"/>
          </p:cNvSpPr>
          <p:nvPr/>
        </p:nvSpPr>
        <p:spPr bwMode="auto">
          <a:xfrm>
            <a:off x="4779963" y="836613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7400</a:t>
            </a:r>
          </a:p>
        </p:txBody>
      </p:sp>
      <p:sp>
        <p:nvSpPr>
          <p:cNvPr id="11410" name="Line 146"/>
          <p:cNvSpPr>
            <a:spLocks noChangeShapeType="1"/>
          </p:cNvSpPr>
          <p:nvPr/>
        </p:nvSpPr>
        <p:spPr bwMode="auto">
          <a:xfrm flipV="1">
            <a:off x="5867400" y="3716338"/>
            <a:ext cx="433388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11" name="Line 147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12" name="Line 148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13" name="Line 149"/>
          <p:cNvSpPr>
            <a:spLocks noChangeShapeType="1"/>
          </p:cNvSpPr>
          <p:nvPr/>
        </p:nvSpPr>
        <p:spPr bwMode="auto">
          <a:xfrm flipH="1" flipV="1">
            <a:off x="2700338" y="3860800"/>
            <a:ext cx="863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14" name="Line 150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15" name="Line 151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16" name="Line 152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17" name="Rectangle 153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418" name="Group 154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11419" name="Picture 15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20" name="Text Box 156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11421" name="Line 157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422" name="Line 158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423" name="Line 159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424" name="Line 160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1459" name="Picture 195" descr="camion-mediano-7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9488" y="836613"/>
            <a:ext cx="1655762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0" name="Picture 170" descr="4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838200"/>
            <a:ext cx="1655763" cy="1150938"/>
          </a:xfrm>
          <a:prstGeom prst="rect">
            <a:avLst/>
          </a:prstGeom>
          <a:noFill/>
        </p:spPr>
      </p:pic>
      <p:pic>
        <p:nvPicPr>
          <p:cNvPr id="15529" name="Picture 169" descr="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765175"/>
            <a:ext cx="1800225" cy="1295400"/>
          </a:xfrm>
          <a:prstGeom prst="rect">
            <a:avLst/>
          </a:prstGeom>
          <a:noFill/>
        </p:spPr>
      </p:pic>
      <p:pic>
        <p:nvPicPr>
          <p:cNvPr id="15363" name="Picture 3" descr="QW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5373" name="Group 13"/>
          <p:cNvGraphicFramePr>
            <a:graphicFrameLocks noGrp="1"/>
          </p:cNvGraphicFramePr>
          <p:nvPr/>
        </p:nvGraphicFramePr>
        <p:xfrm>
          <a:off x="3635375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INTERNATIONAL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9" name="Picture 19" descr="S02__P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15383" name="Group 23"/>
          <p:cNvGraphicFramePr>
            <a:graphicFrameLocks noGrp="1"/>
          </p:cNvGraphicFramePr>
          <p:nvPr/>
        </p:nvGraphicFramePr>
        <p:xfrm>
          <a:off x="5940425" y="3573463"/>
          <a:ext cx="2951163" cy="1959610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SET413P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43764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43761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(HM212049/HM212011)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370001 - VDC 20001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370048 - VDC 20048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415" name="Group 55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SET406P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CR 1630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406 (3782/3720)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340-4014, 343-4014 STEMCO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37" name="Group 77"/>
          <p:cNvGraphicFramePr>
            <a:graphicFrameLocks noGrp="1"/>
          </p:cNvGraphicFramePr>
          <p:nvPr/>
        </p:nvGraphicFramePr>
        <p:xfrm>
          <a:off x="5572132" y="5732463"/>
          <a:ext cx="3392481" cy="914400"/>
        </p:xfrm>
        <a:graphic>
          <a:graphicData uri="http://schemas.openxmlformats.org/drawingml/2006/table">
            <a:tbl>
              <a:tblPr/>
              <a:tblGrid>
                <a:gridCol w="3392481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Notas: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  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Sistema de lubricación en baño de aceite ejes capacidad 9.000 a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12.000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Lb.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serie 4700, 4900 Bus, Camión,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Minimula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Años: 1990/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Sistema de lubricación en baño de aceite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Dobletroques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y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Tractomulas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4700, 4900 ejes capacidad 16.000 a 18.500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Lb.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Años: 1990 /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42" name="Group 182"/>
          <p:cNvGraphicFramePr>
            <a:graphicFrameLocks noGrp="1"/>
          </p:cNvGraphicFramePr>
          <p:nvPr/>
        </p:nvGraphicFramePr>
        <p:xfrm>
          <a:off x="1619250" y="2205038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SET408P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408 (39590/39520)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519" name="Group 159"/>
          <p:cNvGraphicFramePr>
            <a:graphicFrameLocks noGrp="1"/>
          </p:cNvGraphicFramePr>
          <p:nvPr/>
        </p:nvGraphicFramePr>
        <p:xfrm>
          <a:off x="250825" y="3716338"/>
          <a:ext cx="2951163" cy="166077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47686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47620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38750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(47686/47620)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370024 - VDC 20024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526" name="Group 166"/>
          <p:cNvGraphicFramePr>
            <a:graphicFrameLocks noGrp="1"/>
          </p:cNvGraphicFramePr>
          <p:nvPr/>
        </p:nvGraphicFramePr>
        <p:xfrm>
          <a:off x="285720" y="5715016"/>
          <a:ext cx="2952750" cy="963168"/>
        </p:xfrm>
        <a:graphic>
          <a:graphicData uri="http://schemas.openxmlformats.org/drawingml/2006/table">
            <a:tbl>
              <a:tblPr/>
              <a:tblGrid>
                <a:gridCol w="2952750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  <a:cs typeface="Arial" charset="0"/>
                        </a:rPr>
                        <a:t>  Serie 4700 Bus, Volqueta, Camión Ejes Capacidad 21.000 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  <a:cs typeface="Arial" charset="0"/>
                        </a:rPr>
                        <a:t>    23.000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  <a:cs typeface="Arial" charset="0"/>
                        </a:rPr>
                        <a:t>Lb.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  <a:cs typeface="Arial" charset="0"/>
                        </a:rPr>
                        <a:t> Años: 1990 / R190, 1700 Años: 1957 / Usar con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  <a:cs typeface="Arial" charset="0"/>
                        </a:rPr>
                        <a:t>    pista de desgaste 64585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98" name="Text Box 138"/>
          <p:cNvSpPr txBox="1">
            <a:spLocks noChangeArrowheads="1"/>
          </p:cNvSpPr>
          <p:nvPr/>
        </p:nvSpPr>
        <p:spPr bwMode="auto">
          <a:xfrm>
            <a:off x="2979738" y="8255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4300</a:t>
            </a:r>
          </a:p>
        </p:txBody>
      </p:sp>
      <p:sp>
        <p:nvSpPr>
          <p:cNvPr id="15499" name="Text Box 139"/>
          <p:cNvSpPr txBox="1">
            <a:spLocks noChangeArrowheads="1"/>
          </p:cNvSpPr>
          <p:nvPr/>
        </p:nvSpPr>
        <p:spPr bwMode="auto">
          <a:xfrm>
            <a:off x="4779963" y="836613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4700</a:t>
            </a:r>
          </a:p>
        </p:txBody>
      </p:sp>
      <p:sp>
        <p:nvSpPr>
          <p:cNvPr id="15500" name="Line 140"/>
          <p:cNvSpPr>
            <a:spLocks noChangeShapeType="1"/>
          </p:cNvSpPr>
          <p:nvPr/>
        </p:nvSpPr>
        <p:spPr bwMode="auto">
          <a:xfrm flipV="1">
            <a:off x="5867400" y="3716338"/>
            <a:ext cx="433388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01" name="Line 141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02" name="Line 142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03" name="Line 143"/>
          <p:cNvSpPr>
            <a:spLocks noChangeShapeType="1"/>
          </p:cNvSpPr>
          <p:nvPr/>
        </p:nvSpPr>
        <p:spPr bwMode="auto">
          <a:xfrm flipH="1" flipV="1">
            <a:off x="2700338" y="3860800"/>
            <a:ext cx="863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04" name="Line 144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05" name="Line 145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06" name="Line 146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07" name="Rectangle 147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5508" name="Group 148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15509" name="Picture 14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510" name="Text Box 150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15511" name="Line 151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512" name="Line 152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513" name="Line 153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514" name="Line 154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15364" name="Group 4"/>
          <p:cNvGraphicFramePr>
            <a:graphicFrameLocks noGrp="1"/>
          </p:cNvGraphicFramePr>
          <p:nvPr/>
        </p:nvGraphicFramePr>
        <p:xfrm>
          <a:off x="2916238" y="765175"/>
          <a:ext cx="3600450" cy="1296988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Group 4"/>
          <p:cNvGraphicFramePr>
            <a:graphicFrameLocks noGrp="1"/>
          </p:cNvGraphicFramePr>
          <p:nvPr/>
        </p:nvGraphicFramePr>
        <p:xfrm>
          <a:off x="2916238" y="765175"/>
          <a:ext cx="3600450" cy="1296988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87" name="Picture 3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6397" name="Group 13"/>
          <p:cNvGraphicFramePr>
            <a:graphicFrameLocks noGrp="1"/>
          </p:cNvGraphicFramePr>
          <p:nvPr/>
        </p:nvGraphicFramePr>
        <p:xfrm>
          <a:off x="3635375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INTERNATIONAL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03" name="Picture 19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16407" name="Group 23"/>
          <p:cNvGraphicFramePr>
            <a:graphicFrameLocks noGrp="1"/>
          </p:cNvGraphicFramePr>
          <p:nvPr/>
        </p:nvGraphicFramePr>
        <p:xfrm>
          <a:off x="5940425" y="3573463"/>
          <a:ext cx="2951163" cy="1959610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SET413P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43764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43761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(HM212049/HM212011)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370001 - VDC 20001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370048 - VDC 20048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544" name="Group 160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3780/3720/Q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CR 1630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123 (3780/3720)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340-4014, 343-4014 STEMCO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61" name="Group 77"/>
          <p:cNvGraphicFramePr>
            <a:graphicFrameLocks noGrp="1"/>
          </p:cNvGraphicFramePr>
          <p:nvPr/>
        </p:nvGraphicFramePr>
        <p:xfrm>
          <a:off x="5643570" y="5732463"/>
          <a:ext cx="3321043" cy="914400"/>
        </p:xfrm>
        <a:graphic>
          <a:graphicData uri="http://schemas.openxmlformats.org/drawingml/2006/table">
            <a:tbl>
              <a:tblPr/>
              <a:tblGrid>
                <a:gridCol w="3321043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Notas: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  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Sistema de lubricación en baño de aceite ejes capacidad 9.000 a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12.000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Lb.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serie 4700, 4900 Bus, Camión,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Minimula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Años: 1990/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Sistema de lubricación en baño de aceite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Dobletroques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y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Tractomulas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4700, 4900 ejes capacidad 16.000 a 18.500 </a:t>
                      </a:r>
                      <a:r>
                        <a:rPr kumimoji="0" lang="es-CO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Lb.</a:t>
                      </a: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  Años: 1990 /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46" name="Group 162"/>
          <p:cNvGraphicFramePr>
            <a:graphicFrameLocks noGrp="1"/>
          </p:cNvGraphicFramePr>
          <p:nvPr/>
        </p:nvGraphicFramePr>
        <p:xfrm>
          <a:off x="1619250" y="2205038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SET401P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401 (580/572)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84" name="Group 100"/>
          <p:cNvGraphicFramePr>
            <a:graphicFrameLocks noGrp="1"/>
          </p:cNvGraphicFramePr>
          <p:nvPr/>
        </p:nvGraphicFramePr>
        <p:xfrm>
          <a:off x="250825" y="3716338"/>
          <a:ext cx="2951163" cy="2099945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47697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47692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 </a:t>
                      </a:r>
                      <a:r>
                        <a:rPr kumimoji="0" lang="es-CO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CR 47691  VERSION CON ABS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(594A/592A)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370003 - VDC 20003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370006 - VDC 20006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515" name="Group 131"/>
          <p:cNvGraphicFramePr>
            <a:graphicFrameLocks noGrp="1"/>
          </p:cNvGraphicFramePr>
          <p:nvPr/>
        </p:nvGraphicFramePr>
        <p:xfrm>
          <a:off x="250825" y="5805488"/>
          <a:ext cx="2952750" cy="1036320"/>
        </p:xfrm>
        <a:graphic>
          <a:graphicData uri="http://schemas.openxmlformats.org/drawingml/2006/table">
            <a:tbl>
              <a:tblPr/>
              <a:tblGrid>
                <a:gridCol w="2952750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Notas: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Serie 4700 4900, Camión, Volqueta y Tractomula Sistema de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lubricación de rodamientos en baño de aceite ejes capacidad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  40.000 a 46.000 Lb Giratorio  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24" name="Line 140"/>
          <p:cNvSpPr>
            <a:spLocks noChangeShapeType="1"/>
          </p:cNvSpPr>
          <p:nvPr/>
        </p:nvSpPr>
        <p:spPr bwMode="auto">
          <a:xfrm flipV="1">
            <a:off x="5867400" y="3716338"/>
            <a:ext cx="433388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525" name="Line 141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526" name="Line 142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527" name="Line 143"/>
          <p:cNvSpPr>
            <a:spLocks noChangeShapeType="1"/>
          </p:cNvSpPr>
          <p:nvPr/>
        </p:nvSpPr>
        <p:spPr bwMode="auto">
          <a:xfrm flipH="1" flipV="1">
            <a:off x="2700338" y="3860800"/>
            <a:ext cx="863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528" name="Line 144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529" name="Line 145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530" name="Line 146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531" name="Rectangle 147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6532" name="Group 148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16533" name="Picture 14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534" name="Text Box 150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16535" name="Line 151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36" name="Line 152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37" name="Line 153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38" name="Line 154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6541" name="Picture 157" descr="Serve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836613"/>
            <a:ext cx="1682750" cy="1187450"/>
          </a:xfrm>
          <a:prstGeom prst="rect">
            <a:avLst/>
          </a:prstGeom>
          <a:noFill/>
        </p:spPr>
      </p:pic>
      <p:pic>
        <p:nvPicPr>
          <p:cNvPr id="16542" name="Picture 158" descr="imagesCA6NIGU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836613"/>
            <a:ext cx="1512887" cy="1184275"/>
          </a:xfrm>
          <a:prstGeom prst="rect">
            <a:avLst/>
          </a:prstGeom>
          <a:noFill/>
        </p:spPr>
      </p:pic>
      <p:sp>
        <p:nvSpPr>
          <p:cNvPr id="16522" name="Text Box 138"/>
          <p:cNvSpPr txBox="1">
            <a:spLocks noChangeArrowheads="1"/>
          </p:cNvSpPr>
          <p:nvPr/>
        </p:nvSpPr>
        <p:spPr bwMode="auto">
          <a:xfrm>
            <a:off x="2979738" y="8255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7600</a:t>
            </a:r>
          </a:p>
        </p:txBody>
      </p:sp>
      <p:sp>
        <p:nvSpPr>
          <p:cNvPr id="16523" name="Text Box 139"/>
          <p:cNvSpPr txBox="1">
            <a:spLocks noChangeArrowheads="1"/>
          </p:cNvSpPr>
          <p:nvPr/>
        </p:nvSpPr>
        <p:spPr bwMode="auto">
          <a:xfrm>
            <a:off x="4779963" y="836613"/>
            <a:ext cx="9318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PAYSTAR 5000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13483" name="Group 171"/>
          <p:cNvGraphicFramePr>
            <a:graphicFrameLocks noGrp="1"/>
          </p:cNvGraphicFramePr>
          <p:nvPr/>
        </p:nvGraphicFramePr>
        <p:xfrm>
          <a:off x="5940425" y="3792538"/>
          <a:ext cx="2951163" cy="1727835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SET413P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(HM212049/HM212011)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370001 - VDC 20001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370048 - VDC 20048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486" name="Group 174"/>
          <p:cNvGraphicFramePr>
            <a:graphicFrameLocks noGrp="1"/>
          </p:cNvGraphicFramePr>
          <p:nvPr/>
        </p:nvGraphicFramePr>
        <p:xfrm>
          <a:off x="3419475" y="692150"/>
          <a:ext cx="2305050" cy="1512888"/>
        </p:xfrm>
        <a:graphic>
          <a:graphicData uri="http://schemas.openxmlformats.org/drawingml/2006/table">
            <a:tbl>
              <a:tblPr/>
              <a:tblGrid>
                <a:gridCol w="230505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3358" name="Group 46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FREIGHTLINER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64" name="Picture 52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65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13489" name="Group 177"/>
          <p:cNvGraphicFramePr>
            <a:graphicFrameLocks noGrp="1"/>
          </p:cNvGraphicFramePr>
          <p:nvPr/>
        </p:nvGraphicFramePr>
        <p:xfrm>
          <a:off x="5940425" y="2205038"/>
          <a:ext cx="2952750" cy="1429004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SET406P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CR 1612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406 (3782/3720)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340-4024, 343-4024,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 350-4024 STEMCO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93" name="Group 181"/>
          <p:cNvGraphicFramePr>
            <a:graphicFrameLocks noGrp="1"/>
          </p:cNvGraphicFramePr>
          <p:nvPr/>
        </p:nvGraphicFramePr>
        <p:xfrm>
          <a:off x="1619250" y="2205038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SET401P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401 (580/572)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77" name="Group 165"/>
          <p:cNvGraphicFramePr>
            <a:graphicFrameLocks noGrp="1"/>
          </p:cNvGraphicFramePr>
          <p:nvPr/>
        </p:nvGraphicFramePr>
        <p:xfrm>
          <a:off x="250825" y="3573463"/>
          <a:ext cx="2951163" cy="2142363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47697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47692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CR 47691  VERSION CON ABS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(594A/592A)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370003 - VDC 20003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370006 - VDC 20006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461" name="Line 149"/>
          <p:cNvSpPr>
            <a:spLocks noChangeShapeType="1"/>
          </p:cNvSpPr>
          <p:nvPr/>
        </p:nvSpPr>
        <p:spPr bwMode="auto">
          <a:xfrm flipV="1">
            <a:off x="5867400" y="3860800"/>
            <a:ext cx="5048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462" name="Line 150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463" name="Line 151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464" name="Line 152"/>
          <p:cNvSpPr>
            <a:spLocks noChangeShapeType="1"/>
          </p:cNvSpPr>
          <p:nvPr/>
        </p:nvSpPr>
        <p:spPr bwMode="auto">
          <a:xfrm flipH="1" flipV="1">
            <a:off x="2700338" y="3644900"/>
            <a:ext cx="863600" cy="215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465" name="Line 153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466" name="Line 154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467" name="Line 155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468" name="Rectangle 156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469" name="Group 157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13470" name="Picture 1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71" name="Text Box 159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13472" name="Line 160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3473" name="Line 161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3474" name="Line 162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3475" name="Line 163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3484" name="Picture 172" descr="untitl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763588"/>
            <a:ext cx="2119313" cy="1403350"/>
          </a:xfrm>
          <a:prstGeom prst="rect">
            <a:avLst/>
          </a:prstGeom>
          <a:noFill/>
        </p:spPr>
      </p:pic>
      <p:sp>
        <p:nvSpPr>
          <p:cNvPr id="13490" name="Text Box 178"/>
          <p:cNvSpPr txBox="1">
            <a:spLocks noChangeArrowheads="1"/>
          </p:cNvSpPr>
          <p:nvPr/>
        </p:nvSpPr>
        <p:spPr bwMode="auto">
          <a:xfrm>
            <a:off x="5867400" y="6165850"/>
            <a:ext cx="307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 M2 112, Columbia CL120 Sistema de lubricación de</a:t>
            </a:r>
          </a:p>
          <a:p>
            <a:r>
              <a:rPr lang="es-CO" sz="800">
                <a:latin typeface="SKF Chevin Light" pitchFamily="34" charset="0"/>
              </a:rPr>
              <a:t>    rodamientos en baño de aceite. ejes capacidad 9.000 a 12.000 Lb.</a:t>
            </a:r>
          </a:p>
        </p:txBody>
      </p:sp>
      <p:sp>
        <p:nvSpPr>
          <p:cNvPr id="13491" name="Text Box 179"/>
          <p:cNvSpPr txBox="1">
            <a:spLocks noChangeArrowheads="1"/>
          </p:cNvSpPr>
          <p:nvPr/>
        </p:nvSpPr>
        <p:spPr bwMode="auto">
          <a:xfrm>
            <a:off x="158750" y="6092825"/>
            <a:ext cx="268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CO" sz="800">
                <a:latin typeface="SKF Chevin Light" pitchFamily="34" charset="0"/>
              </a:rPr>
              <a:t>M2 112, Columbia CL120 Sistema de lubricación de </a:t>
            </a:r>
            <a:endParaRPr lang="es-CO" sz="800" b="1">
              <a:latin typeface="SKF Chevin Light" pitchFamily="34" charset="0"/>
            </a:endParaRPr>
          </a:p>
          <a:p>
            <a:r>
              <a:rPr lang="es-CO" sz="800">
                <a:latin typeface="SKF Chevin Light" pitchFamily="34" charset="0"/>
              </a:rPr>
              <a:t>  rodamientos en baño de aceite. Ejes capacidad 46.000 LB.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5940425" y="3573463"/>
          <a:ext cx="2951163" cy="1727835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SET413P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(HM212049/HM212011)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368" name="Group 32"/>
          <p:cNvGraphicFramePr>
            <a:graphicFrameLocks noGrp="1"/>
          </p:cNvGraphicFramePr>
          <p:nvPr/>
        </p:nvGraphicFramePr>
        <p:xfrm>
          <a:off x="3419475" y="692150"/>
          <a:ext cx="2305050" cy="1512888"/>
        </p:xfrm>
        <a:graphic>
          <a:graphicData uri="http://schemas.openxmlformats.org/drawingml/2006/table">
            <a:tbl>
              <a:tblPr/>
              <a:tblGrid>
                <a:gridCol w="230505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4375" name="Group 39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VW 17220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81" name="Picture 45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82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14385" name="Group 49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SET406P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406 (3782/3720)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74" name="Group 138"/>
          <p:cNvGraphicFramePr>
            <a:graphicFrameLocks noGrp="1"/>
          </p:cNvGraphicFramePr>
          <p:nvPr/>
        </p:nvGraphicFramePr>
        <p:xfrm>
          <a:off x="1619250" y="2205038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SET401P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401 (580/572)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23" name="Group 87"/>
          <p:cNvGraphicFramePr>
            <a:graphicFrameLocks noGrp="1"/>
          </p:cNvGraphicFramePr>
          <p:nvPr/>
        </p:nvGraphicFramePr>
        <p:xfrm>
          <a:off x="250825" y="3573463"/>
          <a:ext cx="2951163" cy="2038858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(594A/592A)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54" name="Line 118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455" name="Line 119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456" name="Line 120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457" name="Line 121"/>
          <p:cNvSpPr>
            <a:spLocks noChangeShapeType="1"/>
          </p:cNvSpPr>
          <p:nvPr/>
        </p:nvSpPr>
        <p:spPr bwMode="auto">
          <a:xfrm flipH="1" flipV="1">
            <a:off x="2700338" y="3644900"/>
            <a:ext cx="863600" cy="215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458" name="Line 122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459" name="Line 123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460" name="Line 124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461" name="Rectangle 125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462" name="Group 126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14463" name="Picture 1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464" name="Text Box 128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14465" name="Line 129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466" name="Line 130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467" name="Line 131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468" name="Line 132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4472" name="Picture 136" descr="untitl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760413"/>
            <a:ext cx="21590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Q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18612" name="Group 180"/>
          <p:cNvGraphicFramePr>
            <a:graphicFrameLocks noGrp="1"/>
          </p:cNvGraphicFramePr>
          <p:nvPr/>
        </p:nvGraphicFramePr>
        <p:xfrm>
          <a:off x="5940425" y="3633788"/>
          <a:ext cx="2951163" cy="1959610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HM212047/011 - SET 412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 36285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(HM212047/HM212011)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370001 - VDC 20001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**  NAT 370012 - VDC 20012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464" name="Group 32"/>
          <p:cNvGraphicFramePr>
            <a:graphicFrameLocks noGrp="1"/>
          </p:cNvGraphicFramePr>
          <p:nvPr/>
        </p:nvGraphicFramePr>
        <p:xfrm>
          <a:off x="3419475" y="692150"/>
          <a:ext cx="2305050" cy="1512888"/>
        </p:xfrm>
        <a:graphic>
          <a:graphicData uri="http://schemas.openxmlformats.org/drawingml/2006/table">
            <a:tbl>
              <a:tblPr/>
              <a:tblGrid>
                <a:gridCol w="230505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8471" name="Group 39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BRIGADIER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77" name="Picture 45" descr="S02__P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78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18568" name="Group 136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45282/45220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10" name="Group 178"/>
          <p:cNvGraphicFramePr>
            <a:graphicFrameLocks noGrp="1"/>
          </p:cNvGraphicFramePr>
          <p:nvPr/>
        </p:nvGraphicFramePr>
        <p:xfrm>
          <a:off x="1619250" y="2205038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SET401P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401 (580/572)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72" name="Group 140"/>
          <p:cNvGraphicFramePr>
            <a:graphicFrameLocks noGrp="1"/>
          </p:cNvGraphicFramePr>
          <p:nvPr/>
        </p:nvGraphicFramePr>
        <p:xfrm>
          <a:off x="250825" y="3573463"/>
          <a:ext cx="2951163" cy="1660779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48002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(594A/592A)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370005 - VDC 20005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550" name="Line 118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551" name="Line 119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552" name="Line 120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553" name="Line 121"/>
          <p:cNvSpPr>
            <a:spLocks noChangeShapeType="1"/>
          </p:cNvSpPr>
          <p:nvPr/>
        </p:nvSpPr>
        <p:spPr bwMode="auto">
          <a:xfrm flipH="1" flipV="1">
            <a:off x="2700338" y="3644900"/>
            <a:ext cx="863600" cy="215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554" name="Line 122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555" name="Line 123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556" name="Line 124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557" name="Rectangle 125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8558" name="Group 126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18559" name="Picture 1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560" name="Text Box 128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18561" name="Line 129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8562" name="Line 130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8563" name="Line 131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8564" name="Line 132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8573" name="Text Box 141"/>
          <p:cNvSpPr txBox="1">
            <a:spLocks noChangeArrowheads="1"/>
          </p:cNvSpPr>
          <p:nvPr/>
        </p:nvSpPr>
        <p:spPr bwMode="auto">
          <a:xfrm>
            <a:off x="179388" y="5805488"/>
            <a:ext cx="26384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Sistema de lubricación de rodamientos en baño de aceite</a:t>
            </a:r>
          </a:p>
        </p:txBody>
      </p:sp>
      <p:sp>
        <p:nvSpPr>
          <p:cNvPr id="18606" name="Text Box 174"/>
          <p:cNvSpPr txBox="1">
            <a:spLocks noChangeArrowheads="1"/>
          </p:cNvSpPr>
          <p:nvPr/>
        </p:nvSpPr>
        <p:spPr bwMode="auto">
          <a:xfrm>
            <a:off x="5848350" y="5876925"/>
            <a:ext cx="3005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   Sistema de lubricación de rodamientos en baño de aceite.ejes</a:t>
            </a:r>
          </a:p>
          <a:p>
            <a:r>
              <a:rPr lang="es-CO" sz="800">
                <a:latin typeface="SKF Chevin Light" pitchFamily="34" charset="0"/>
              </a:rPr>
              <a:t>      capacidad 9.000 a 12.000 Lb.</a:t>
            </a:r>
          </a:p>
          <a:p>
            <a:r>
              <a:rPr lang="es-CO" sz="800">
                <a:latin typeface="SKF Chevin Light" pitchFamily="34" charset="0"/>
              </a:rPr>
              <a:t>**  Sistema de lubricación de rodamientos en baño de aceite. Doble</a:t>
            </a:r>
          </a:p>
          <a:p>
            <a:r>
              <a:rPr lang="es-CO" sz="800">
                <a:latin typeface="SKF Chevin Light" pitchFamily="34" charset="0"/>
              </a:rPr>
              <a:t>      troques y Tractomulas Años: 1980 - 87</a:t>
            </a:r>
          </a:p>
        </p:txBody>
      </p:sp>
      <p:pic>
        <p:nvPicPr>
          <p:cNvPr id="18607" name="Picture 175" descr="BRI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741363"/>
            <a:ext cx="215900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1" name="Group 35"/>
          <p:cNvGraphicFramePr>
            <a:graphicFrameLocks noGrp="1"/>
          </p:cNvGraphicFramePr>
          <p:nvPr/>
        </p:nvGraphicFramePr>
        <p:xfrm>
          <a:off x="3492500" y="692150"/>
          <a:ext cx="2159000" cy="1368425"/>
        </p:xfrm>
        <a:graphic>
          <a:graphicData uri="http://schemas.openxmlformats.org/drawingml/2006/table">
            <a:tbl>
              <a:tblPr/>
              <a:tblGrid>
                <a:gridCol w="2159000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654" name="Picture 198" descr="MACK-GRANITE-GU813,u257530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763588"/>
            <a:ext cx="1873250" cy="1225550"/>
          </a:xfrm>
          <a:prstGeom prst="rect">
            <a:avLst/>
          </a:prstGeom>
          <a:noFill/>
        </p:spPr>
      </p:pic>
      <p:pic>
        <p:nvPicPr>
          <p:cNvPr id="19458" name="Picture 2" descr="QW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19663" name="Group 207"/>
          <p:cNvGraphicFramePr>
            <a:graphicFrameLocks noGrp="1"/>
          </p:cNvGraphicFramePr>
          <p:nvPr/>
        </p:nvGraphicFramePr>
        <p:xfrm>
          <a:off x="5940425" y="3633788"/>
          <a:ext cx="2951163" cy="1642364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6461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6420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43764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43761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(6461A/6420)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NAT 370048 - VDC 20048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MACK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04" name="Picture 48" descr="S02__P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05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19508" name="Group 52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424 (555S/552A)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676" name="Group 220"/>
          <p:cNvGraphicFramePr>
            <a:graphicFrameLocks noGrp="1"/>
          </p:cNvGraphicFramePr>
          <p:nvPr/>
        </p:nvGraphicFramePr>
        <p:xfrm>
          <a:off x="1619250" y="2205038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SET401P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401 (580/572)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59" name="Group 203"/>
          <p:cNvGraphicFramePr>
            <a:graphicFrameLocks noGrp="1"/>
          </p:cNvGraphicFramePr>
          <p:nvPr/>
        </p:nvGraphicFramePr>
        <p:xfrm>
          <a:off x="250825" y="3573463"/>
          <a:ext cx="2951163" cy="1679194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CR47697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CR47692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(594A/592A)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370003 - VDC 20003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73" name="Line 117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574" name="Line 118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575" name="Line 119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576" name="Line 120"/>
          <p:cNvSpPr>
            <a:spLocks noChangeShapeType="1"/>
          </p:cNvSpPr>
          <p:nvPr/>
        </p:nvSpPr>
        <p:spPr bwMode="auto">
          <a:xfrm flipH="1" flipV="1">
            <a:off x="2700338" y="3644900"/>
            <a:ext cx="863600" cy="215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577" name="Line 121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578" name="Line 122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579" name="Line 123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580" name="Rectangle 124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9581" name="Group 125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19582" name="Picture 1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583" name="Text Box 127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19584" name="Line 128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9585" name="Line 129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9586" name="Line 130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9587" name="Line 131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9588" name="Text Box 132"/>
          <p:cNvSpPr txBox="1">
            <a:spLocks noChangeArrowheads="1"/>
          </p:cNvSpPr>
          <p:nvPr/>
        </p:nvSpPr>
        <p:spPr bwMode="auto">
          <a:xfrm>
            <a:off x="179388" y="5300663"/>
            <a:ext cx="12842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CO" sz="800">
              <a:latin typeface="SKF Chevin Light" pitchFamily="34" charset="0"/>
            </a:endParaRPr>
          </a:p>
          <a:p>
            <a:r>
              <a:rPr lang="es-CO" sz="800">
                <a:latin typeface="SKF Chevin Light" pitchFamily="34" charset="0"/>
              </a:rPr>
              <a:t>**  Ejes Mack 46.000 Lbs.</a:t>
            </a:r>
          </a:p>
          <a:p>
            <a:endParaRPr lang="es-CO" sz="800">
              <a:latin typeface="SKF Chevin Light" pitchFamily="34" charset="0"/>
            </a:endParaRPr>
          </a:p>
        </p:txBody>
      </p:sp>
      <p:sp>
        <p:nvSpPr>
          <p:cNvPr id="19589" name="Text Box 133"/>
          <p:cNvSpPr txBox="1">
            <a:spLocks noChangeArrowheads="1"/>
          </p:cNvSpPr>
          <p:nvPr/>
        </p:nvSpPr>
        <p:spPr bwMode="auto">
          <a:xfrm>
            <a:off x="5867400" y="5589588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  Sistema de lubricación de rodamientos en baño de aceite doble </a:t>
            </a:r>
          </a:p>
          <a:p>
            <a:r>
              <a:rPr lang="es-CO" sz="800">
                <a:latin typeface="SKF Chevin Light" pitchFamily="34" charset="0"/>
              </a:rPr>
              <a:t>     troques y Tractocamiones, Ejes de 16000,18000 y 20000 Lbs.</a:t>
            </a:r>
          </a:p>
          <a:p>
            <a:r>
              <a:rPr lang="es-CO" sz="800">
                <a:latin typeface="SKF Chevin Light" pitchFamily="34" charset="0"/>
              </a:rPr>
              <a:t>     Eje Mack 20.000 lbs</a:t>
            </a:r>
          </a:p>
        </p:txBody>
      </p:sp>
      <p:sp>
        <p:nvSpPr>
          <p:cNvPr id="19643" name="Text Box 187"/>
          <p:cNvSpPr txBox="1">
            <a:spLocks noChangeArrowheads="1"/>
          </p:cNvSpPr>
          <p:nvPr/>
        </p:nvSpPr>
        <p:spPr bwMode="auto">
          <a:xfrm>
            <a:off x="4624388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9644" name="Text Box 188"/>
          <p:cNvSpPr txBox="1">
            <a:spLocks noChangeArrowheads="1"/>
          </p:cNvSpPr>
          <p:nvPr/>
        </p:nvSpPr>
        <p:spPr bwMode="auto">
          <a:xfrm>
            <a:off x="3563938" y="752475"/>
            <a:ext cx="6619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GRANITE </a:t>
            </a:r>
          </a:p>
        </p:txBody>
      </p:sp>
      <p:sp>
        <p:nvSpPr>
          <p:cNvPr id="19665" name="Text Box 209"/>
          <p:cNvSpPr txBox="1">
            <a:spLocks noChangeArrowheads="1"/>
          </p:cNvSpPr>
          <p:nvPr/>
        </p:nvSpPr>
        <p:spPr bwMode="auto">
          <a:xfrm>
            <a:off x="5703888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00" name="Picture 296" descr="CH EL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765175"/>
            <a:ext cx="1835150" cy="1246188"/>
          </a:xfrm>
          <a:prstGeom prst="rect">
            <a:avLst/>
          </a:prstGeom>
          <a:noFill/>
        </p:spPr>
      </p:pic>
      <p:pic>
        <p:nvPicPr>
          <p:cNvPr id="21519" name="Picture 15" descr="QW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060575"/>
            <a:ext cx="3209925" cy="3209925"/>
          </a:xfrm>
          <a:prstGeom prst="rect">
            <a:avLst/>
          </a:prstGeom>
          <a:noFill/>
        </p:spPr>
      </p:pic>
      <p:graphicFrame>
        <p:nvGraphicFramePr>
          <p:cNvPr id="21816" name="Group 312"/>
          <p:cNvGraphicFramePr>
            <a:graphicFrameLocks noGrp="1"/>
          </p:cNvGraphicFramePr>
          <p:nvPr/>
        </p:nvGraphicFramePr>
        <p:xfrm>
          <a:off x="1619250" y="2205038"/>
          <a:ext cx="1584325" cy="1420495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TRASERA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SET401P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401 (580/572)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756" name="Group 252"/>
          <p:cNvGraphicFramePr>
            <a:graphicFrameLocks noGrp="1"/>
          </p:cNvGraphicFramePr>
          <p:nvPr/>
        </p:nvGraphicFramePr>
        <p:xfrm>
          <a:off x="322263" y="3573463"/>
          <a:ext cx="2951162" cy="1679194"/>
        </p:xfrm>
        <a:graphic>
          <a:graphicData uri="http://schemas.openxmlformats.org/drawingml/2006/table">
            <a:tbl>
              <a:tblPr/>
              <a:tblGrid>
                <a:gridCol w="1366837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TRASERA-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CR47697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** CR47692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(594A/592A)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370003 - VDC 20003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805" name="Group 301"/>
          <p:cNvGraphicFramePr>
            <a:graphicFrameLocks noGrp="1"/>
          </p:cNvGraphicFramePr>
          <p:nvPr/>
        </p:nvGraphicFramePr>
        <p:xfrm>
          <a:off x="5940425" y="3573463"/>
          <a:ext cx="2951163" cy="1642364"/>
        </p:xfrm>
        <a:graphic>
          <a:graphicData uri="http://schemas.openxmlformats.org/drawingml/2006/table">
            <a:tbl>
              <a:tblPr/>
              <a:tblGrid>
                <a:gridCol w="1366838"/>
                <a:gridCol w="793750"/>
                <a:gridCol w="790575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RUEDAS DELANTERAS- INTERIOR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RETENEDORES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 (CR)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SET413P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PLUS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CR 35058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SET 413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(HM212049/HM212011)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*  NAT 370001 - VDC 20001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684" name="Group 180"/>
          <p:cNvGraphicFramePr>
            <a:graphicFrameLocks noGrp="1"/>
          </p:cNvGraphicFramePr>
          <p:nvPr/>
        </p:nvGraphicFramePr>
        <p:xfrm>
          <a:off x="5940425" y="2205038"/>
          <a:ext cx="2952750" cy="1301115"/>
        </p:xfrm>
        <a:graphic>
          <a:graphicData uri="http://schemas.openxmlformats.org/drawingml/2006/table">
            <a:tbl>
              <a:tblPr/>
              <a:tblGrid>
                <a:gridCol w="1366838"/>
                <a:gridCol w="15859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KF Chevin Light" pitchFamily="34" charset="0"/>
                        </a:rPr>
                        <a:t>RUEDAS DELANTERAS - EXTERIOR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RODAMIENTOS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TAPA DE CUBO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KF Chevin Light" pitchFamily="34" charset="0"/>
                        </a:rPr>
                        <a:t>Referencia SKF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SET406P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  <a:endParaRPr kumimoji="0" lang="es-C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Referencia Otros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KF Chevin Light" pitchFamily="34" charset="0"/>
                        </a:rPr>
                        <a:t>SET 406 (3782/3720)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06" name="Line 202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707" name="Rectangle 203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1553" name="Group 49"/>
          <p:cNvGraphicFramePr>
            <a:graphicFrameLocks noGrp="1"/>
          </p:cNvGraphicFramePr>
          <p:nvPr/>
        </p:nvGraphicFramePr>
        <p:xfrm>
          <a:off x="3492500" y="260350"/>
          <a:ext cx="2160588" cy="360363"/>
        </p:xfrm>
        <a:graphic>
          <a:graphicData uri="http://schemas.openxmlformats.org/drawingml/2006/table">
            <a:tbl>
              <a:tblPr/>
              <a:tblGrid>
                <a:gridCol w="2160588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KF Chevin Light" pitchFamily="34" charset="0"/>
                        </a:rPr>
                        <a:t>MACK</a:t>
                      </a:r>
                      <a:endParaRPr kumimoji="0" lang="es-C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KF Chevin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59" name="Picture 55" descr="S02__P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9525"/>
            <a:ext cx="1871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60" name="Picture 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1657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5775325" y="21526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57038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21633" name="Line 129"/>
          <p:cNvSpPr>
            <a:spLocks noChangeShapeType="1"/>
          </p:cNvSpPr>
          <p:nvPr/>
        </p:nvSpPr>
        <p:spPr bwMode="auto">
          <a:xfrm flipV="1">
            <a:off x="5867400" y="3716338"/>
            <a:ext cx="504825" cy="144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634" name="Line 130"/>
          <p:cNvSpPr>
            <a:spLocks noChangeShapeType="1"/>
          </p:cNvSpPr>
          <p:nvPr/>
        </p:nvSpPr>
        <p:spPr bwMode="auto">
          <a:xfrm flipV="1">
            <a:off x="5508625" y="2276475"/>
            <a:ext cx="0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635" name="Line 131"/>
          <p:cNvSpPr>
            <a:spLocks noChangeShapeType="1"/>
          </p:cNvSpPr>
          <p:nvPr/>
        </p:nvSpPr>
        <p:spPr bwMode="auto">
          <a:xfrm>
            <a:off x="5507038" y="2276475"/>
            <a:ext cx="86518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636" name="Line 132"/>
          <p:cNvSpPr>
            <a:spLocks noChangeShapeType="1"/>
          </p:cNvSpPr>
          <p:nvPr/>
        </p:nvSpPr>
        <p:spPr bwMode="auto">
          <a:xfrm flipH="1" flipV="1">
            <a:off x="2700338" y="3644900"/>
            <a:ext cx="863600" cy="215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637" name="Line 133"/>
          <p:cNvSpPr>
            <a:spLocks noChangeShapeType="1"/>
          </p:cNvSpPr>
          <p:nvPr/>
        </p:nvSpPr>
        <p:spPr bwMode="auto">
          <a:xfrm flipH="1">
            <a:off x="3203575" y="2349500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638" name="Line 134"/>
          <p:cNvSpPr>
            <a:spLocks noChangeShapeType="1"/>
          </p:cNvSpPr>
          <p:nvPr/>
        </p:nvSpPr>
        <p:spPr bwMode="auto">
          <a:xfrm flipH="1" flipV="1">
            <a:off x="3779838" y="2349500"/>
            <a:ext cx="0" cy="714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639" name="Line 135"/>
          <p:cNvSpPr>
            <a:spLocks noChangeShapeType="1"/>
          </p:cNvSpPr>
          <p:nvPr/>
        </p:nvSpPr>
        <p:spPr bwMode="auto">
          <a:xfrm flipV="1">
            <a:off x="3563938" y="3213100"/>
            <a:ext cx="0" cy="647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640" name="Rectangle 136"/>
          <p:cNvSpPr>
            <a:spLocks noChangeArrowheads="1"/>
          </p:cNvSpPr>
          <p:nvPr/>
        </p:nvSpPr>
        <p:spPr bwMode="auto">
          <a:xfrm>
            <a:off x="5795963" y="3068638"/>
            <a:ext cx="73025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1641" name="Group 137"/>
          <p:cNvGrpSpPr>
            <a:grpSpLocks/>
          </p:cNvGrpSpPr>
          <p:nvPr/>
        </p:nvGrpSpPr>
        <p:grpSpPr bwMode="auto">
          <a:xfrm>
            <a:off x="3563938" y="5157788"/>
            <a:ext cx="2033587" cy="1192212"/>
            <a:chOff x="2245" y="3249"/>
            <a:chExt cx="1281" cy="751"/>
          </a:xfrm>
        </p:grpSpPr>
        <p:pic>
          <p:nvPicPr>
            <p:cNvPr id="21642" name="Picture 13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5" y="3249"/>
              <a:ext cx="69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643" name="Text Box 139"/>
            <p:cNvSpPr txBox="1">
              <a:spLocks noChangeArrowheads="1"/>
            </p:cNvSpPr>
            <p:nvPr/>
          </p:nvSpPr>
          <p:spPr bwMode="auto">
            <a:xfrm>
              <a:off x="2245" y="3249"/>
              <a:ext cx="449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Interno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Tapa Cubo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Rodamiento </a:t>
              </a:r>
            </a:p>
            <a:p>
              <a:r>
                <a:rPr lang="es-MX" sz="800">
                  <a:latin typeface="SKF Chevin Light" pitchFamily="34" charset="0"/>
                </a:rPr>
                <a:t>Externo</a:t>
              </a:r>
            </a:p>
            <a:p>
              <a:endParaRPr lang="es-MX" sz="800">
                <a:latin typeface="SKF Chevin Light" pitchFamily="34" charset="0"/>
              </a:endParaRPr>
            </a:p>
            <a:p>
              <a:r>
                <a:rPr lang="es-MX" sz="800">
                  <a:latin typeface="SKF Chevin Light" pitchFamily="34" charset="0"/>
                </a:rPr>
                <a:t>Retenedor</a:t>
              </a:r>
              <a:endParaRPr lang="es-ES" sz="800">
                <a:latin typeface="SKF Chevin Light" pitchFamily="34" charset="0"/>
              </a:endParaRPr>
            </a:p>
          </p:txBody>
        </p:sp>
        <p:sp>
          <p:nvSpPr>
            <p:cNvPr id="21644" name="Line 140"/>
            <p:cNvSpPr>
              <a:spLocks noChangeShapeType="1"/>
            </p:cNvSpPr>
            <p:nvPr/>
          </p:nvSpPr>
          <p:spPr bwMode="auto">
            <a:xfrm>
              <a:off x="2653" y="3339"/>
              <a:ext cx="68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1645" name="Line 141"/>
            <p:cNvSpPr>
              <a:spLocks noChangeShapeType="1"/>
            </p:cNvSpPr>
            <p:nvPr/>
          </p:nvSpPr>
          <p:spPr bwMode="auto">
            <a:xfrm>
              <a:off x="2608" y="3566"/>
              <a:ext cx="272" cy="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1646" name="Line 142"/>
            <p:cNvSpPr>
              <a:spLocks noChangeShapeType="1"/>
            </p:cNvSpPr>
            <p:nvPr/>
          </p:nvSpPr>
          <p:spPr bwMode="auto">
            <a:xfrm flipV="1">
              <a:off x="2608" y="3657"/>
              <a:ext cx="544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1647" name="Line 143"/>
            <p:cNvSpPr>
              <a:spLocks noChangeShapeType="1"/>
            </p:cNvSpPr>
            <p:nvPr/>
          </p:nvSpPr>
          <p:spPr bwMode="auto">
            <a:xfrm flipV="1">
              <a:off x="2608" y="3612"/>
              <a:ext cx="81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649" name="Text Box 145"/>
          <p:cNvSpPr txBox="1">
            <a:spLocks noChangeArrowheads="1"/>
          </p:cNvSpPr>
          <p:nvPr/>
        </p:nvSpPr>
        <p:spPr bwMode="auto">
          <a:xfrm>
            <a:off x="5867400" y="5589588"/>
            <a:ext cx="293211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.</a:t>
            </a:r>
          </a:p>
          <a:p>
            <a:r>
              <a:rPr lang="es-CO" sz="800">
                <a:latin typeface="SKF Chevin Light" pitchFamily="34" charset="0"/>
              </a:rPr>
              <a:t>*    Sistema de lubricación de rodamientos en baño de aceite.ejes </a:t>
            </a:r>
          </a:p>
          <a:p>
            <a:r>
              <a:rPr lang="es-CO" sz="800">
                <a:latin typeface="SKF Chevin Light" pitchFamily="34" charset="0"/>
              </a:rPr>
              <a:t>      capacidad 9.000 a 12.000 Lb.</a:t>
            </a:r>
          </a:p>
          <a:p>
            <a:r>
              <a:rPr lang="es-CO" sz="800">
                <a:latin typeface="SKF Chevin Light" pitchFamily="34" charset="0"/>
              </a:rPr>
              <a:t>      Eje Mack 14.600 Lbs.</a:t>
            </a:r>
          </a:p>
          <a:p>
            <a:endParaRPr lang="es-CO" sz="800">
              <a:latin typeface="SKF Chevin Light" pitchFamily="34" charset="0"/>
            </a:endParaRPr>
          </a:p>
        </p:txBody>
      </p:sp>
      <p:graphicFrame>
        <p:nvGraphicFramePr>
          <p:cNvPr id="21791" name="Group 287"/>
          <p:cNvGraphicFramePr>
            <a:graphicFrameLocks noGrp="1"/>
          </p:cNvGraphicFramePr>
          <p:nvPr/>
        </p:nvGraphicFramePr>
        <p:xfrm>
          <a:off x="4859338" y="692150"/>
          <a:ext cx="2017712" cy="1368425"/>
        </p:xfrm>
        <a:graphic>
          <a:graphicData uri="http://schemas.openxmlformats.org/drawingml/2006/table">
            <a:tbl>
              <a:tblPr/>
              <a:tblGrid>
                <a:gridCol w="2017712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99" name="Text Box 295"/>
          <p:cNvSpPr txBox="1">
            <a:spLocks noChangeArrowheads="1"/>
          </p:cNvSpPr>
          <p:nvPr/>
        </p:nvSpPr>
        <p:spPr bwMode="auto">
          <a:xfrm>
            <a:off x="4906963" y="752475"/>
            <a:ext cx="642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latin typeface="SKF Chevin Light" pitchFamily="34" charset="0"/>
              </a:rPr>
              <a:t>CH ELITE</a:t>
            </a:r>
          </a:p>
        </p:txBody>
      </p:sp>
      <p:graphicFrame>
        <p:nvGraphicFramePr>
          <p:cNvPr id="21806" name="Group 302"/>
          <p:cNvGraphicFramePr>
            <a:graphicFrameLocks noGrp="1"/>
          </p:cNvGraphicFramePr>
          <p:nvPr/>
        </p:nvGraphicFramePr>
        <p:xfrm>
          <a:off x="2411413" y="692150"/>
          <a:ext cx="1873250" cy="1368425"/>
        </p:xfrm>
        <a:graphic>
          <a:graphicData uri="http://schemas.openxmlformats.org/drawingml/2006/table">
            <a:tbl>
              <a:tblPr/>
              <a:tblGrid>
                <a:gridCol w="1873250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812" name="Picture 308" descr="VIS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765175"/>
            <a:ext cx="1746250" cy="1201738"/>
          </a:xfrm>
          <a:prstGeom prst="rect">
            <a:avLst/>
          </a:prstGeom>
          <a:noFill/>
        </p:spPr>
      </p:pic>
      <p:sp>
        <p:nvSpPr>
          <p:cNvPr id="21813" name="Text Box 309"/>
          <p:cNvSpPr txBox="1">
            <a:spLocks noChangeArrowheads="1"/>
          </p:cNvSpPr>
          <p:nvPr/>
        </p:nvSpPr>
        <p:spPr bwMode="auto">
          <a:xfrm>
            <a:off x="2459038" y="752475"/>
            <a:ext cx="1003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900" b="1">
                <a:solidFill>
                  <a:schemeClr val="bg1"/>
                </a:solidFill>
                <a:latin typeface="SKF Chevin Light" pitchFamily="34" charset="0"/>
              </a:rPr>
              <a:t>VISION CXU-CXV</a:t>
            </a:r>
          </a:p>
        </p:txBody>
      </p:sp>
      <p:sp>
        <p:nvSpPr>
          <p:cNvPr id="21814" name="Text Box 310"/>
          <p:cNvSpPr txBox="1">
            <a:spLocks noChangeArrowheads="1"/>
          </p:cNvSpPr>
          <p:nvPr/>
        </p:nvSpPr>
        <p:spPr bwMode="auto">
          <a:xfrm>
            <a:off x="303213" y="5732463"/>
            <a:ext cx="119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O" sz="800">
                <a:latin typeface="SKF Chevin Light" pitchFamily="34" charset="0"/>
              </a:rPr>
              <a:t>* Eje Meritor RT46-160</a:t>
            </a:r>
          </a:p>
          <a:p>
            <a:r>
              <a:rPr lang="es-CO" sz="800">
                <a:latin typeface="SKF Chevin Light" pitchFamily="34" charset="0"/>
              </a:rPr>
              <a:t>   46.000 lbs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2985</Words>
  <Application>Microsoft Office PowerPoint</Application>
  <PresentationFormat>Presentación en pantalla (4:3)</PresentationFormat>
  <Paragraphs>1106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SKF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cu4508</dc:creator>
  <cp:lastModifiedBy>edmorales</cp:lastModifiedBy>
  <cp:revision>50</cp:revision>
  <dcterms:created xsi:type="dcterms:W3CDTF">2012-01-23T20:54:53Z</dcterms:created>
  <dcterms:modified xsi:type="dcterms:W3CDTF">2012-06-15T13:51:30Z</dcterms:modified>
</cp:coreProperties>
</file>