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9.png" ContentType="image/png"/>
  <Override PartName="/ppt/media/image10.jpeg" ContentType="image/jpeg"/>
  <Override PartName="/ppt/media/image8.jpeg" ContentType="image/jpeg"/>
  <Override PartName="/ppt/media/image7.jpeg" ContentType="image/jpeg"/>
  <Override PartName="/ppt/media/image5.jpeg" ContentType="image/jpeg"/>
  <Override PartName="/ppt/media/image6.png" ContentType="image/png"/>
  <Override PartName="/ppt/media/image3.gif" ContentType="image/gif"/>
  <Override PartName="/ppt/media/image4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16.jpeg" ContentType="image/jpe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715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Fate clic per modificare il formato delle note</a:t>
            </a:r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&lt;intestazione&gt;</a:t>
            </a:r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it-IT"/>
              <a:t>&lt;data/ora&gt;</a:t>
            </a:r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it-IT"/>
              <a:t>&lt;piè di pagina&gt;</a:t>
            </a:r>
            <a:endParaRPr/>
          </a:p>
        </p:txBody>
      </p:sp>
      <p:sp>
        <p:nvSpPr>
          <p:cNvPr id="20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3ACC2B9E-16FF-487B-80A6-116ADFC48720}" type="slidenum">
              <a:rPr lang="it-IT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E91A719-4E14-44F7-B8EC-9A94190347B8}" type="slidenum">
              <a:rPr lang="it-IT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046360" cy="3314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046360" cy="3314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564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046360" cy="3314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564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046360" cy="3314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564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046360" cy="3314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564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63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331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9920" y="306792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3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337040"/>
            <a:ext cx="392616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067920"/>
            <a:ext cx="8045640" cy="1580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960000"/>
            <a:ext cx="9143640" cy="1760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7e7e7e"/>
          </a:solidFill>
        </p:spPr>
      </p:sp>
      <p:sp>
        <p:nvSpPr>
          <p:cNvPr id="1" name="CustomShape 2"/>
          <p:cNvSpPr/>
          <p:nvPr/>
        </p:nvSpPr>
        <p:spPr>
          <a:xfrm>
            <a:off x="7315200" y="0"/>
            <a:ext cx="1828440" cy="571464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2" name="CustomShape 3"/>
          <p:cNvSpPr/>
          <p:nvPr/>
        </p:nvSpPr>
        <p:spPr>
          <a:xfrm>
            <a:off x="0" y="3960000"/>
            <a:ext cx="9143640" cy="1760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7e7e7e"/>
          </a:solidFill>
        </p:spPr>
      </p:sp>
      <p:sp>
        <p:nvSpPr>
          <p:cNvPr id="3" name="CustomShape 4"/>
          <p:cNvSpPr/>
          <p:nvPr/>
        </p:nvSpPr>
        <p:spPr>
          <a:xfrm>
            <a:off x="6105600" y="0"/>
            <a:ext cx="3038040" cy="571464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29120" y="2781360"/>
            <a:ext cx="6479640" cy="1917360"/>
          </a:xfrm>
          <a:prstGeom prst="rect">
            <a:avLst/>
          </a:prstGeom>
        </p:spPr>
        <p:txBody>
          <a:bodyPr bIns="45000" lIns="45720" rIns="45720" tIns="45000"/>
          <a:p>
            <a:pPr algn="r">
              <a:lnSpc>
                <a:spcPct val="100000"/>
              </a:lnSpc>
            </a:pPr>
            <a:r>
              <a:rPr b="1" lang="it-IT" sz="4600">
                <a:solidFill>
                  <a:srgbClr val="5cd3ff"/>
                </a:solidFill>
                <a:latin typeface="Franklin Gothic Book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Arial"/>
              </a:rPr>
              <a:t>13/04/13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2D13256-AFBA-4514-AE4E-39B8216DB561}" type="slidenum">
              <a:rPr lang="it-IT">
                <a:solidFill>
                  <a:srgbClr val="ffffff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3960000"/>
            <a:ext cx="9143640" cy="1760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7e7e7e"/>
          </a:solidFill>
        </p:spPr>
      </p:sp>
      <p:sp>
        <p:nvSpPr>
          <p:cNvPr id="42" name="CustomShape 2"/>
          <p:cNvSpPr/>
          <p:nvPr/>
        </p:nvSpPr>
        <p:spPr>
          <a:xfrm>
            <a:off x="7315200" y="0"/>
            <a:ext cx="1828440" cy="571464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2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it-IT" sz="4600">
                <a:solidFill>
                  <a:srgbClr val="ffffff"/>
                </a:solidFill>
                <a:latin typeface="Franklin Gothic Book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4572000"/>
            <a:ext cx="4039920" cy="6980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6ea0b0"/>
                </a:solidFill>
                <a:latin typeface="Arial"/>
              </a:rPr>
              <a:t>Settimo livello strutturaFare clic per modificare stili del testo dello schema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645080" y="4572000"/>
            <a:ext cx="4041360" cy="698040"/>
          </a:xfrm>
          <a:prstGeom prst="rect">
            <a:avLst/>
          </a:prstGeom>
        </p:spPr>
        <p:txBody>
          <a:bodyPr bIns="0" lIns="0" rIns="0" tIns="45000"/>
          <a:p>
            <a:pPr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517682"/>
                </a:solidFill>
                <a:latin typeface="Arial"/>
              </a:rPr>
              <a:t>Settimo livello strutturaFare clic per modificare stili del testo dello schema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57200" y="1263960"/>
            <a:ext cx="4039920" cy="3284280"/>
          </a:xfrm>
          <a:prstGeom prst="rect">
            <a:avLst/>
          </a:prstGeom>
        </p:spPr>
        <p:txBody>
          <a:bodyPr anchor="b" bIns="0" lIns="90000" rIns="90000" tIns="45000"/>
          <a:p>
            <a:pPr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solidFill>
                  <a:srgbClr val="9c9b99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solidFill>
                  <a:srgbClr val="9c9b99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it-IT" sz="2400">
                <a:solidFill>
                  <a:srgbClr val="9c9b99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2000">
                <a:solidFill>
                  <a:srgbClr val="ffffff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lang="it-IT">
                <a:solidFill>
                  <a:srgbClr val="ffffff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1600">
                <a:solidFill>
                  <a:srgbClr val="ffffff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-"/>
            </a:pPr>
            <a:r>
              <a:rPr lang="it-IT" sz="1600">
                <a:solidFill>
                  <a:srgbClr val="ffffff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4645080" y="1263960"/>
            <a:ext cx="4041360" cy="32842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solidFill>
                  <a:srgbClr val="9c9b99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solidFill>
                  <a:srgbClr val="9c9b99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solidFill>
                  <a:srgbClr val="9c9b99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it-IT" sz="2400">
                <a:solidFill>
                  <a:srgbClr val="9c9b99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2000">
                <a:solidFill>
                  <a:srgbClr val="ffffff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lang="it-IT">
                <a:solidFill>
                  <a:srgbClr val="ffffff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1600">
                <a:solidFill>
                  <a:srgbClr val="ffffff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-"/>
            </a:pPr>
            <a:r>
              <a:rPr lang="it-IT" sz="1600">
                <a:solidFill>
                  <a:srgbClr val="ffffff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Arial"/>
              </a:rPr>
              <a:t>13/04/13</a:t>
            </a:r>
            <a:endParaRPr/>
          </a:p>
        </p:txBody>
      </p:sp>
      <p:sp>
        <p:nvSpPr>
          <p:cNvPr id="49" name="PlaceHolder 9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0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B406AE8-E5C2-45C8-A7F4-8FA5B4EE1699}" type="slidenum">
              <a:rPr lang="it-IT">
                <a:solidFill>
                  <a:srgbClr val="ffffff"/>
                </a:solidFill>
                <a:latin typeface="Arial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3960000"/>
            <a:ext cx="9143640" cy="1760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7e7e7e"/>
          </a:solidFill>
        </p:spPr>
      </p:sp>
      <p:sp>
        <p:nvSpPr>
          <p:cNvPr id="84" name="CustomShape 2"/>
          <p:cNvSpPr/>
          <p:nvPr/>
        </p:nvSpPr>
        <p:spPr>
          <a:xfrm>
            <a:off x="7315200" y="0"/>
            <a:ext cx="1828440" cy="571464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457200" y="228960"/>
            <a:ext cx="746712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it-IT" sz="4600">
                <a:solidFill>
                  <a:srgbClr val="ffffff"/>
                </a:solidFill>
                <a:latin typeface="Franklin Gothic Book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1333440"/>
            <a:ext cx="7467120" cy="37713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it-IT" sz="3000">
                <a:solidFill>
                  <a:srgbClr val="ffffff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000">
                <a:solidFill>
                  <a:srgbClr val="ffffff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000">
                <a:solidFill>
                  <a:srgbClr val="ffffff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000">
                <a:solidFill>
                  <a:srgbClr val="ffffff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000">
                <a:solidFill>
                  <a:srgbClr val="ffffff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000">
                <a:solidFill>
                  <a:srgbClr val="ffffff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it-IT" sz="3000">
                <a:solidFill>
                  <a:srgbClr val="ffffff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2600">
                <a:solidFill>
                  <a:srgbClr val="ffffff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lang="it-IT" sz="2400">
                <a:solidFill>
                  <a:srgbClr val="ffffff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2000">
                <a:solidFill>
                  <a:srgbClr val="ffffff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-"/>
            </a:pPr>
            <a:r>
              <a:rPr lang="it-IT" sz="2000">
                <a:solidFill>
                  <a:srgbClr val="ffffff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Arial"/>
              </a:rPr>
              <a:t>13/04/13</a:t>
            </a:r>
            <a:endParaRPr/>
          </a:p>
        </p:txBody>
      </p:sp>
      <p:sp>
        <p:nvSpPr>
          <p:cNvPr id="88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9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BEBF70E-55AD-4A74-A990-2051ED8B0A33}" type="slidenum">
              <a:rPr lang="it-IT">
                <a:solidFill>
                  <a:srgbClr val="ffffff"/>
                </a:solidFill>
                <a:latin typeface="Arial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3960000"/>
            <a:ext cx="9143640" cy="1760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7e7e7e"/>
          </a:solidFill>
        </p:spPr>
      </p:sp>
      <p:sp>
        <p:nvSpPr>
          <p:cNvPr id="123" name="CustomShape 2"/>
          <p:cNvSpPr/>
          <p:nvPr/>
        </p:nvSpPr>
        <p:spPr>
          <a:xfrm>
            <a:off x="7315200" y="0"/>
            <a:ext cx="1828440" cy="571464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457200" y="228960"/>
            <a:ext cx="746712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it-IT" sz="4600">
                <a:solidFill>
                  <a:srgbClr val="ffffff"/>
                </a:solidFill>
                <a:latin typeface="Franklin Gothic Book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1333440"/>
            <a:ext cx="3657240" cy="37713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it-IT" sz="2600">
                <a:solidFill>
                  <a:srgbClr val="ffffff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600">
                <a:solidFill>
                  <a:srgbClr val="ffffff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600">
                <a:solidFill>
                  <a:srgbClr val="ffffff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600">
                <a:solidFill>
                  <a:srgbClr val="ffffff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600">
                <a:solidFill>
                  <a:srgbClr val="ffffff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600">
                <a:solidFill>
                  <a:srgbClr val="ffffff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it-IT" sz="2600">
                <a:solidFill>
                  <a:srgbClr val="ffffff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2200">
                <a:solidFill>
                  <a:srgbClr val="ffffff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lang="it-IT" sz="2000">
                <a:solidFill>
                  <a:srgbClr val="ffffff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>
                <a:solidFill>
                  <a:srgbClr val="ffffff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-"/>
            </a:pPr>
            <a:r>
              <a:rPr lang="it-IT">
                <a:solidFill>
                  <a:srgbClr val="ffffff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267080" y="1333440"/>
            <a:ext cx="3657240" cy="3771360"/>
          </a:xfrm>
          <a:prstGeom prst="rect">
            <a:avLst/>
          </a:prstGeom>
        </p:spPr>
        <p:txBody>
          <a:bodyPr anchor="b" bIns="0" lIns="90000" rIns="90000" tIns="45000"/>
          <a:p>
            <a:pPr>
              <a:buSzPct val="45000"/>
              <a:buFont typeface="StarSymbol"/>
              <a:buChar char=""/>
            </a:pPr>
            <a:r>
              <a:rPr lang="it-IT" sz="2600">
                <a:solidFill>
                  <a:srgbClr val="9c9b99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600">
                <a:solidFill>
                  <a:srgbClr val="9c9b99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600">
                <a:solidFill>
                  <a:srgbClr val="9c9b99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600">
                <a:solidFill>
                  <a:srgbClr val="9c9b99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600">
                <a:solidFill>
                  <a:srgbClr val="9c9b99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600">
                <a:solidFill>
                  <a:srgbClr val="9c9b99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it-IT" sz="2600">
                <a:solidFill>
                  <a:srgbClr val="9c9b99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 sz="2200">
                <a:solidFill>
                  <a:srgbClr val="ffffff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lang="it-IT" sz="2000">
                <a:solidFill>
                  <a:srgbClr val="ffffff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it-IT">
                <a:solidFill>
                  <a:srgbClr val="ffffff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-"/>
            </a:pPr>
            <a:r>
              <a:rPr lang="it-IT">
                <a:solidFill>
                  <a:srgbClr val="ffffff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127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Arial"/>
              </a:rPr>
              <a:t>13/04/13</a:t>
            </a:r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9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6829299-3BEB-4A36-B0E5-E76D3D30622A}" type="slidenum">
              <a:rPr lang="it-IT">
                <a:solidFill>
                  <a:srgbClr val="ffffff"/>
                </a:solidFill>
                <a:latin typeface="Arial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3960000"/>
            <a:ext cx="9143640" cy="1760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7e7e7e"/>
          </a:solidFill>
        </p:spPr>
      </p:sp>
      <p:sp>
        <p:nvSpPr>
          <p:cNvPr id="163" name="CustomShape 2"/>
          <p:cNvSpPr/>
          <p:nvPr/>
        </p:nvSpPr>
        <p:spPr>
          <a:xfrm>
            <a:off x="7315200" y="0"/>
            <a:ext cx="1828440" cy="5714640"/>
          </a:xfrm>
          <a:prstGeom prst="rect">
            <a:avLst/>
          </a:prstGeom>
          <a:solidFill>
            <a:srgbClr val="5d5d5d"/>
          </a:solidFill>
        </p:spPr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Arial"/>
              </a:rPr>
              <a:t>13/04/13</a:t>
            </a:r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C8E9560-3C22-4BC6-8849-DA8FF7CE3A27}" type="slidenum">
              <a:rPr lang="it-IT">
                <a:solidFill>
                  <a:srgbClr val="ffffff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67" name="PlaceHolder 6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457200" y="1337040"/>
            <a:ext cx="8046360" cy="33141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www.youtube.com/watch?v=aajUe-sb1tA" TargetMode="External"/><Relationship Id="rId3" Type="http://schemas.openxmlformats.org/officeDocument/2006/relationships/slideLayout" Target="../slideLayouts/slideLayout4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954000" y="2077200"/>
            <a:ext cx="7236000" cy="2364120"/>
          </a:xfrm>
          <a:prstGeom prst="rect">
            <a:avLst/>
          </a:prstGeom>
        </p:spPr>
        <p:txBody>
          <a:bodyPr bIns="45000" lIns="45720" rIns="45720" tIns="45000"/>
          <a:p>
            <a:pPr algn="ctr">
              <a:lnSpc>
                <a:spcPct val="100000"/>
              </a:lnSpc>
            </a:pPr>
            <a:r>
              <a:rPr b="1" lang="it-IT" sz="5400">
                <a:solidFill>
                  <a:srgbClr val="6e6964"/>
                </a:solidFill>
                <a:latin typeface="Castellar"/>
              </a:rPr>
              <a:t>The Solar System</a:t>
            </a:r>
            <a:endParaRPr/>
          </a:p>
        </p:txBody>
      </p:sp>
    </p:spTree>
  </p:cSld>
  <p:transition spd="slow">
    <p:push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0" y="-2268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Formazione</a:t>
            </a:r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899640" y="2605680"/>
            <a:ext cx="5579640" cy="223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typeface="Franklin Gothic Book"/>
              <a:buAutoNum type="arabicPeriod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Nebulosa Primordiale</a:t>
            </a:r>
            <a:endParaRPr/>
          </a:p>
          <a:p>
            <a:pPr>
              <a:lnSpc>
                <a:spcPct val="100000"/>
              </a:lnSpc>
              <a:buSzPct val="80000"/>
              <a:buFont typeface="Franklin Gothic Book"/>
              <a:buAutoNum type="arabicPeriod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Condensazione del protosole con un disco di gas e polveri</a:t>
            </a:r>
            <a:endParaRPr/>
          </a:p>
          <a:p>
            <a:pPr>
              <a:lnSpc>
                <a:spcPct val="100000"/>
              </a:lnSpc>
              <a:buSzPct val="80000"/>
              <a:buFont typeface="Franklin Gothic Book"/>
              <a:buAutoNum type="arabicPeriod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Gli ammassi di polveri attirano a se altra materia aumentando la loro massa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slow">
    <p:push dir="d"/>
  </p:transition>
  <p:timing>
    <p:tnLst>
      <p:par>
        <p:cTn dur="indefinite" id="288" nodeType="tmRoot" restart="never">
          <p:childTnLst>
            <p:seq>
              <p:cTn dur="indefinite" id="289" nodeType="mainSeq">
                <p:childTnLst>
                  <p:par>
                    <p:cTn fill="hold" id="290">
                      <p:stCondLst>
                        <p:cond delay="indefinite"/>
                      </p:stCondLst>
                      <p:childTnLst>
                        <p:par>
                          <p:cTn fill="hold" id="291">
                            <p:stCondLst>
                              <p:cond delay="0"/>
                            </p:stCondLst>
                            <p:childTnLst>
                              <p:par>
                                <p:cTn fill="hold" id="29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94"/>
                                        <p:tgtEl>
                                          <p:spTgt spid="254">
                                            <p:txEl>
                                              <p:pRg end="2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95"/>
                                        <p:tgtEl>
                                          <p:spTgt spid="254">
                                            <p:txEl>
                                              <p:pRg end="2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6"/>
                                        <p:tgtEl>
                                          <p:spTgt spid="254">
                                            <p:txEl>
                                              <p:pRg end="2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7">
                            <p:stCondLst>
                              <p:cond delay="1000"/>
                            </p:stCondLst>
                            <p:childTnLst>
                              <p:par>
                                <p:cTn fill="hold" id="298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79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00"/>
                                        <p:tgtEl>
                                          <p:spTgt spid="254">
                                            <p:txEl>
                                              <p:pRg end="79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01"/>
                                        <p:tgtEl>
                                          <p:spTgt spid="254">
                                            <p:txEl>
                                              <p:pRg end="79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2"/>
                                        <p:tgtEl>
                                          <p:spTgt spid="254">
                                            <p:txEl>
                                              <p:pRg end="79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3">
                            <p:stCondLst>
                              <p:cond delay="2000"/>
                            </p:stCondLst>
                            <p:childTnLst>
                              <p:par>
                                <p:cTn fill="hold" id="304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56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06"/>
                                        <p:tgtEl>
                                          <p:spTgt spid="254">
                                            <p:txEl>
                                              <p:pRg end="156" st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07"/>
                                        <p:tgtEl>
                                          <p:spTgt spid="254">
                                            <p:txEl>
                                              <p:pRg end="156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8"/>
                                        <p:tgtEl>
                                          <p:spTgt spid="254">
                                            <p:txEl>
                                              <p:pRg end="156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0" y="-2268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Evoluzione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4874760" y="1333440"/>
            <a:ext cx="4268880" cy="3771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Dalla compimento della sua formazione, il sistema solare è molto cambiato, allo stesso modo del corpo umano che subisce danni, cresce, migliora.</a:t>
            </a:r>
            <a:endParaRPr/>
          </a:p>
        </p:txBody>
      </p:sp>
    </p:spTree>
  </p:cSld>
  <p:transition spd="slow">
    <p:push dir="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7" name="Immagin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866920" y="2353320"/>
            <a:ext cx="1764000" cy="1848960"/>
          </a:xfrm>
          <a:prstGeom prst="rect">
            <a:avLst/>
          </a:prstGeom>
        </p:spPr>
      </p:pic>
      <p:sp>
        <p:nvSpPr>
          <p:cNvPr id="258" name="TextShape 1"/>
          <p:cNvSpPr txBox="1"/>
          <p:nvPr/>
        </p:nvSpPr>
        <p:spPr>
          <a:xfrm>
            <a:off x="0" y="-2268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Satelliti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749520" y="1894320"/>
            <a:ext cx="4038120" cy="3771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Si dice satellite naturale o talvolta più impropriamente Luna, un qualunque corpo celeste che orbiti attorno ad un altro diverso da una stella, come ad esempio un pianeta, un pianeta nano.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Giove ne ha 67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E il più grande è Ganimede.</a:t>
            </a:r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6649200" y="1557000"/>
            <a:ext cx="215640" cy="215640"/>
          </a:xfrm>
          <a:prstGeom prst="ellipse">
            <a:avLst/>
          </a:prstGeom>
          <a:gradFill>
            <a:gsLst>
              <a:gs pos="0">
                <a:srgbClr val="aa9768"/>
              </a:gs>
              <a:gs pos="50000">
                <a:srgbClr val="c4baa2"/>
              </a:gs>
              <a:gs pos="100000">
                <a:srgbClr val="aa9768"/>
              </a:gs>
            </a:gsLst>
            <a:lin ang="5400000"/>
          </a:gradFill>
        </p:spPr>
      </p:sp>
      <p:sp>
        <p:nvSpPr>
          <p:cNvPr id="261" name="CustomShape 4"/>
          <p:cNvSpPr/>
          <p:nvPr/>
        </p:nvSpPr>
        <p:spPr>
          <a:xfrm>
            <a:off x="6650640" y="1201320"/>
            <a:ext cx="179640" cy="179640"/>
          </a:xfrm>
          <a:prstGeom prst="ellipse">
            <a:avLst/>
          </a:prstGeom>
          <a:gradFill>
            <a:gsLst>
              <a:gs pos="0">
                <a:srgbClr val="aa9768"/>
              </a:gs>
              <a:gs pos="50000">
                <a:srgbClr val="c4baa2"/>
              </a:gs>
              <a:gs pos="100000">
                <a:srgbClr val="aa9768"/>
              </a:gs>
            </a:gsLst>
            <a:lin ang="5400000"/>
          </a:gradFill>
        </p:spPr>
      </p:sp>
      <p:sp>
        <p:nvSpPr>
          <p:cNvPr id="262" name="CustomShape 5"/>
          <p:cNvSpPr/>
          <p:nvPr/>
        </p:nvSpPr>
        <p:spPr>
          <a:xfrm>
            <a:off x="6650640" y="1961640"/>
            <a:ext cx="179640" cy="179640"/>
          </a:xfrm>
          <a:prstGeom prst="ellipse">
            <a:avLst/>
          </a:prstGeom>
          <a:gradFill>
            <a:gsLst>
              <a:gs pos="0">
                <a:srgbClr val="aa9768"/>
              </a:gs>
              <a:gs pos="50000">
                <a:srgbClr val="c4baa2"/>
              </a:gs>
              <a:gs pos="100000">
                <a:srgbClr val="aa9768"/>
              </a:gs>
            </a:gsLst>
            <a:lin ang="5400000"/>
          </a:gradFill>
        </p:spPr>
      </p:sp>
      <p:sp>
        <p:nvSpPr>
          <p:cNvPr id="263" name="CustomShape 6"/>
          <p:cNvSpPr/>
          <p:nvPr/>
        </p:nvSpPr>
        <p:spPr>
          <a:xfrm>
            <a:off x="6650640" y="769320"/>
            <a:ext cx="179640" cy="179640"/>
          </a:xfrm>
          <a:prstGeom prst="ellipse">
            <a:avLst/>
          </a:prstGeom>
          <a:gradFill>
            <a:gsLst>
              <a:gs pos="0">
                <a:srgbClr val="aa9768"/>
              </a:gs>
              <a:gs pos="50000">
                <a:srgbClr val="c4baa2"/>
              </a:gs>
              <a:gs pos="100000">
                <a:srgbClr val="aa9768"/>
              </a:gs>
            </a:gsLst>
            <a:lin ang="5400000"/>
          </a:gradFill>
        </p:spPr>
      </p:sp>
    </p:spTree>
  </p:cSld>
  <p:transition spd="slow">
    <p:push dir="d"/>
  </p:transition>
  <p:timing>
    <p:tnLst>
      <p:par>
        <p:cTn dur="indefinite" id="309" nodeType="tmRoot" restart="never">
          <p:childTnLst>
            <p:seq>
              <p:cTn dur="indefinite" id="310" nodeType="mainSeq">
                <p:childTnLst>
                  <p:par>
                    <p:cTn fill="hold" id="311">
                      <p:stCondLst>
                        <p:cond delay="indefinite"/>
                      </p:stCondLst>
                      <p:childTnLst>
                        <p:par>
                          <p:cTn fill="hold" id="312">
                            <p:stCondLst>
                              <p:cond delay="1000"/>
                            </p:stCondLst>
                            <p:childTnLst>
                              <p:par>
                                <p:cTn fill="hold" id="313" nodeType="withEffect" presetClass="path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314" nodeType="withEffect" presetClass="path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315" nodeType="withEffect" presetClass="path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316" nodeType="withEffect" presetClass="path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7">
                      <p:stCondLst>
                        <p:cond delay="indefinite"/>
                      </p:stCondLst>
                      <p:childTnLst>
                        <p:par>
                          <p:cTn fill="hold" id="318">
                            <p:stCondLst>
                              <p:cond delay="0"/>
                            </p:stCondLst>
                            <p:childTnLst>
                              <p:par>
                                <p:cTn fill="hold" id="31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8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21"/>
                                        <p:tgtEl>
                                          <p:spTgt spid="259">
                                            <p:txEl>
                                              <p:pRg end="18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22"/>
                                        <p:tgtEl>
                                          <p:spTgt spid="259">
                                            <p:txEl>
                                              <p:pRg end="18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23"/>
                                        <p:tgtEl>
                                          <p:spTgt spid="259">
                                            <p:txEl>
                                              <p:pRg end="18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4">
                            <p:stCondLst>
                              <p:cond delay="1000"/>
                            </p:stCondLst>
                            <p:childTnLst>
                              <p:par>
                                <p:cTn fill="hold" id="325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04" st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27"/>
                                        <p:tgtEl>
                                          <p:spTgt spid="259">
                                            <p:txEl>
                                              <p:pRg end="204" st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28"/>
                                        <p:tgtEl>
                                          <p:spTgt spid="259">
                                            <p:txEl>
                                              <p:pRg end="204" st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29"/>
                                        <p:tgtEl>
                                          <p:spTgt spid="259">
                                            <p:txEl>
                                              <p:pRg end="204" st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0">
                            <p:stCondLst>
                              <p:cond delay="2000"/>
                            </p:stCondLst>
                            <p:childTnLst>
                              <p:par>
                                <p:cTn fill="hold" id="331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32" st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33"/>
                                        <p:tgtEl>
                                          <p:spTgt spid="259">
                                            <p:txEl>
                                              <p:pRg end="232" st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34"/>
                                        <p:tgtEl>
                                          <p:spTgt spid="259">
                                            <p:txEl>
                                              <p:pRg end="232" st="2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35"/>
                                        <p:tgtEl>
                                          <p:spTgt spid="259">
                                            <p:txEl>
                                              <p:pRg end="232" st="2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67640" y="1993320"/>
            <a:ext cx="8028000" cy="3024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Sono degli agglomerati di materia di masse veramente grandi.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Terrestri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Solidi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Gioviani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Gassosi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0" y="-2268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Pianeti</a:t>
            </a:r>
            <a:endParaRPr/>
          </a:p>
        </p:txBody>
      </p:sp>
    </p:spTree>
  </p:cSld>
  <p:transition spd="slow">
    <p:push dir="d"/>
  </p:transition>
  <p:timing>
    <p:tnLst>
      <p:par>
        <p:cTn dur="indefinite" id="336" nodeType="tmRoot" restart="never">
          <p:childTnLst>
            <p:seq>
              <p:cTn dur="indefinite" id="337" nodeType="mainSeq">
                <p:childTnLst>
                  <p:par>
                    <p:cTn fill="hold" id="338">
                      <p:stCondLst>
                        <p:cond delay="indefinite"/>
                      </p:stCondLst>
                      <p:childTnLst>
                        <p:par>
                          <p:cTn fill="hold" id="339">
                            <p:stCondLst>
                              <p:cond delay="0"/>
                            </p:stCondLst>
                            <p:childTnLst>
                              <p:par>
                                <p:cTn fill="hold" id="34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6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42"/>
                                        <p:tgtEl>
                                          <p:spTgt spid="264">
                                            <p:txEl>
                                              <p:pRg end="6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43"/>
                                        <p:tgtEl>
                                          <p:spTgt spid="264">
                                            <p:txEl>
                                              <p:pRg end="6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44"/>
                                        <p:tgtEl>
                                          <p:spTgt spid="264">
                                            <p:txEl>
                                              <p:pRg end="6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5">
                            <p:stCondLst>
                              <p:cond delay="1000"/>
                            </p:stCondLst>
                            <p:childTnLst>
                              <p:par>
                                <p:cTn fill="hold" id="346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71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48"/>
                                        <p:tgtEl>
                                          <p:spTgt spid="264">
                                            <p:txEl>
                                              <p:pRg end="71" st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49"/>
                                        <p:tgtEl>
                                          <p:spTgt spid="264">
                                            <p:txEl>
                                              <p:pRg end="71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0"/>
                                        <p:tgtEl>
                                          <p:spTgt spid="264">
                                            <p:txEl>
                                              <p:pRg end="71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1">
                            <p:stCondLst>
                              <p:cond delay="2000"/>
                            </p:stCondLst>
                            <p:childTnLst>
                              <p:par>
                                <p:cTn fill="hold" id="352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78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54"/>
                                        <p:tgtEl>
                                          <p:spTgt spid="264">
                                            <p:txEl>
                                              <p:pRg end="78" st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55"/>
                                        <p:tgtEl>
                                          <p:spTgt spid="264">
                                            <p:txEl>
                                              <p:pRg end="78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6"/>
                                        <p:tgtEl>
                                          <p:spTgt spid="264">
                                            <p:txEl>
                                              <p:pRg end="78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7">
                            <p:stCondLst>
                              <p:cond delay="3000"/>
                            </p:stCondLst>
                            <p:childTnLst>
                              <p:par>
                                <p:cTn fill="hold" id="358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87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60"/>
                                        <p:tgtEl>
                                          <p:spTgt spid="264">
                                            <p:txEl>
                                              <p:pRg end="87" st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61"/>
                                        <p:tgtEl>
                                          <p:spTgt spid="264">
                                            <p:txEl>
                                              <p:pRg end="87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62"/>
                                        <p:tgtEl>
                                          <p:spTgt spid="264">
                                            <p:txEl>
                                              <p:pRg end="87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3">
                            <p:stCondLst>
                              <p:cond delay="4000"/>
                            </p:stCondLst>
                            <p:childTnLst>
                              <p:par>
                                <p:cTn fill="hold" id="364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95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66"/>
                                        <p:tgtEl>
                                          <p:spTgt spid="264">
                                            <p:txEl>
                                              <p:pRg end="95" st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67"/>
                                        <p:tgtEl>
                                          <p:spTgt spid="264">
                                            <p:txEl>
                                              <p:pRg end="95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68"/>
                                        <p:tgtEl>
                                          <p:spTgt spid="264">
                                            <p:txEl>
                                              <p:pRg end="95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0" y="-2268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Asteroidi e Comete</a:t>
            </a:r>
            <a:endParaRPr/>
          </a:p>
        </p:txBody>
      </p:sp>
      <p:sp>
        <p:nvSpPr>
          <p:cNvPr id="267" name="TextShape 2"/>
          <p:cNvSpPr txBox="1"/>
          <p:nvPr/>
        </p:nvSpPr>
        <p:spPr>
          <a:xfrm>
            <a:off x="401400" y="3118320"/>
            <a:ext cx="8686440" cy="1467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Asteroidi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Sono oggetti relativamente piccoli appartenenti alla fascia degli asteroidi  o dalla fascia di Quiper</a:t>
            </a:r>
            <a:endParaRPr/>
          </a:p>
        </p:txBody>
      </p:sp>
      <p:sp>
        <p:nvSpPr>
          <p:cNvPr id="268" name="TextShape 3"/>
          <p:cNvSpPr txBox="1"/>
          <p:nvPr/>
        </p:nvSpPr>
        <p:spPr>
          <a:xfrm>
            <a:off x="395640" y="4297680"/>
            <a:ext cx="8496720" cy="1367640"/>
          </a:xfrm>
          <a:prstGeom prst="rect">
            <a:avLst/>
          </a:prstGeom>
        </p:spPr>
        <p:txBody>
          <a:bodyPr anchor="b" bIns="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Comete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Sono oggetti simili ad asteroidi ma composti prevalentemente di ghiaccio,”palle di neve sporca”.</a:t>
            </a:r>
            <a:endParaRPr/>
          </a:p>
        </p:txBody>
      </p:sp>
    </p:spTree>
  </p:cSld>
  <p:transition spd="slow">
    <p:push dir="d"/>
  </p:transition>
  <p:timing>
    <p:tnLst>
      <p:par>
        <p:cTn dur="indefinite" id="369" nodeType="tmRoot" restart="never">
          <p:childTnLst>
            <p:seq>
              <p:cTn dur="indefinite" id="370" nodeType="mainSeq">
                <p:childTnLst>
                  <p:par>
                    <p:cTn fill="hold" id="371">
                      <p:stCondLst>
                        <p:cond delay="indefinite"/>
                      </p:stCondLst>
                      <p:childTnLst>
                        <p:par>
                          <p:cTn fill="hold" id="372">
                            <p:stCondLst>
                              <p:cond delay="0"/>
                            </p:stCondLst>
                            <p:childTnLst>
                              <p:par>
                                <p:cTn fill="hold" id="37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75"/>
                                        <p:tgtEl>
                                          <p:spTgt spid="267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76"/>
                                        <p:tgtEl>
                                          <p:spTgt spid="267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7"/>
                                        <p:tgtEl>
                                          <p:spTgt spid="267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8">
                            <p:stCondLst>
                              <p:cond delay="1000"/>
                            </p:stCondLst>
                            <p:childTnLst>
                              <p:par>
                                <p:cTn fill="hold" id="379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12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81"/>
                                        <p:tgtEl>
                                          <p:spTgt spid="267">
                                            <p:txEl>
                                              <p:pRg end="112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82"/>
                                        <p:tgtEl>
                                          <p:spTgt spid="267">
                                            <p:txEl>
                                              <p:pRg end="112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83"/>
                                        <p:tgtEl>
                                          <p:spTgt spid="267">
                                            <p:txEl>
                                              <p:pRg end="112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4">
                      <p:stCondLst>
                        <p:cond delay="indefinite"/>
                      </p:stCondLst>
                      <p:childTnLst>
                        <p:par>
                          <p:cTn fill="hold" id="385">
                            <p:stCondLst>
                              <p:cond delay="0"/>
                            </p:stCondLst>
                            <p:childTnLst>
                              <p:par>
                                <p:cTn fill="hold" id="38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88"/>
                                        <p:tgtEl>
                                          <p:spTgt spid="268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89"/>
                                        <p:tgtEl>
                                          <p:spTgt spid="268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90"/>
                                        <p:tgtEl>
                                          <p:spTgt spid="268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1">
                            <p:stCondLst>
                              <p:cond delay="1000"/>
                            </p:stCondLst>
                            <p:childTnLst>
                              <p:par>
                                <p:cTn fill="hold" id="392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04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94"/>
                                        <p:tgtEl>
                                          <p:spTgt spid="268">
                                            <p:txEl>
                                              <p:pRg end="104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95"/>
                                        <p:tgtEl>
                                          <p:spTgt spid="268">
                                            <p:txEl>
                                              <p:pRg end="104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96"/>
                                        <p:tgtEl>
                                          <p:spTgt spid="268">
                                            <p:txEl>
                                              <p:pRg end="104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69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640" y="1273320"/>
            <a:ext cx="6089760" cy="2561760"/>
          </a:xfrm>
          <a:prstGeom prst="rect">
            <a:avLst/>
          </a:prstGeom>
        </p:spPr>
      </p:pic>
      <p:sp>
        <p:nvSpPr>
          <p:cNvPr id="270" name="TextShape 1"/>
          <p:cNvSpPr txBox="1"/>
          <p:nvPr/>
        </p:nvSpPr>
        <p:spPr>
          <a:xfrm>
            <a:off x="395640" y="193320"/>
            <a:ext cx="746712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Altri sistemi</a:t>
            </a:r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411120" y="3289680"/>
            <a:ext cx="7786800" cy="1955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0070c0"/>
                </a:solidFill>
                <a:latin typeface="Baskerville Old Face"/>
              </a:rPr>
              <a:t>Esistono diverse stelle con un pianeta o anche più.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0070c0"/>
                </a:solidFill>
                <a:latin typeface="Baskerville Old Face"/>
              </a:rPr>
              <a:t>Ma nessuno è arrivato a 8.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0070c0"/>
                </a:solidFill>
                <a:latin typeface="Baskerville Old Face"/>
              </a:rPr>
              <a:t>Kepler-30 si trova a 10 mila anni luce di distanza dalla Terra e la stella ha dimensioni simili al nostro Sole con 3 pianeti orbitanti.</a:t>
            </a:r>
            <a:endParaRPr/>
          </a:p>
        </p:txBody>
      </p:sp>
    </p:spTree>
  </p:cSld>
  <p:transition spd="slow">
    <p:push dir="d"/>
  </p:transition>
  <p:timing>
    <p:tnLst>
      <p:par>
        <p:cTn dur="indefinite" id="397" nodeType="tmRoot" restart="never">
          <p:childTnLst>
            <p:seq>
              <p:cTn dur="indefinite" id="398" nodeType="mainSeq">
                <p:childTnLst>
                  <p:par>
                    <p:cTn fill="hold" id="399">
                      <p:stCondLst>
                        <p:cond delay="indefinite"/>
                      </p:stCondLst>
                      <p:childTnLst>
                        <p:par>
                          <p:cTn fill="hold" id="400">
                            <p:stCondLst>
                              <p:cond delay="0"/>
                            </p:stCondLst>
                            <p:childTnLst>
                              <p:par>
                                <p:cTn fill="hold" id="40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03"/>
                                        <p:tgtEl>
                                          <p:spTgt spid="271">
                                            <p:txEl>
                                              <p:pRg end="5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04"/>
                                        <p:tgtEl>
                                          <p:spTgt spid="271">
                                            <p:txEl>
                                              <p:pRg end="5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5"/>
                                        <p:tgtEl>
                                          <p:spTgt spid="271">
                                            <p:txEl>
                                              <p:pRg end="5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6">
                            <p:stCondLst>
                              <p:cond delay="1000"/>
                            </p:stCondLst>
                            <p:childTnLst>
                              <p:par>
                                <p:cTn fill="hold" id="407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9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09"/>
                                        <p:tgtEl>
                                          <p:spTgt spid="271">
                                            <p:txEl>
                                              <p:pRg end="79" st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10"/>
                                        <p:tgtEl>
                                          <p:spTgt spid="271">
                                            <p:txEl>
                                              <p:pRg end="79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1"/>
                                        <p:tgtEl>
                                          <p:spTgt spid="271">
                                            <p:txEl>
                                              <p:pRg end="79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2">
                            <p:stCondLst>
                              <p:cond delay="2000"/>
                            </p:stCondLst>
                            <p:childTnLst>
                              <p:par>
                                <p:cTn fill="hold" id="413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15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15"/>
                                        <p:tgtEl>
                                          <p:spTgt spid="271">
                                            <p:txEl>
                                              <p:pRg end="215" st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16"/>
                                        <p:tgtEl>
                                          <p:spTgt spid="271">
                                            <p:txEl>
                                              <p:pRg end="215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7"/>
                                        <p:tgtEl>
                                          <p:spTgt spid="271">
                                            <p:txEl>
                                              <p:pRg end="215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0" y="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Eventi particolari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5486400" y="4153680"/>
            <a:ext cx="3657240" cy="1035000"/>
          </a:xfrm>
          <a:prstGeom prst="rect">
            <a:avLst/>
          </a:prstGeom>
        </p:spPr>
        <p:txBody>
          <a:bodyPr bIns="45000" lIns="90000" rIns="90000" tIns="45000"/>
          <a:p>
            <a:pPr lvl="1"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Eclissi solari o lunari</a:t>
            </a:r>
            <a:endParaRPr/>
          </a:p>
          <a:p>
            <a:pPr lvl="1"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Baskerville Old Face"/>
              </a:rPr>
              <a:t>Impatti di asteroidi</a:t>
            </a:r>
            <a:endParaRPr/>
          </a:p>
        </p:txBody>
      </p:sp>
      <p:sp>
        <p:nvSpPr>
          <p:cNvPr id="274" name="TextShape 3"/>
          <p:cNvSpPr txBox="1"/>
          <p:nvPr/>
        </p:nvSpPr>
        <p:spPr>
          <a:xfrm>
            <a:off x="5760000" y="5188680"/>
            <a:ext cx="2023920" cy="42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>
                <a:hlinkClick r:id="rId2"/>
              </a:rPr>
              <a:t>Asteroidi Russia</a:t>
            </a:r>
            <a:endParaRPr/>
          </a:p>
        </p:txBody>
      </p:sp>
    </p:spTree>
  </p:cSld>
  <p:transition spd="slow">
    <p:push dir="d"/>
  </p:transition>
  <p:timing>
    <p:tnLst>
      <p:par>
        <p:cTn dur="indefinite" id="418" nodeType="tmRoot" restart="never">
          <p:childTnLst>
            <p:seq>
              <p:cTn id="419" nodeType="mainSeq">
                <p:childTnLst>
                  <p:par>
                    <p:cTn fill="freeze" id="420">
                      <p:stCondLst>
                        <p:cond delay="indefinite"/>
                      </p:stCondLst>
                      <p:childTnLst>
                        <p:par>
                          <p:cTn fill="freeze" id="421">
                            <p:stCondLst>
                              <p:cond delay="0"/>
                            </p:stCondLst>
                            <p:childTnLst>
                              <p:par>
                                <p:cTn fill="hold" id="42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24"/>
                                        <p:tgtEl>
                                          <p:spTgt spid="27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25"/>
                                        <p:tgtEl>
                                          <p:spTgt spid="27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26"/>
                                        <p:tgtEl>
                                          <p:spTgt spid="27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427">
                      <p:stCondLst>
                        <p:cond delay="indefinite"/>
                      </p:stCondLst>
                      <p:childTnLst>
                        <p:par>
                          <p:cTn fill="freeze" id="428">
                            <p:stCondLst>
                              <p:cond delay="0"/>
                            </p:stCondLst>
                            <p:childTnLst>
                              <p:par>
                                <p:cTn fill="hold" id="42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5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31"/>
                                        <p:tgtEl>
                                          <p:spTgt spid="273">
                                            <p:txEl>
                                              <p:pRg end="45" st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32"/>
                                        <p:tgtEl>
                                          <p:spTgt spid="273">
                                            <p:txEl>
                                              <p:pRg end="45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3"/>
                                        <p:tgtEl>
                                          <p:spTgt spid="273">
                                            <p:txEl>
                                              <p:pRg end="45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34" nodeType="interactiveSeq" restart="whenNotActive">
                <p:childTnLst>
                  <p:par>
                    <p:cTn fill="freeze" id="435">
                      <p:stCondLst/>
                      <p:childTnLst>
                        <p:par>
                          <p:cTn fill="freeze" id="436">
                            <p:stCondLst>
                              <p:cond delay="0"/>
                            </p:stCondLst>
                            <p:childTnLst>
                              <p:par>
                                <p:cTn fill="hold" id="437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38" nodeType="interactiveSeq" restart="whenNotActive">
                <p:childTnLst>
                  <p:par>
                    <p:cTn fill="freeze" id="439">
                      <p:stCondLst/>
                      <p:childTnLst>
                        <p:par>
                          <p:cTn fill="freeze" id="440">
                            <p:stCondLst>
                              <p:cond delay="0"/>
                            </p:stCondLst>
                            <p:childTnLst>
                              <p:par>
                                <p:cTn fill="hold" id="441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2932200" y="337320"/>
            <a:ext cx="3279240" cy="10958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6600">
                <a:solidFill>
                  <a:srgbClr val="dad3c4"/>
                </a:solidFill>
                <a:latin typeface="comic"/>
              </a:rPr>
              <a:t>The End</a:t>
            </a:r>
            <a:endParaRPr/>
          </a:p>
        </p:txBody>
      </p:sp>
    </p:spTree>
  </p:cSld>
  <p:transition spd="slow">
    <p:push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971640" y="1293120"/>
            <a:ext cx="1944000" cy="532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Storico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5029200" y="1210680"/>
            <a:ext cx="4041360" cy="698040"/>
          </a:xfrm>
          <a:prstGeom prst="rect">
            <a:avLst/>
          </a:prstGeom>
        </p:spPr>
        <p:txBody>
          <a:bodyPr bIns="0" lIns="0" rIns="0" tIns="45000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Moderno-Pionieristico</a:t>
            </a:r>
            <a:endParaRPr/>
          </a:p>
        </p:txBody>
      </p:sp>
      <p:sp>
        <p:nvSpPr>
          <p:cNvPr id="209" name="TextShape 3"/>
          <p:cNvSpPr txBox="1"/>
          <p:nvPr/>
        </p:nvSpPr>
        <p:spPr>
          <a:xfrm>
            <a:off x="971640" y="1797120"/>
            <a:ext cx="3600000" cy="3292560"/>
          </a:xfrm>
          <a:prstGeom prst="rect">
            <a:avLst/>
          </a:prstGeom>
        </p:spPr>
        <p:txBody>
          <a:bodyPr anchor="b" bIns="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Pitagorici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Aristotele - Tolomeo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Copernico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Keplero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Galileo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Newton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0" name="TextShape 4"/>
          <p:cNvSpPr txBox="1"/>
          <p:nvPr/>
        </p:nvSpPr>
        <p:spPr>
          <a:xfrm>
            <a:off x="4932000" y="1797120"/>
            <a:ext cx="4211640" cy="3177360"/>
          </a:xfrm>
          <a:prstGeom prst="rect">
            <a:avLst/>
          </a:prstGeom>
        </p:spPr>
        <p:txBody>
          <a:bodyPr anchor="b" bIns="0" lIns="0" rIns="0" tIns="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Sistema solare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Formazione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Evoluzione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Componenti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Moti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Eventi particolari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fbfdff"/>
                </a:solidFill>
                <a:latin typeface="Arial"/>
              </a:rPr>
              <a:t>Altri sistemi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1" name="CustomShape 5"/>
          <p:cNvSpPr/>
          <p:nvPr/>
        </p:nvSpPr>
        <p:spPr>
          <a:xfrm>
            <a:off x="0" y="-22680"/>
            <a:ext cx="9143640" cy="852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CONTENTS</a:t>
            </a:r>
            <a:endParaRPr/>
          </a:p>
        </p:txBody>
      </p:sp>
    </p:spTree>
  </p:cSld>
  <p:transition spd="slow">
    <p:push dir="d"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7"/>
                                        <p:tgtEl>
                                          <p:spTgt spid="20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"/>
                                        <p:tgtEl>
                                          <p:spTgt spid="20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"/>
                                        <p:tgtEl>
                                          <p:spTgt spid="20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"/>
                                        <p:tgtEl>
                                          <p:spTgt spid="209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"/>
                                        <p:tgtEl>
                                          <p:spTgt spid="209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"/>
                                        <p:tgtEl>
                                          <p:spTgt spid="209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2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8"/>
                                        <p:tgtEl>
                                          <p:spTgt spid="209">
                                            <p:txEl>
                                              <p:pRg end="32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9"/>
                                        <p:tgtEl>
                                          <p:spTgt spid="209">
                                            <p:txEl>
                                              <p:pRg end="32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"/>
                                        <p:tgtEl>
                                          <p:spTgt spid="209">
                                            <p:txEl>
                                              <p:pRg end="32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2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3"/>
                                        <p:tgtEl>
                                          <p:spTgt spid="209">
                                            <p:txEl>
                                              <p:pRg end="42" st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4"/>
                                        <p:tgtEl>
                                          <p:spTgt spid="209">
                                            <p:txEl>
                                              <p:pRg end="42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"/>
                                        <p:tgtEl>
                                          <p:spTgt spid="209">
                                            <p:txEl>
                                              <p:pRg end="42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8"/>
                                        <p:tgtEl>
                                          <p:spTgt spid="209">
                                            <p:txEl>
                                              <p:pRg end="50" st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9"/>
                                        <p:tgtEl>
                                          <p:spTgt spid="209">
                                            <p:txEl>
                                              <p:pRg end="5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"/>
                                        <p:tgtEl>
                                          <p:spTgt spid="209">
                                            <p:txEl>
                                              <p:pRg end="5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8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3"/>
                                        <p:tgtEl>
                                          <p:spTgt spid="209">
                                            <p:txEl>
                                              <p:pRg end="58" st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4"/>
                                        <p:tgtEl>
                                          <p:spTgt spid="209">
                                            <p:txEl>
                                              <p:pRg end="58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"/>
                                        <p:tgtEl>
                                          <p:spTgt spid="209">
                                            <p:txEl>
                                              <p:pRg end="58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5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8"/>
                                        <p:tgtEl>
                                          <p:spTgt spid="209">
                                            <p:txEl>
                                              <p:pRg end="65" st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9"/>
                                        <p:tgtEl>
                                          <p:spTgt spid="209">
                                            <p:txEl>
                                              <p:pRg end="65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"/>
                                        <p:tgtEl>
                                          <p:spTgt spid="209">
                                            <p:txEl>
                                              <p:pRg end="65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5"/>
                                        <p:tgtEl>
                                          <p:spTgt spid="208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6"/>
                                        <p:tgtEl>
                                          <p:spTgt spid="208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"/>
                                        <p:tgtEl>
                                          <p:spTgt spid="208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1000"/>
                            </p:stCondLst>
                            <p:childTnLst>
                              <p:par>
                                <p:cTn fill="hold" id="49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51"/>
                                        <p:tgtEl>
                                          <p:spTgt spid="210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2"/>
                                        <p:tgtEl>
                                          <p:spTgt spid="210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3"/>
                                        <p:tgtEl>
                                          <p:spTgt spid="210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2000"/>
                            </p:stCondLst>
                            <p:childTnLst>
                              <p:par>
                                <p:cTn fill="hold" id="55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6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57"/>
                                        <p:tgtEl>
                                          <p:spTgt spid="210">
                                            <p:txEl>
                                              <p:pRg end="26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8"/>
                                        <p:tgtEl>
                                          <p:spTgt spid="210">
                                            <p:txEl>
                                              <p:pRg end="26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9"/>
                                        <p:tgtEl>
                                          <p:spTgt spid="210">
                                            <p:txEl>
                                              <p:pRg end="26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3000"/>
                            </p:stCondLst>
                            <p:childTnLst>
                              <p:par>
                                <p:cTn fill="hold" id="61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7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3"/>
                                        <p:tgtEl>
                                          <p:spTgt spid="210">
                                            <p:txEl>
                                              <p:pRg end="37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64"/>
                                        <p:tgtEl>
                                          <p:spTgt spid="210">
                                            <p:txEl>
                                              <p:pRg end="37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5"/>
                                        <p:tgtEl>
                                          <p:spTgt spid="210">
                                            <p:txEl>
                                              <p:pRg end="37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>
                            <p:stCondLst>
                              <p:cond delay="4000"/>
                            </p:stCondLst>
                            <p:childTnLst>
                              <p:par>
                                <p:cTn fill="hold" id="67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8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9"/>
                                        <p:tgtEl>
                                          <p:spTgt spid="210">
                                            <p:txEl>
                                              <p:pRg end="48" st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0"/>
                                        <p:tgtEl>
                                          <p:spTgt spid="210">
                                            <p:txEl>
                                              <p:pRg end="48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1"/>
                                        <p:tgtEl>
                                          <p:spTgt spid="210">
                                            <p:txEl>
                                              <p:pRg end="48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5000"/>
                            </p:stCondLst>
                            <p:childTnLst>
                              <p:par>
                                <p:cTn fill="hold" id="73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75"/>
                                        <p:tgtEl>
                                          <p:spTgt spid="210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6"/>
                                        <p:tgtEl>
                                          <p:spTgt spid="210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7"/>
                                        <p:tgtEl>
                                          <p:spTgt spid="210">
                                            <p:txEl>
                                              <p:pRg end="53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>
                            <p:stCondLst>
                              <p:cond delay="6000"/>
                            </p:stCondLst>
                            <p:childTnLst>
                              <p:par>
                                <p:cTn fill="hold" id="79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2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1"/>
                                        <p:tgtEl>
                                          <p:spTgt spid="210">
                                            <p:txEl>
                                              <p:pRg end="72" st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2"/>
                                        <p:tgtEl>
                                          <p:spTgt spid="210">
                                            <p:txEl>
                                              <p:pRg end="72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3"/>
                                        <p:tgtEl>
                                          <p:spTgt spid="210">
                                            <p:txEl>
                                              <p:pRg end="72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>
                            <p:stCondLst>
                              <p:cond delay="7000"/>
                            </p:stCondLst>
                            <p:childTnLst>
                              <p:par>
                                <p:cTn fill="hold" id="85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6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7"/>
                                        <p:tgtEl>
                                          <p:spTgt spid="210">
                                            <p:txEl>
                                              <p:pRg end="86" st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8"/>
                                        <p:tgtEl>
                                          <p:spTgt spid="210">
                                            <p:txEl>
                                              <p:pRg end="86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9"/>
                                        <p:tgtEl>
                                          <p:spTgt spid="210">
                                            <p:txEl>
                                              <p:pRg end="86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0" y="0"/>
            <a:ext cx="9143640" cy="9968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Pitagorici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4212000" y="0"/>
            <a:ext cx="4896360" cy="5714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>
                <a:solidFill>
                  <a:srgbClr val="2fc9ff"/>
                </a:solidFill>
                <a:latin typeface="Arial"/>
              </a:rPr>
              <a:t>Fuoco centrale (hestia)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>
                <a:solidFill>
                  <a:srgbClr val="2fc9ff"/>
                </a:solidFill>
                <a:latin typeface="Arial"/>
              </a:rPr>
              <a:t>Dieci corpi celesti che si muovono attorno ad esso: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Cielo delle stelle fisse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Saturno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Giove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Mercurio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Venere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Marte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Luna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Sole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Terra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>
                <a:solidFill>
                  <a:srgbClr val="2fc9ff"/>
                </a:solidFill>
                <a:latin typeface="Arial"/>
              </a:rPr>
              <a:t>Antiterra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200">
                <a:solidFill>
                  <a:srgbClr val="2fc9ff"/>
                </a:solidFill>
                <a:latin typeface="Arial"/>
              </a:rPr>
              <a:t>Rotazione della Terra attorno al proprio asse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200">
                <a:solidFill>
                  <a:srgbClr val="2fc9ff"/>
                </a:solidFill>
                <a:latin typeface="Arial"/>
              </a:rPr>
              <a:t>“</a:t>
            </a:r>
            <a:r>
              <a:rPr b="1" lang="it-IT" sz="2200">
                <a:solidFill>
                  <a:srgbClr val="2fc9ff"/>
                </a:solidFill>
                <a:latin typeface="Arial"/>
              </a:rPr>
              <a:t>Armonia delle sfere”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40" y="4153680"/>
            <a:ext cx="1439640" cy="1019880"/>
          </a:xfrm>
          <a:prstGeom prst="rect">
            <a:avLst/>
          </a:prstGeom>
        </p:spPr>
      </p:pic>
      <p:pic>
        <p:nvPicPr>
          <p:cNvPr descr="" id="21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913320"/>
            <a:ext cx="2752200" cy="2785680"/>
          </a:xfrm>
          <a:prstGeom prst="rect">
            <a:avLst/>
          </a:prstGeom>
        </p:spPr>
      </p:pic>
    </p:spTree>
  </p:cSld>
  <p:transition spd="slow">
    <p:push dir="d"/>
  </p:transition>
  <p:timing>
    <p:tnLst>
      <p:par>
        <p:cTn dur="indefinite" id="90" nodeType="tmRoot" restart="never">
          <p:childTnLst>
            <p:seq>
              <p:cTn dur="indefinite" id="91" nodeType="mainSeq">
                <p:childTnLst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96"/>
                                        <p:tgtEl>
                                          <p:spTgt spid="21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7"/>
                                        <p:tgtEl>
                                          <p:spTgt spid="21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8"/>
                                        <p:tgtEl>
                                          <p:spTgt spid="213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7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03"/>
                                        <p:tgtEl>
                                          <p:spTgt spid="213">
                                            <p:txEl>
                                              <p:pRg end="76" st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4"/>
                                        <p:tgtEl>
                                          <p:spTgt spid="213">
                                            <p:txEl>
                                              <p:pRg end="7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5"/>
                                        <p:tgtEl>
                                          <p:spTgt spid="213">
                                            <p:txEl>
                                              <p:pRg end="7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01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08"/>
                                        <p:tgtEl>
                                          <p:spTgt spid="213">
                                            <p:txEl>
                                              <p:pRg end="101" st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9"/>
                                        <p:tgtEl>
                                          <p:spTgt spid="213">
                                            <p:txEl>
                                              <p:pRg end="101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0"/>
                                        <p:tgtEl>
                                          <p:spTgt spid="213">
                                            <p:txEl>
                                              <p:pRg end="101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09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13"/>
                                        <p:tgtEl>
                                          <p:spTgt spid="213">
                                            <p:txEl>
                                              <p:pRg end="109" st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4"/>
                                        <p:tgtEl>
                                          <p:spTgt spid="213">
                                            <p:txEl>
                                              <p:pRg end="109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5"/>
                                        <p:tgtEl>
                                          <p:spTgt spid="213">
                                            <p:txEl>
                                              <p:pRg end="109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1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18"/>
                                        <p:tgtEl>
                                          <p:spTgt spid="213">
                                            <p:txEl>
                                              <p:pRg end="115" st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9"/>
                                        <p:tgtEl>
                                          <p:spTgt spid="213">
                                            <p:txEl>
                                              <p:pRg end="11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0"/>
                                        <p:tgtEl>
                                          <p:spTgt spid="213">
                                            <p:txEl>
                                              <p:pRg end="11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24" st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23"/>
                                        <p:tgtEl>
                                          <p:spTgt spid="213">
                                            <p:txEl>
                                              <p:pRg end="124" st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4"/>
                                        <p:tgtEl>
                                          <p:spTgt spid="213">
                                            <p:txEl>
                                              <p:pRg end="124" st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5"/>
                                        <p:tgtEl>
                                          <p:spTgt spid="213">
                                            <p:txEl>
                                              <p:pRg end="124" st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31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28"/>
                                        <p:tgtEl>
                                          <p:spTgt spid="213">
                                            <p:txEl>
                                              <p:pRg end="131" st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9"/>
                                        <p:tgtEl>
                                          <p:spTgt spid="213">
                                            <p:txEl>
                                              <p:pRg end="131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0"/>
                                        <p:tgtEl>
                                          <p:spTgt spid="213">
                                            <p:txEl>
                                              <p:pRg end="131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37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3"/>
                                        <p:tgtEl>
                                          <p:spTgt spid="213">
                                            <p:txEl>
                                              <p:pRg end="137" st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213">
                                            <p:txEl>
                                              <p:pRg end="137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5"/>
                                        <p:tgtEl>
                                          <p:spTgt spid="213">
                                            <p:txEl>
                                              <p:pRg end="137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42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8"/>
                                        <p:tgtEl>
                                          <p:spTgt spid="213">
                                            <p:txEl>
                                              <p:pRg end="142" st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9"/>
                                        <p:tgtEl>
                                          <p:spTgt spid="213">
                                            <p:txEl>
                                              <p:pRg end="142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0"/>
                                        <p:tgtEl>
                                          <p:spTgt spid="213">
                                            <p:txEl>
                                              <p:pRg end="142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47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3"/>
                                        <p:tgtEl>
                                          <p:spTgt spid="213">
                                            <p:txEl>
                                              <p:pRg end="147" st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4"/>
                                        <p:tgtEl>
                                          <p:spTgt spid="213">
                                            <p:txEl>
                                              <p:pRg end="147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5"/>
                                        <p:tgtEl>
                                          <p:spTgt spid="213">
                                            <p:txEl>
                                              <p:pRg end="147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53" st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8"/>
                                        <p:tgtEl>
                                          <p:spTgt spid="213">
                                            <p:txEl>
                                              <p:pRg end="153" st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9"/>
                                        <p:tgtEl>
                                          <p:spTgt spid="213">
                                            <p:txEl>
                                              <p:pRg end="153" st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0"/>
                                        <p:tgtEl>
                                          <p:spTgt spid="213">
                                            <p:txEl>
                                              <p:pRg end="153" st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63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53"/>
                                        <p:tgtEl>
                                          <p:spTgt spid="213">
                                            <p:txEl>
                                              <p:pRg end="163" st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54"/>
                                        <p:tgtEl>
                                          <p:spTgt spid="213">
                                            <p:txEl>
                                              <p:pRg end="163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5"/>
                                        <p:tgtEl>
                                          <p:spTgt spid="213">
                                            <p:txEl>
                                              <p:pRg end="163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6">
                      <p:stCondLst>
                        <p:cond delay="indefinite"/>
                      </p:stCondLst>
                      <p:childTnLst>
                        <p:par>
                          <p:cTn fill="hold" id="157">
                            <p:stCondLst>
                              <p:cond delay="0"/>
                            </p:stCondLst>
                            <p:childTnLst>
                              <p:par>
                                <p:cTn fill="hold" id="15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09" st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60"/>
                                        <p:tgtEl>
                                          <p:spTgt spid="213">
                                            <p:txEl>
                                              <p:pRg end="209" st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61"/>
                                        <p:tgtEl>
                                          <p:spTgt spid="213">
                                            <p:txEl>
                                              <p:pRg end="209" st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2"/>
                                        <p:tgtEl>
                                          <p:spTgt spid="213">
                                            <p:txEl>
                                              <p:pRg end="209" st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31" st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67"/>
                                        <p:tgtEl>
                                          <p:spTgt spid="213">
                                            <p:txEl>
                                              <p:pRg end="231" st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68"/>
                                        <p:tgtEl>
                                          <p:spTgt spid="213">
                                            <p:txEl>
                                              <p:pRg end="231" st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9"/>
                                        <p:tgtEl>
                                          <p:spTgt spid="213">
                                            <p:txEl>
                                              <p:pRg end="231" st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0" y="-22680"/>
            <a:ext cx="9143640" cy="1019880"/>
          </a:xfrm>
          <a:prstGeom prst="rect">
            <a:avLst/>
          </a:prstGeom>
        </p:spPr>
        <p:txBody>
          <a:bodyPr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6e6964"/>
                </a:solidFill>
                <a:latin typeface="Castellar"/>
              </a:rPr>
              <a:t>Aristotele - Tolomeo</a:t>
            </a:r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683640" y="1777320"/>
            <a:ext cx="5400360" cy="2579760"/>
          </a:xfrm>
          <a:prstGeom prst="rect">
            <a:avLst/>
          </a:prstGeom>
        </p:spPr>
        <p:txBody>
          <a:bodyPr anchor="b" bIns="0" lIns="90000" rIns="45720" tIns="0"/>
          <a:p>
            <a:pPr>
              <a:lnSpc>
                <a:spcPct val="9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2fc9ff"/>
                </a:solidFill>
                <a:latin typeface="Arial"/>
              </a:rPr>
              <a:t>Universo sferico e finito</a:t>
            </a:r>
            <a:endParaRPr/>
          </a:p>
          <a:p>
            <a:pPr>
              <a:lnSpc>
                <a:spcPct val="9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2fc9ff"/>
                </a:solidFill>
                <a:latin typeface="Arial"/>
              </a:rPr>
              <a:t>Terra al centro dell’universo, sferica e immobile</a:t>
            </a:r>
            <a:endParaRPr/>
          </a:p>
          <a:p>
            <a:pPr>
              <a:lnSpc>
                <a:spcPct val="90000"/>
              </a:lnSpc>
              <a:buSzPct val="80000"/>
              <a:buFont charset="2" typeface="Wingdings 2"/>
              <a:buChar char=""/>
            </a:pPr>
            <a:r>
              <a:rPr b="1" lang="it-IT" sz="2400">
                <a:solidFill>
                  <a:srgbClr val="2fc9ff"/>
                </a:solidFill>
                <a:latin typeface="Arial"/>
              </a:rPr>
              <a:t>Il sole, la luna e i pianeti girano attorno alla terra tracciando orbite circolari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1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876360" y="997200"/>
            <a:ext cx="2016000" cy="4269600"/>
          </a:xfrm>
          <a:prstGeom prst="rect">
            <a:avLst/>
          </a:prstGeom>
        </p:spPr>
      </p:pic>
    </p:spTree>
  </p:cSld>
  <p:transition spd="slow">
    <p:push dir="d"/>
  </p:transition>
  <p:timing>
    <p:tnLst>
      <p:par>
        <p:cTn dur="indefinite" id="170" nodeType="tmRoot" restart="never">
          <p:childTnLst>
            <p:seq>
              <p:cTn dur="indefinite" id="171" nodeType="mainSeq">
                <p:childTnLst>
                  <p:par>
                    <p:cTn fill="hold" id="172">
                      <p:stCondLst>
                        <p:cond delay="indefinite"/>
                      </p:stCondLst>
                      <p:childTnLst>
                        <p:par>
                          <p:cTn fill="hold" id="173">
                            <p:stCondLst>
                              <p:cond delay="0"/>
                            </p:stCondLst>
                            <p:childTnLst>
                              <p:par>
                                <p:cTn fill="hold" id="17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76"/>
                                        <p:tgtEl>
                                          <p:spTgt spid="21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77"/>
                                        <p:tgtEl>
                                          <p:spTgt spid="21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8"/>
                                        <p:tgtEl>
                                          <p:spTgt spid="21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6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83"/>
                                        <p:tgtEl>
                                          <p:spTgt spid="217">
                                            <p:txEl>
                                              <p:pRg end="76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84"/>
                                        <p:tgtEl>
                                          <p:spTgt spid="217">
                                            <p:txEl>
                                              <p:pRg end="76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5"/>
                                        <p:tgtEl>
                                          <p:spTgt spid="217">
                                            <p:txEl>
                                              <p:pRg end="76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6">
                      <p:stCondLst>
                        <p:cond delay="indefinite"/>
                      </p:stCondLst>
                      <p:childTnLst>
                        <p:par>
                          <p:cTn fill="hold" id="187">
                            <p:stCondLst>
                              <p:cond delay="0"/>
                            </p:stCondLst>
                            <p:childTnLst>
                              <p:par>
                                <p:cTn fill="hold" id="18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59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90"/>
                                        <p:tgtEl>
                                          <p:spTgt spid="217">
                                            <p:txEl>
                                              <p:pRg end="159" st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91"/>
                                        <p:tgtEl>
                                          <p:spTgt spid="217">
                                            <p:txEl>
                                              <p:pRg end="159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2"/>
                                        <p:tgtEl>
                                          <p:spTgt spid="217">
                                            <p:txEl>
                                              <p:pRg end="159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0" y="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600">
                <a:solidFill>
                  <a:srgbClr val="847557"/>
                </a:solidFill>
                <a:latin typeface="Castellar"/>
              </a:rPr>
              <a:t>Copernico    </a:t>
            </a:r>
            <a:r>
              <a:rPr b="1" lang="it-IT" sz="4600">
                <a:solidFill>
                  <a:srgbClr val="fbfdff"/>
                </a:solidFill>
                <a:latin typeface="Franklin Gothic Book"/>
              </a:rPr>
              <a:t>                                                                                         </a:t>
            </a:r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3240000" y="1057320"/>
            <a:ext cx="2592000" cy="719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2800">
                <a:solidFill>
                  <a:srgbClr val="fbfdff"/>
                </a:solidFill>
                <a:latin typeface="Arial"/>
              </a:rPr>
              <a:t>Teoria Eliocentrica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fbfdff"/>
                </a:solidFill>
                <a:latin typeface="Arial"/>
              </a:rPr>
              <a:t>Particolarità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251640" y="1849320"/>
            <a:ext cx="8892000" cy="240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Moto Circolare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Sole centralizzato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Epicicli</a:t>
            </a:r>
            <a:endParaRPr/>
          </a:p>
        </p:txBody>
      </p:sp>
    </p:spTree>
  </p:cSld>
  <p:transition spd="slow">
    <p:push dir="d"/>
  </p:transition>
  <p:timing>
    <p:tnLst>
      <p:par>
        <p:cTn dur="indefinite" id="193" nodeType="tmRoot" restart="never">
          <p:childTnLst>
            <p:seq>
              <p:cTn dur="indefinite" id="194" nodeType="mainSeq">
                <p:childTnLst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99"/>
                                        <p:tgtEl>
                                          <p:spTgt spid="220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00"/>
                                        <p:tgtEl>
                                          <p:spTgt spid="220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1"/>
                                        <p:tgtEl>
                                          <p:spTgt spid="220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2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4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04"/>
                                        <p:tgtEl>
                                          <p:spTgt spid="220">
                                            <p:txEl>
                                              <p:pRg end="34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05"/>
                                        <p:tgtEl>
                                          <p:spTgt spid="220">
                                            <p:txEl>
                                              <p:pRg end="34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6"/>
                                        <p:tgtEl>
                                          <p:spTgt spid="220">
                                            <p:txEl>
                                              <p:pRg end="34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7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09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1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0" y="0"/>
            <a:ext cx="9143640" cy="84096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Keplero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5292000" y="2065320"/>
            <a:ext cx="3851640" cy="3649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Arial"/>
              </a:rPr>
              <a:t>Pensiero di Keplero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Sole che regge l’universo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Esclusione della figura divina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b="1" lang="it-IT" sz="2000">
                <a:solidFill>
                  <a:srgbClr val="fbfdff"/>
                </a:solidFill>
                <a:latin typeface="Arial"/>
              </a:rPr>
              <a:t>Ipotesi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b="1" lang="it-IT" sz="1400">
                <a:solidFill>
                  <a:srgbClr val="fbfdff"/>
                </a:solidFill>
                <a:latin typeface="Arial"/>
              </a:rPr>
              <a:t>Anima motrice </a:t>
            </a:r>
            <a:endParaRPr/>
          </a:p>
          <a:p>
            <a:pPr lvl="2">
              <a:lnSpc>
                <a:spcPct val="100000"/>
              </a:lnSpc>
              <a:buSzPct val="85000"/>
              <a:buFont typeface="Arial"/>
              <a:buChar char="○"/>
            </a:pPr>
            <a:r>
              <a:rPr b="1" lang="it-IT" sz="1400">
                <a:solidFill>
                  <a:srgbClr val="fbfdff"/>
                </a:solidFill>
                <a:latin typeface="Arial"/>
              </a:rPr>
              <a:t>Magnetismo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308520" y="2065320"/>
            <a:ext cx="4210560" cy="187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Leggi di Keplero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it-IT" sz="1600">
                <a:solidFill>
                  <a:srgbClr val="fbfdff"/>
                </a:solidFill>
                <a:latin typeface="Arial"/>
              </a:rPr>
              <a:t>Legge degli ellissi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it-IT" sz="1600">
                <a:solidFill>
                  <a:srgbClr val="fbfdff"/>
                </a:solidFill>
                <a:latin typeface="Arial"/>
              </a:rPr>
              <a:t>Legge delle aree uguali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it-IT" sz="1600">
                <a:solidFill>
                  <a:srgbClr val="fbfdff"/>
                </a:solidFill>
                <a:latin typeface="Arial"/>
              </a:rPr>
              <a:t>Legge dell’armonia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slow">
    <p:push dir="d"/>
  </p:transition>
  <p:timing>
    <p:tnLst>
      <p:par>
        <p:cTn dur="indefinite" id="212" nodeType="tmRoot" restart="never">
          <p:childTnLst>
            <p:seq>
              <p:cTn dur="indefinite" id="213" nodeType="mainSeq">
                <p:childTnLst>
                  <p:par>
                    <p:cTn fill="hold" id="214">
                      <p:stCondLst>
                        <p:cond delay="indefinite"/>
                      </p:stCondLst>
                      <p:childTnLst>
                        <p:par>
                          <p:cTn fill="hold" id="215">
                            <p:stCondLst>
                              <p:cond delay="0"/>
                            </p:stCondLst>
                            <p:childTnLst>
                              <p:par>
                                <p:cTn fill="hold" id="21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18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19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25"/>
                                        <p:tgtEl>
                                          <p:spTgt spid="223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26"/>
                                        <p:tgtEl>
                                          <p:spTgt spid="223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7"/>
                                        <p:tgtEl>
                                          <p:spTgt spid="223">
                                            <p:txEl>
                                              <p:pRg end="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8">
                            <p:stCondLst>
                              <p:cond delay="1000"/>
                            </p:stCondLst>
                            <p:childTnLst>
                              <p:par>
                                <p:cTn fill="hold" id="229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6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31"/>
                                        <p:tgtEl>
                                          <p:spTgt spid="223">
                                            <p:txEl>
                                              <p:pRg end="46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32"/>
                                        <p:tgtEl>
                                          <p:spTgt spid="223">
                                            <p:txEl>
                                              <p:pRg end="46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3"/>
                                        <p:tgtEl>
                                          <p:spTgt spid="223">
                                            <p:txEl>
                                              <p:pRg end="46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4">
                            <p:stCondLst>
                              <p:cond delay="2000"/>
                            </p:stCondLst>
                            <p:childTnLst>
                              <p:par>
                                <p:cTn fill="hold" id="235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7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37"/>
                                        <p:tgtEl>
                                          <p:spTgt spid="223">
                                            <p:txEl>
                                              <p:pRg end="77" st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38"/>
                                        <p:tgtEl>
                                          <p:spTgt spid="223">
                                            <p:txEl>
                                              <p:pRg end="77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9"/>
                                        <p:tgtEl>
                                          <p:spTgt spid="223">
                                            <p:txEl>
                                              <p:pRg end="77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0">
                            <p:stCondLst>
                              <p:cond delay="3000"/>
                            </p:stCondLst>
                            <p:childTnLst>
                              <p:par>
                                <p:cTn fill="hold" id="241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85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43"/>
                                        <p:tgtEl>
                                          <p:spTgt spid="223">
                                            <p:txEl>
                                              <p:pRg end="85" st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44"/>
                                        <p:tgtEl>
                                          <p:spTgt spid="223">
                                            <p:txEl>
                                              <p:pRg end="85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5"/>
                                        <p:tgtEl>
                                          <p:spTgt spid="223">
                                            <p:txEl>
                                              <p:pRg end="85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6">
                            <p:stCondLst>
                              <p:cond delay="4000"/>
                            </p:stCondLst>
                            <p:childTnLst>
                              <p:par>
                                <p:cTn fill="hold" id="247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00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49"/>
                                        <p:tgtEl>
                                          <p:spTgt spid="223">
                                            <p:txEl>
                                              <p:pRg end="100" st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0"/>
                                        <p:tgtEl>
                                          <p:spTgt spid="223">
                                            <p:txEl>
                                              <p:pRg end="100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1"/>
                                        <p:tgtEl>
                                          <p:spTgt spid="223">
                                            <p:txEl>
                                              <p:pRg end="100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2">
                            <p:stCondLst>
                              <p:cond delay="5000"/>
                            </p:stCondLst>
                            <p:childTnLst>
                              <p:par>
                                <p:cTn fill="hold" id="253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11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55"/>
                                        <p:tgtEl>
                                          <p:spTgt spid="223">
                                            <p:txEl>
                                              <p:pRg end="111" st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6"/>
                                        <p:tgtEl>
                                          <p:spTgt spid="223">
                                            <p:txEl>
                                              <p:pRg end="111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7"/>
                                        <p:tgtEl>
                                          <p:spTgt spid="223">
                                            <p:txEl>
                                              <p:pRg end="111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0" y="24876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 algn="ctr"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Galileo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7225200" y="2261520"/>
            <a:ext cx="174168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sostenendola con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prove empiriche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690480" y="1469520"/>
            <a:ext cx="245016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perfeziona IL cannocchiale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con cui</a:t>
            </a:r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200160" y="2549880"/>
            <a:ext cx="1743120" cy="7297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che la Luna ha un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aspetto “simile” 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quello terrestre</a:t>
            </a:r>
            <a:endParaRPr/>
          </a:p>
        </p:txBody>
      </p:sp>
      <p:sp>
        <p:nvSpPr>
          <p:cNvPr id="229" name="CustomShape 5"/>
          <p:cNvSpPr/>
          <p:nvPr/>
        </p:nvSpPr>
        <p:spPr>
          <a:xfrm>
            <a:off x="2161080" y="2549880"/>
            <a:ext cx="1644120" cy="3034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i satelliti di Giove</a:t>
            </a:r>
            <a:endParaRPr/>
          </a:p>
        </p:txBody>
      </p:sp>
      <p:sp>
        <p:nvSpPr>
          <p:cNvPr id="230" name="CustomShape 6"/>
          <p:cNvSpPr/>
          <p:nvPr/>
        </p:nvSpPr>
        <p:spPr>
          <a:xfrm>
            <a:off x="199800" y="3917880"/>
            <a:ext cx="174168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i corpi celesti non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sono corpi perfetti</a:t>
            </a:r>
            <a:endParaRPr/>
          </a:p>
        </p:txBody>
      </p:sp>
      <p:sp>
        <p:nvSpPr>
          <p:cNvPr id="231" name="CustomShape 7"/>
          <p:cNvSpPr/>
          <p:nvPr/>
        </p:nvSpPr>
        <p:spPr>
          <a:xfrm>
            <a:off x="2267640" y="3341880"/>
            <a:ext cx="1439640" cy="9428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non tutto l’universo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ruota attorno alla Terra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5280840" y="2045520"/>
            <a:ext cx="138672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ideò il metodo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sperimentale</a:t>
            </a:r>
            <a:endParaRPr/>
          </a:p>
        </p:txBody>
      </p:sp>
      <p:sp>
        <p:nvSpPr>
          <p:cNvPr id="233" name="CustomShape 9"/>
          <p:cNvSpPr/>
          <p:nvPr/>
        </p:nvSpPr>
        <p:spPr>
          <a:xfrm>
            <a:off x="4693680" y="2981880"/>
            <a:ext cx="256140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lo porta in contrapposizione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con la Chiesa</a:t>
            </a:r>
            <a:endParaRPr/>
          </a:p>
        </p:txBody>
      </p:sp>
      <p:sp>
        <p:nvSpPr>
          <p:cNvPr id="234" name="CustomShape 10"/>
          <p:cNvSpPr/>
          <p:nvPr/>
        </p:nvSpPr>
        <p:spPr>
          <a:xfrm>
            <a:off x="5488560" y="3845880"/>
            <a:ext cx="972000" cy="3034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processo</a:t>
            </a:r>
            <a:endParaRPr/>
          </a:p>
        </p:txBody>
      </p:sp>
      <p:sp>
        <p:nvSpPr>
          <p:cNvPr id="235" name="CustomShape 11"/>
          <p:cNvSpPr/>
          <p:nvPr/>
        </p:nvSpPr>
        <p:spPr>
          <a:xfrm>
            <a:off x="5191920" y="4493880"/>
            <a:ext cx="1564920" cy="3034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abiura di Galileo</a:t>
            </a:r>
            <a:endParaRPr/>
          </a:p>
        </p:txBody>
      </p:sp>
      <p:sp>
        <p:nvSpPr>
          <p:cNvPr id="236" name="CustomShape 12"/>
          <p:cNvSpPr/>
          <p:nvPr/>
        </p:nvSpPr>
        <p:spPr>
          <a:xfrm>
            <a:off x="6644880" y="1253520"/>
            <a:ext cx="150552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riformula la tesi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6ea0b0"/>
                </a:solidFill>
                <a:latin typeface="Arial"/>
              </a:rPr>
              <a:t>Di Copernico</a:t>
            </a:r>
            <a:endParaRPr/>
          </a:p>
        </p:txBody>
      </p:sp>
      <p:sp>
        <p:nvSpPr>
          <p:cNvPr id="237" name="CustomShape 13"/>
          <p:cNvSpPr/>
          <p:nvPr/>
        </p:nvSpPr>
        <p:spPr>
          <a:xfrm>
            <a:off x="1915560" y="1992960"/>
            <a:ext cx="1067760" cy="556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8" name="CustomShape 14"/>
          <p:cNvSpPr/>
          <p:nvPr/>
        </p:nvSpPr>
        <p:spPr>
          <a:xfrm>
            <a:off x="2983680" y="2857680"/>
            <a:ext cx="3600" cy="48384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9" name="CustomShape 15"/>
          <p:cNvSpPr/>
          <p:nvPr/>
        </p:nvSpPr>
        <p:spPr>
          <a:xfrm flipH="1">
            <a:off x="1071000" y="1992960"/>
            <a:ext cx="843480" cy="556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0" name="CustomShape 16"/>
          <p:cNvSpPr/>
          <p:nvPr/>
        </p:nvSpPr>
        <p:spPr>
          <a:xfrm flipH="1">
            <a:off x="2051640" y="1217520"/>
            <a:ext cx="2520000" cy="25164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1" name="CustomShape 17"/>
          <p:cNvSpPr/>
          <p:nvPr/>
        </p:nvSpPr>
        <p:spPr>
          <a:xfrm>
            <a:off x="4572000" y="1201320"/>
            <a:ext cx="1833480" cy="313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2" name="CustomShape 18"/>
          <p:cNvSpPr/>
          <p:nvPr/>
        </p:nvSpPr>
        <p:spPr>
          <a:xfrm>
            <a:off x="7398000" y="1776960"/>
            <a:ext cx="735120" cy="484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3" name="CustomShape 19"/>
          <p:cNvSpPr/>
          <p:nvPr/>
        </p:nvSpPr>
        <p:spPr>
          <a:xfrm flipH="1">
            <a:off x="5973840" y="1776960"/>
            <a:ext cx="1423080" cy="268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4" name="CustomShape 20"/>
          <p:cNvSpPr/>
          <p:nvPr/>
        </p:nvSpPr>
        <p:spPr>
          <a:xfrm>
            <a:off x="5974560" y="2568960"/>
            <a:ext cx="360" cy="412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5" name="CustomShape 21"/>
          <p:cNvSpPr/>
          <p:nvPr/>
        </p:nvSpPr>
        <p:spPr>
          <a:xfrm flipH="1">
            <a:off x="5973840" y="4153680"/>
            <a:ext cx="360" cy="33984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6" name="CustomShape 22"/>
          <p:cNvSpPr/>
          <p:nvPr/>
        </p:nvSpPr>
        <p:spPr>
          <a:xfrm flipH="1">
            <a:off x="1070280" y="3288240"/>
            <a:ext cx="360" cy="62928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7" name="CustomShape 23"/>
          <p:cNvSpPr/>
          <p:nvPr/>
        </p:nvSpPr>
        <p:spPr>
          <a:xfrm>
            <a:off x="5974560" y="3504960"/>
            <a:ext cx="360" cy="340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</p:spTree>
  </p:cSld>
  <p:transition spd="slow">
    <p:push dir="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0" y="0"/>
            <a:ext cx="9143640" cy="84096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Newton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484920" y="4225680"/>
            <a:ext cx="4446720" cy="1888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Philosophiae Naturalis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-Legge di Gravitazione Universale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5148000" y="4225680"/>
            <a:ext cx="3995640" cy="1841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Principia Mathematica 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     </a:t>
            </a:r>
            <a:r>
              <a:rPr b="1" lang="it-IT" sz="2800">
                <a:solidFill>
                  <a:srgbClr val="fbfdff"/>
                </a:solidFill>
                <a:latin typeface="Baskerville Old Face"/>
              </a:rPr>
              <a:t>- Leggi della meccanica</a:t>
            </a:r>
            <a:endParaRPr/>
          </a:p>
        </p:txBody>
      </p:sp>
    </p:spTree>
  </p:cSld>
  <p:transition spd="slow">
    <p:push dir="d"/>
  </p:transition>
  <p:timing>
    <p:tnLst>
      <p:par>
        <p:cTn dur="indefinite" id="258" nodeType="tmRoot" restart="never">
          <p:childTnLst>
            <p:seq>
              <p:cTn dur="indefinite" id="259" nodeType="mainSeq">
                <p:childTnLst>
                  <p:par>
                    <p:cTn fill="hold" id="260">
                      <p:stCondLst>
                        <p:cond delay="indefinite"/>
                      </p:stCondLst>
                      <p:childTnLst>
                        <p:par>
                          <p:cTn fill="hold" id="261">
                            <p:stCondLst>
                              <p:cond delay="0"/>
                            </p:stCondLst>
                            <p:childTnLst>
                              <p:par>
                                <p:cTn fill="hold" id="26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64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65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6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7">
                            <p:stCondLst>
                              <p:cond delay="1000"/>
                            </p:stCondLst>
                            <p:childTnLst>
                              <p:par>
                                <p:cTn fill="hold" id="268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7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71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2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0" y="-22680"/>
            <a:ext cx="9143640" cy="9522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b="1" lang="it-IT" sz="5000">
                <a:solidFill>
                  <a:srgbClr val="847557"/>
                </a:solidFill>
                <a:latin typeface="Castellar"/>
              </a:rPr>
              <a:t>Sistema solare</a:t>
            </a:r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457200" y="1633320"/>
            <a:ext cx="8229240" cy="3471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Il sistema solare è l’insieme planetario costituito da una varietà di corpi celesti mantenuti in orbita dalla forza di gravità del Sole. 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b="1" lang="it-IT" sz="2800">
                <a:solidFill>
                  <a:srgbClr val="fbfdff"/>
                </a:solidFill>
                <a:latin typeface="Baskerville Old Face"/>
              </a:rPr>
              <a:t>È costituito da otto pianeti e i rispettivi satelliti naturali, comete e asteroidi e/o meteoriti.</a:t>
            </a:r>
            <a:endParaRPr/>
          </a:p>
        </p:txBody>
      </p:sp>
    </p:spTree>
  </p:cSld>
  <p:transition spd="slow">
    <p:push dir="d"/>
  </p:transition>
  <p:timing>
    <p:tnLst>
      <p:par>
        <p:cTn dur="indefinite" id="273" nodeType="tmRoot" restart="never">
          <p:childTnLst>
            <p:seq>
              <p:cTn dur="indefinite" id="274" nodeType="mainSeq">
                <p:childTnLst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3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79"/>
                                        <p:tgtEl>
                                          <p:spTgt spid="252">
                                            <p:txEl>
                                              <p:pRg end="13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80"/>
                                        <p:tgtEl>
                                          <p:spTgt spid="252">
                                            <p:txEl>
                                              <p:pRg end="13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1"/>
                                        <p:tgtEl>
                                          <p:spTgt spid="252">
                                            <p:txEl>
                                              <p:pRg end="13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2">
                            <p:stCondLst>
                              <p:cond delay="1000"/>
                            </p:stCondLst>
                            <p:childTnLst>
                              <p:par>
                                <p:cTn fill="hold" id="283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36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85"/>
                                        <p:tgtEl>
                                          <p:spTgt spid="252">
                                            <p:txEl>
                                              <p:pRg end="236" st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86"/>
                                        <p:tgtEl>
                                          <p:spTgt spid="252">
                                            <p:txEl>
                                              <p:pRg end="236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7"/>
                                        <p:tgtEl>
                                          <p:spTgt spid="252">
                                            <p:txEl>
                                              <p:pRg end="236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