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FF20-50A1-46D7-81A3-909E00A64292}" type="datetimeFigureOut">
              <a:rPr lang="it-IT" smtClean="0"/>
              <a:pPr/>
              <a:t>05/04/2013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CA15-3690-4E9C-B801-18897B97A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656183"/>
          </a:xfrm>
        </p:spPr>
        <p:txBody>
          <a:bodyPr/>
          <a:lstStyle/>
          <a:p>
            <a:r>
              <a:rPr lang="it-IT" dirty="0" smtClean="0"/>
              <a:t>NAPOLEONE RE </a:t>
            </a:r>
            <a:r>
              <a:rPr lang="it-IT" dirty="0" err="1" smtClean="0"/>
              <a:t>D’ITALIA</a:t>
            </a:r>
            <a:endParaRPr lang="it-IT" dirty="0"/>
          </a:p>
        </p:txBody>
      </p:sp>
      <p:pic>
        <p:nvPicPr>
          <p:cNvPr id="1026" name="Picture 2" descr="https://upload.wikimedia.org/wikipedia/commons/thumb/9/99/Andrea_Appiani_002.jpg/200px-Andrea_Appiani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7"/>
            <a:ext cx="2952328" cy="358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mire napoleoniche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</a:t>
            </a:r>
            <a:r>
              <a:rPr lang="it-IT" dirty="0"/>
              <a:t>I</a:t>
            </a:r>
            <a:r>
              <a:rPr lang="it-IT" dirty="0" smtClean="0"/>
              <a:t>talia gli era indispensabile per un progetto egemonico mediterraneo </a:t>
            </a:r>
          </a:p>
          <a:p>
            <a:r>
              <a:rPr lang="it-IT" dirty="0" smtClean="0"/>
              <a:t>Costituiva un baluardo nei confronti dell’Austria e delle altre potenze avversarie europee</a:t>
            </a:r>
          </a:p>
          <a:p>
            <a:r>
              <a:rPr lang="it-IT" dirty="0" smtClean="0"/>
              <a:t>E doveva essere un modello di stato totalmente dipendente dalla Francia nelle scelte di politica estera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L’incoronazione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Il 22 maggio 1805 i suoi collaboratori prelevano la Corona </a:t>
            </a:r>
            <a:r>
              <a:rPr lang="it-IT" dirty="0"/>
              <a:t>F</a:t>
            </a:r>
            <a:r>
              <a:rPr lang="it-IT" dirty="0" smtClean="0"/>
              <a:t>errea dal duomo di Monza, simbolo del potere imperiale</a:t>
            </a:r>
          </a:p>
          <a:p>
            <a:r>
              <a:rPr lang="it-IT" dirty="0" smtClean="0"/>
              <a:t>Il 23 viene fatta una sfilata dal palazzo reale al Duomo, vengono offerti gli onori prima a Carlo Magno, a cui si richiamava una presunta  discendenza, poi al futuro regno d’Italia ed infine all’impero dei francesi </a:t>
            </a:r>
          </a:p>
          <a:p>
            <a:r>
              <a:rPr lang="it-IT" dirty="0" smtClean="0"/>
              <a:t>Il 26 con l’acclamazione del popolo si incorona re d’Italia.</a:t>
            </a:r>
          </a:p>
          <a:p>
            <a:endParaRPr lang="it-IT" dirty="0"/>
          </a:p>
        </p:txBody>
      </p:sp>
      <p:pic>
        <p:nvPicPr>
          <p:cNvPr id="24578" name="Picture 2" descr="http://cronologia.leonardo.it/storia/a18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61912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75000"/>
              </a:scheme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L’avversione all’Austria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4402832" cy="4497363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Tramite l’incoronazione, Napoleone, rivendica un’egemonia totale nell’</a:t>
            </a:r>
            <a:r>
              <a:rPr lang="it-IT" dirty="0"/>
              <a:t>E</a:t>
            </a:r>
            <a:r>
              <a:rPr lang="it-IT" dirty="0" smtClean="0"/>
              <a:t>uropa continentale contro le pretese dell’impero austriaco, stigmatizzata dalla famosa frase “Dio me l’ha data, guai a chi la tocca”</a:t>
            </a:r>
          </a:p>
          <a:p>
            <a:r>
              <a:rPr lang="it-IT" dirty="0" smtClean="0"/>
              <a:t>Nel 1806 con la Pace di </a:t>
            </a:r>
            <a:r>
              <a:rPr lang="it-IT" dirty="0" err="1" smtClean="0"/>
              <a:t>Presburgo</a:t>
            </a:r>
            <a:r>
              <a:rPr lang="it-IT" dirty="0" smtClean="0"/>
              <a:t> vengono ampliati i confini del regno d’Italia ed imposto a Francesco II di rinunciare al titolo di sacro romano imperatore</a:t>
            </a:r>
          </a:p>
          <a:p>
            <a:endParaRPr lang="it-IT" dirty="0"/>
          </a:p>
        </p:txBody>
      </p:sp>
      <p:pic>
        <p:nvPicPr>
          <p:cNvPr id="23554" name="Picture 2" descr="http://www.arsbellica.it/pagine/mappe/mappa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265576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L’influenza sulla classe dirigente italiana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Con il principio dell’amalgama Napoleone </a:t>
            </a:r>
            <a:r>
              <a:rPr lang="it-IT" dirty="0" smtClean="0"/>
              <a:t>tentò</a:t>
            </a:r>
          </a:p>
          <a:p>
            <a:pPr>
              <a:buNone/>
            </a:pPr>
            <a:r>
              <a:rPr lang="it-IT" dirty="0" smtClean="0"/>
              <a:t>di </a:t>
            </a:r>
            <a:r>
              <a:rPr lang="it-IT" dirty="0" smtClean="0"/>
              <a:t>creare una classe dirigente a lui </a:t>
            </a:r>
            <a:r>
              <a:rPr lang="it-IT" dirty="0" smtClean="0"/>
              <a:t>favorevole</a:t>
            </a:r>
          </a:p>
          <a:p>
            <a:pPr>
              <a:buNone/>
            </a:pPr>
            <a:r>
              <a:rPr lang="it-IT" dirty="0" smtClean="0"/>
              <a:t>costituita </a:t>
            </a:r>
            <a:r>
              <a:rPr lang="it-IT" dirty="0" smtClean="0"/>
              <a:t>da esponenti di spicco della </a:t>
            </a:r>
            <a:r>
              <a:rPr lang="it-IT" dirty="0" smtClean="0"/>
              <a:t>società</a:t>
            </a:r>
          </a:p>
          <a:p>
            <a:pPr>
              <a:buNone/>
            </a:pPr>
            <a:r>
              <a:rPr lang="it-IT" dirty="0" smtClean="0"/>
              <a:t>lombarda</a:t>
            </a:r>
            <a:r>
              <a:rPr lang="it-IT" dirty="0" smtClean="0"/>
              <a:t>. Il tentativo non andò a buon </a:t>
            </a:r>
            <a:r>
              <a:rPr lang="it-IT" dirty="0" smtClean="0"/>
              <a:t>fine</a:t>
            </a:r>
          </a:p>
          <a:p>
            <a:pPr>
              <a:buNone/>
            </a:pPr>
            <a:r>
              <a:rPr lang="it-IT" dirty="0" smtClean="0"/>
              <a:t>poiché </a:t>
            </a:r>
            <a:r>
              <a:rPr lang="it-IT" dirty="0" smtClean="0"/>
              <a:t>l’aristocrazia conservatrice gli era </a:t>
            </a:r>
            <a:r>
              <a:rPr lang="it-IT" dirty="0" smtClean="0"/>
              <a:t>ostile.</a:t>
            </a:r>
          </a:p>
          <a:p>
            <a:pPr>
              <a:buNone/>
            </a:pPr>
            <a:r>
              <a:rPr lang="it-IT" dirty="0" smtClean="0"/>
              <a:t>Pochi </a:t>
            </a:r>
            <a:r>
              <a:rPr lang="it-IT" dirty="0" smtClean="0"/>
              <a:t>esponenti del mondo culturale </a:t>
            </a:r>
            <a:r>
              <a:rPr lang="it-IT" dirty="0" smtClean="0"/>
              <a:t>lo</a:t>
            </a:r>
          </a:p>
          <a:p>
            <a:pPr>
              <a:buNone/>
            </a:pPr>
            <a:r>
              <a:rPr lang="it-IT" dirty="0" smtClean="0"/>
              <a:t>consideravano</a:t>
            </a:r>
            <a:r>
              <a:rPr lang="it-IT" dirty="0" smtClean="0"/>
              <a:t>, inizialmente, un male necessario </a:t>
            </a:r>
            <a:r>
              <a:rPr lang="it-IT" dirty="0" smtClean="0"/>
              <a:t>al</a:t>
            </a:r>
          </a:p>
          <a:p>
            <a:pPr>
              <a:buNone/>
            </a:pPr>
            <a:r>
              <a:rPr lang="it-IT" dirty="0" smtClean="0"/>
              <a:t>fine </a:t>
            </a:r>
            <a:r>
              <a:rPr lang="it-IT" dirty="0" smtClean="0"/>
              <a:t>di risolvere i problemi storici della penisola.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declino del potere napoleonico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Una volta pienamente evidenziatesi le </a:t>
            </a:r>
            <a:r>
              <a:rPr lang="it-IT" dirty="0" smtClean="0"/>
              <a:t>mire</a:t>
            </a:r>
          </a:p>
          <a:p>
            <a:pPr>
              <a:buNone/>
            </a:pPr>
            <a:r>
              <a:rPr lang="it-IT" dirty="0" smtClean="0"/>
              <a:t>politiche </a:t>
            </a:r>
            <a:r>
              <a:rPr lang="it-IT" dirty="0" smtClean="0"/>
              <a:t>napoleoniche e in corrispondenza </a:t>
            </a:r>
            <a:r>
              <a:rPr lang="it-IT" dirty="0" smtClean="0"/>
              <a:t>del</a:t>
            </a:r>
          </a:p>
          <a:p>
            <a:pPr>
              <a:buNone/>
            </a:pPr>
            <a:r>
              <a:rPr lang="it-IT" dirty="0" smtClean="0"/>
              <a:t>suo </a:t>
            </a:r>
            <a:r>
              <a:rPr lang="it-IT" dirty="0" smtClean="0"/>
              <a:t>declino la classe dirigente italiana e </a:t>
            </a:r>
            <a:r>
              <a:rPr lang="it-IT" dirty="0" smtClean="0"/>
              <a:t>gli</a:t>
            </a:r>
          </a:p>
          <a:p>
            <a:pPr>
              <a:buNone/>
            </a:pPr>
            <a:r>
              <a:rPr lang="it-IT" dirty="0" smtClean="0"/>
              <a:t>intellettuali </a:t>
            </a:r>
            <a:r>
              <a:rPr lang="it-IT" dirty="0" smtClean="0"/>
              <a:t>gli volteranno le spalle. Milano </a:t>
            </a:r>
            <a:r>
              <a:rPr lang="it-IT" dirty="0" smtClean="0"/>
              <a:t>forte</a:t>
            </a:r>
          </a:p>
          <a:p>
            <a:pPr>
              <a:buNone/>
            </a:pPr>
            <a:r>
              <a:rPr lang="it-IT" dirty="0" smtClean="0"/>
              <a:t>dell’esperienza </a:t>
            </a:r>
            <a:r>
              <a:rPr lang="it-IT" dirty="0" smtClean="0"/>
              <a:t>napoleonica si </a:t>
            </a:r>
            <a:r>
              <a:rPr lang="it-IT" dirty="0" smtClean="0"/>
              <a:t>opporrà</a:t>
            </a:r>
          </a:p>
          <a:p>
            <a:pPr>
              <a:buNone/>
            </a:pPr>
            <a:r>
              <a:rPr lang="it-IT" dirty="0" smtClean="0"/>
              <a:t>fermamente </a:t>
            </a:r>
            <a:r>
              <a:rPr lang="it-IT" dirty="0" smtClean="0"/>
              <a:t>negli anni a venire al </a:t>
            </a:r>
            <a:r>
              <a:rPr lang="it-IT" dirty="0" smtClean="0"/>
              <a:t>carattere</a:t>
            </a:r>
          </a:p>
          <a:p>
            <a:pPr>
              <a:buNone/>
            </a:pPr>
            <a:r>
              <a:rPr lang="it-IT" dirty="0" smtClean="0"/>
              <a:t>autoritario </a:t>
            </a:r>
            <a:r>
              <a:rPr lang="it-IT" dirty="0" smtClean="0"/>
              <a:t>del bonapartismo e quindi </a:t>
            </a:r>
            <a:r>
              <a:rPr lang="it-IT" dirty="0" smtClean="0"/>
              <a:t>alla</a:t>
            </a:r>
          </a:p>
          <a:p>
            <a:pPr>
              <a:buNone/>
            </a:pPr>
            <a:r>
              <a:rPr lang="it-IT" dirty="0" smtClean="0"/>
              <a:t>dominazione </a:t>
            </a:r>
            <a:r>
              <a:rPr lang="it-IT" dirty="0" smtClean="0"/>
              <a:t>straniera in generale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75000"/>
              </a:scheme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Repubblica Cisalpina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Nel 1796 Napoleone sconfisse la difesa asburgica nella battaglia di Ponte di Lodi ed entrò vittorioso a Milano il 14 maggio.</a:t>
            </a:r>
          </a:p>
          <a:p>
            <a:r>
              <a:rPr lang="it-IT" smtClean="0"/>
              <a:t>Il 29 giugno 1797 viene proclamata la Repubblica Cisalpina che comprende i territori lombardi conquistati da Napoleone </a:t>
            </a:r>
          </a:p>
          <a:p>
            <a:r>
              <a:rPr lang="it-IT" smtClean="0"/>
              <a:t>Il 17 ottobre dello stesso anno l’Austria firma il trattato di Campoformio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Repubblica Cisalpina</a:t>
            </a:r>
            <a:endParaRPr lang="it-IT" dirty="0"/>
          </a:p>
        </p:txBody>
      </p:sp>
      <p:pic>
        <p:nvPicPr>
          <p:cNvPr id="16386" name="Picture 2" descr="http://www.silab.it/storia/as21/images/as21p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Napoleone si proclama console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Nel 1799, </a:t>
            </a:r>
            <a:r>
              <a:rPr lang="it-IT" dirty="0" smtClean="0"/>
              <a:t>dall’Egitto.</a:t>
            </a:r>
          </a:p>
          <a:p>
            <a:pPr>
              <a:buNone/>
            </a:pPr>
            <a:r>
              <a:rPr lang="it-IT" dirty="0" smtClean="0"/>
              <a:t>Napoleone </a:t>
            </a:r>
            <a:r>
              <a:rPr lang="it-IT" dirty="0" smtClean="0"/>
              <a:t>rientra </a:t>
            </a:r>
            <a:r>
              <a:rPr lang="it-IT" dirty="0" smtClean="0"/>
              <a:t>a</a:t>
            </a:r>
          </a:p>
          <a:p>
            <a:pPr>
              <a:buNone/>
            </a:pPr>
            <a:r>
              <a:rPr lang="it-IT" dirty="0" smtClean="0"/>
              <a:t>Parigi</a:t>
            </a:r>
            <a:r>
              <a:rPr lang="it-IT" dirty="0" smtClean="0"/>
              <a:t>, </a:t>
            </a:r>
            <a:r>
              <a:rPr lang="it-IT" dirty="0" smtClean="0"/>
              <a:t>denuncia</a:t>
            </a:r>
          </a:p>
          <a:p>
            <a:pPr>
              <a:buNone/>
            </a:pPr>
            <a:r>
              <a:rPr lang="it-IT" dirty="0" smtClean="0"/>
              <a:t>l’inettitudine del</a:t>
            </a:r>
          </a:p>
          <a:p>
            <a:pPr>
              <a:buNone/>
            </a:pPr>
            <a:r>
              <a:rPr lang="it-IT" dirty="0" smtClean="0"/>
              <a:t>Direttorio </a:t>
            </a:r>
            <a:r>
              <a:rPr lang="it-IT" dirty="0" smtClean="0"/>
              <a:t>per aver </a:t>
            </a:r>
            <a:r>
              <a:rPr lang="it-IT" dirty="0" smtClean="0"/>
              <a:t>perso</a:t>
            </a:r>
          </a:p>
          <a:p>
            <a:pPr>
              <a:buNone/>
            </a:pPr>
            <a:r>
              <a:rPr lang="it-IT" dirty="0" smtClean="0"/>
              <a:t>parte </a:t>
            </a:r>
            <a:r>
              <a:rPr lang="it-IT" dirty="0" smtClean="0"/>
              <a:t>dei </a:t>
            </a:r>
            <a:r>
              <a:rPr lang="it-IT" dirty="0" smtClean="0"/>
              <a:t>territori</a:t>
            </a:r>
          </a:p>
          <a:p>
            <a:pPr>
              <a:buNone/>
            </a:pPr>
            <a:r>
              <a:rPr lang="it-IT" dirty="0" smtClean="0"/>
              <a:t>conquistati</a:t>
            </a:r>
            <a:r>
              <a:rPr lang="it-IT" dirty="0" smtClean="0"/>
              <a:t>, tra cui la </a:t>
            </a:r>
            <a:r>
              <a:rPr lang="it-IT" dirty="0" smtClean="0"/>
              <a:t>neo</a:t>
            </a:r>
          </a:p>
          <a:p>
            <a:pPr>
              <a:buNone/>
            </a:pPr>
            <a:r>
              <a:rPr lang="it-IT" dirty="0" smtClean="0"/>
              <a:t>repubblica</a:t>
            </a:r>
            <a:r>
              <a:rPr lang="it-IT" dirty="0" smtClean="0"/>
              <a:t>, e </a:t>
            </a:r>
            <a:r>
              <a:rPr lang="it-IT" dirty="0" smtClean="0"/>
              <a:t>si</a:t>
            </a:r>
          </a:p>
          <a:p>
            <a:pPr>
              <a:buNone/>
            </a:pPr>
            <a:r>
              <a:rPr lang="it-IT" dirty="0" smtClean="0"/>
              <a:t>autoproclama </a:t>
            </a:r>
            <a:r>
              <a:rPr lang="it-IT" dirty="0" smtClean="0"/>
              <a:t>console </a:t>
            </a:r>
            <a:r>
              <a:rPr lang="it-IT" dirty="0" smtClean="0"/>
              <a:t>con</a:t>
            </a:r>
          </a:p>
          <a:p>
            <a:pPr>
              <a:buNone/>
            </a:pPr>
            <a:r>
              <a:rPr lang="it-IT" dirty="0" smtClean="0"/>
              <a:t>un </a:t>
            </a:r>
            <a:r>
              <a:rPr lang="it-IT" dirty="0" smtClean="0"/>
              <a:t>plebiscito </a:t>
            </a:r>
            <a:endParaRPr lang="it-IT" dirty="0"/>
          </a:p>
        </p:txBody>
      </p:sp>
      <p:pic>
        <p:nvPicPr>
          <p:cNvPr id="4098" name="Picture 2" descr="File:Gros - First Consul Bonaparte (Detail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126" y="1268760"/>
            <a:ext cx="4132346" cy="5124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riconquista dell’Italia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it-IT" dirty="0" smtClean="0"/>
              <a:t>Come 1° console riorganizza l’esercito e l’8 giugno 1800 entra nuovamente a Milano.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Riforma la repubblica con la denominazione di “Repubblica Italiana”, avente capitale Milano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Idea di nazione italiana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</a:t>
            </a:r>
            <a:r>
              <a:rPr lang="it-IT" dirty="0" smtClean="0"/>
              <a:t> Milano la classe dirigente inizia a sviluppare un programma culturale che fonda il concetto di nazione italiana su modelli culturali comuni, per far fronte alla dominazione francese.</a:t>
            </a:r>
          </a:p>
          <a:p>
            <a:r>
              <a:rPr lang="it-IT" dirty="0" smtClean="0"/>
              <a:t>Si parla del popolo italiano come di un popolo decaduto da secoli di dominazione straniera, ma che nel corso del rinascimento ha insegnato le arti e la civiltà a tutta Europa.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Platone in 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7904" y="1484784"/>
            <a:ext cx="5040560" cy="4641379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Opera rappresentativa di tali ideali nazionali è il “Platone in Italia” di Vincenzo Cuoco.</a:t>
            </a:r>
          </a:p>
          <a:p>
            <a:r>
              <a:rPr lang="it-IT" dirty="0" smtClean="0"/>
              <a:t>L’autore fa dire a Platone, in seguito al ritrovamento di un manoscritto immaginario, che i popoli italici hanno insegnato la filosofia ai greci e non il contrario.</a:t>
            </a:r>
            <a:endParaRPr lang="it-IT" dirty="0"/>
          </a:p>
        </p:txBody>
      </p:sp>
      <p:pic>
        <p:nvPicPr>
          <p:cNvPr id="18434" name="Picture 2" descr="http://www.prefettura.it/FILES/FotoNews/1161/Vincenzo%20Cuo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266950" cy="313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Marte pacificatore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5842992" cy="4569371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Opera simbolo del dominio napoleonico è la statua bronzea, commissionata al </a:t>
            </a:r>
            <a:r>
              <a:rPr lang="it-IT" dirty="0" err="1" smtClean="0"/>
              <a:t>Canova</a:t>
            </a:r>
            <a:r>
              <a:rPr lang="it-IT" dirty="0" smtClean="0"/>
              <a:t>, del “Marte pacificatore”.Il condottiero si identifica con la divinità pagana che tutto deve distruggere affinché un ordine nuovo,fondato sui principi della rivoluzione francese, venga instaurato </a:t>
            </a:r>
            <a:endParaRPr lang="it-IT" dirty="0"/>
          </a:p>
        </p:txBody>
      </p:sp>
      <p:pic>
        <p:nvPicPr>
          <p:cNvPr id="20482" name="Picture 2" descr="http://3.bp.blogspot.com/-T2W5OLgk_O0/To3AgfZu2BI/AAAAAAAAAus/iea7X-LnNxM/s1600/Antonio+Canova+-+Napoleone+%2528Milano%252C+Cortile+di+Brera%252C+1809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84784"/>
            <a:ext cx="16764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Nascita del regno d’Italia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Napoleone, in seguito alle richieste presentate da una delegazione repubblicana, accetta il titolo di re d’Italia e:</a:t>
            </a:r>
          </a:p>
          <a:p>
            <a:pPr>
              <a:buFontTx/>
              <a:buChar char="-"/>
            </a:pPr>
            <a:r>
              <a:rPr lang="it-IT" dirty="0" smtClean="0"/>
              <a:t>Assicura una dimensione costituzionale al regno </a:t>
            </a:r>
          </a:p>
          <a:p>
            <a:pPr>
              <a:buFontTx/>
              <a:buChar char="-"/>
            </a:pPr>
            <a:r>
              <a:rPr lang="it-IT" dirty="0" smtClean="0"/>
              <a:t>Conferma l’avversione a feudalità e vendita dei beni nazionali</a:t>
            </a:r>
          </a:p>
          <a:p>
            <a:pPr>
              <a:buFontTx/>
              <a:buChar char="-"/>
            </a:pPr>
            <a:r>
              <a:rPr lang="it-IT" dirty="0" smtClean="0"/>
              <a:t>Riserva incarichi di governo solo a coloro che possiedono la cittadinanza italiana </a:t>
            </a:r>
          </a:p>
          <a:p>
            <a:pPr>
              <a:buFontTx/>
              <a:buChar char="-"/>
            </a:pPr>
            <a:r>
              <a:rPr lang="it-IT" dirty="0" smtClean="0"/>
              <a:t>Garantisce la presenza delle truppe francesi sul suolo italiano 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644</Words>
  <Application>Microsoft Office PowerPoint</Application>
  <PresentationFormat>Presentazione su schermo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NAPOLEONE RE D’ITALIA</vt:lpstr>
      <vt:lpstr>La Repubblica Cisalpina </vt:lpstr>
      <vt:lpstr>La Repubblica Cisalpina</vt:lpstr>
      <vt:lpstr>Napoleone si proclama console </vt:lpstr>
      <vt:lpstr>La riconquista dell’Italia</vt:lpstr>
      <vt:lpstr>Idea di nazione italiana</vt:lpstr>
      <vt:lpstr>Platone in Italia</vt:lpstr>
      <vt:lpstr>Marte pacificatore</vt:lpstr>
      <vt:lpstr>Nascita del regno d’Italia</vt:lpstr>
      <vt:lpstr>Le mire napoleoniche </vt:lpstr>
      <vt:lpstr>L’incoronazione </vt:lpstr>
      <vt:lpstr>L’avversione all’Austria</vt:lpstr>
      <vt:lpstr>L’influenza sulla classe dirigente italiana </vt:lpstr>
      <vt:lpstr>Il declino del potere napoleonico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NAPOLEONE RE D’ITALIA</dc:title>
  <dc:creator>Ubaldo</dc:creator>
  <cp:lastModifiedBy>Ubaldo</cp:lastModifiedBy>
  <cp:revision>20</cp:revision>
  <dcterms:created xsi:type="dcterms:W3CDTF">2013-04-04T15:17:46Z</dcterms:created>
  <dcterms:modified xsi:type="dcterms:W3CDTF">2013-04-05T14:37:12Z</dcterms:modified>
</cp:coreProperties>
</file>