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slideLayouts/slideLayout10.xml" ContentType="application/vnd.openxmlformats-officedocument.presentationml.slideLayout+xml"/>
  <Default Extension="gif" ContentType="image/gif"/>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75" r:id="rId2"/>
    <p:sldId id="257" r:id="rId3"/>
    <p:sldId id="271" r:id="rId4"/>
    <p:sldId id="259" r:id="rId5"/>
    <p:sldId id="260" r:id="rId6"/>
    <p:sldId id="261" r:id="rId7"/>
    <p:sldId id="262" r:id="rId8"/>
    <p:sldId id="263" r:id="rId9"/>
    <p:sldId id="264" r:id="rId10"/>
    <p:sldId id="265" r:id="rId11"/>
    <p:sldId id="266" r:id="rId12"/>
    <p:sldId id="268" r:id="rId13"/>
    <p:sldId id="269" r:id="rId14"/>
    <p:sldId id="270" r:id="rId15"/>
    <p:sldId id="274" r:id="rId16"/>
  </p:sldIdLst>
  <p:sldSz cx="9144000" cy="6858000" type="screen4x3"/>
  <p:notesSz cx="6858000" cy="9144000"/>
  <p:custDataLst>
    <p:tags r:id="rId17"/>
  </p:custDataLst>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pPr>
              <a:defRPr/>
            </a:pPr>
            <a:fld id="{1A7D8A00-43E3-451E-A0EA-71AB8C2E74D6}" type="datetimeFigureOut">
              <a:rPr lang="es-ES" smtClean="0"/>
              <a:pPr>
                <a:defRPr/>
              </a:pPr>
              <a:t>11/12/2012</a:t>
            </a:fld>
            <a:endParaRPr lang="es-ES"/>
          </a:p>
        </p:txBody>
      </p:sp>
      <p:sp>
        <p:nvSpPr>
          <p:cNvPr id="20" name="19 Marcador de pie de página"/>
          <p:cNvSpPr>
            <a:spLocks noGrp="1"/>
          </p:cNvSpPr>
          <p:nvPr>
            <p:ph type="ftr" sz="quarter" idx="11"/>
          </p:nvPr>
        </p:nvSpPr>
        <p:spPr/>
        <p:txBody>
          <a:bodyPr/>
          <a:lstStyle>
            <a:extLst/>
          </a:lstStyle>
          <a:p>
            <a:pPr>
              <a:defRPr/>
            </a:pPr>
            <a:endParaRPr lang="es-ES"/>
          </a:p>
        </p:txBody>
      </p:sp>
      <p:sp>
        <p:nvSpPr>
          <p:cNvPr id="10" name="9 Marcador de número de diapositiva"/>
          <p:cNvSpPr>
            <a:spLocks noGrp="1"/>
          </p:cNvSpPr>
          <p:nvPr>
            <p:ph type="sldNum" sz="quarter" idx="12"/>
          </p:nvPr>
        </p:nvSpPr>
        <p:spPr/>
        <p:txBody>
          <a:bodyPr/>
          <a:lstStyle>
            <a:extLst/>
          </a:lstStyle>
          <a:p>
            <a:pPr>
              <a:defRPr/>
            </a:pPr>
            <a:fld id="{9DA84185-510D-4E5C-93F3-FD80642D6163}" type="slidenum">
              <a:rPr lang="es-ES" smtClean="0"/>
              <a:pPr>
                <a:defRPr/>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6C93778E-CDA9-4291-BDAA-067296EEA975}" type="datetimeFigureOut">
              <a:rPr lang="es-ES" smtClean="0"/>
              <a:pPr>
                <a:defRPr/>
              </a:pPr>
              <a:t>11/12/2012</a:t>
            </a:fld>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C8E4C7AC-B5E5-4905-9020-F75125913E5B}" type="slidenum">
              <a:rPr lang="es-ES" smtClean="0"/>
              <a:pPr>
                <a:defRPr/>
              </a:pPr>
              <a:t>‹Nº›</a:t>
            </a:fld>
            <a:endParaRPr lang="es-E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61538A95-64BD-40C3-989F-ACA54EAFD8AA}" type="datetimeFigureOut">
              <a:rPr lang="es-ES" smtClean="0"/>
              <a:pPr>
                <a:defRPr/>
              </a:pPr>
              <a:t>11/12/2012</a:t>
            </a:fld>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6789B4FE-AB78-43EE-B3D9-91916F590D3B}" type="slidenum">
              <a:rPr lang="es-ES" smtClean="0"/>
              <a:pPr>
                <a:defRPr/>
              </a:pPr>
              <a:t>‹Nº›</a:t>
            </a:fld>
            <a:endParaRPr lang="es-E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7AA64943-2C35-4569-853C-07D58E3CD41C}" type="datetimeFigureOut">
              <a:rPr lang="es-ES" smtClean="0"/>
              <a:pPr>
                <a:defRPr/>
              </a:pPr>
              <a:t>11/12/2012</a:t>
            </a:fld>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48E63BE0-98BA-449E-9223-0934C579730C}" type="slidenum">
              <a:rPr lang="es-ES" smtClean="0"/>
              <a:pPr>
                <a:defRPr/>
              </a:pPr>
              <a:t>‹Nº›</a:t>
            </a:fld>
            <a:endParaRPr lang="es-E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fld id="{827EED93-2A55-42A4-AC41-56B806CF3FD1}" type="datetimeFigureOut">
              <a:rPr lang="es-ES" smtClean="0"/>
              <a:pPr>
                <a:defRPr/>
              </a:pPr>
              <a:t>11/12/2012</a:t>
            </a:fld>
            <a:endParaRPr lang="es-ES"/>
          </a:p>
        </p:txBody>
      </p:sp>
      <p:sp>
        <p:nvSpPr>
          <p:cNvPr id="5" name="4 Marcador de pie de página"/>
          <p:cNvSpPr>
            <a:spLocks noGrp="1"/>
          </p:cNvSpPr>
          <p:nvPr>
            <p:ph type="ftr" sz="quarter" idx="11"/>
          </p:nvPr>
        </p:nvSpPr>
        <p:spPr/>
        <p:txBody>
          <a:bodyPr/>
          <a:lstStyle>
            <a:extLst/>
          </a:lstStyle>
          <a:p>
            <a:pPr>
              <a:defRPr/>
            </a:pPr>
            <a:endParaRPr lang="es-ES"/>
          </a:p>
        </p:txBody>
      </p:sp>
      <p:sp>
        <p:nvSpPr>
          <p:cNvPr id="6" name="5 Marcador de número de diapositiva"/>
          <p:cNvSpPr>
            <a:spLocks noGrp="1"/>
          </p:cNvSpPr>
          <p:nvPr>
            <p:ph type="sldNum" sz="quarter" idx="12"/>
          </p:nvPr>
        </p:nvSpPr>
        <p:spPr/>
        <p:txBody>
          <a:bodyPr/>
          <a:lstStyle>
            <a:extLst/>
          </a:lstStyle>
          <a:p>
            <a:pPr>
              <a:defRPr/>
            </a:pPr>
            <a:fld id="{027638B0-013B-4229-A40C-5E5B0A911FD1}" type="slidenum">
              <a:rPr lang="es-ES" smtClean="0"/>
              <a:pPr>
                <a:defRPr/>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E4EF5545-9700-4C38-BC8B-A5B6869F058E}" type="datetimeFigureOut">
              <a:rPr lang="es-ES" smtClean="0"/>
              <a:pPr>
                <a:defRPr/>
              </a:pPr>
              <a:t>11/12/2012</a:t>
            </a:fld>
            <a:endParaRPr lang="es-ES"/>
          </a:p>
        </p:txBody>
      </p:sp>
      <p:sp>
        <p:nvSpPr>
          <p:cNvPr id="6" name="5 Marcador de pie de página"/>
          <p:cNvSpPr>
            <a:spLocks noGrp="1"/>
          </p:cNvSpPr>
          <p:nvPr>
            <p:ph type="ftr" sz="quarter" idx="11"/>
          </p:nvPr>
        </p:nvSpPr>
        <p:spPr/>
        <p:txBody>
          <a:bodyPr/>
          <a:lstStyle>
            <a:extLst/>
          </a:lstStyle>
          <a:p>
            <a:pPr>
              <a:defRPr/>
            </a:pPr>
            <a:endParaRPr lang="es-ES"/>
          </a:p>
        </p:txBody>
      </p:sp>
      <p:sp>
        <p:nvSpPr>
          <p:cNvPr id="7" name="6 Marcador de número de diapositiva"/>
          <p:cNvSpPr>
            <a:spLocks noGrp="1"/>
          </p:cNvSpPr>
          <p:nvPr>
            <p:ph type="sldNum" sz="quarter" idx="12"/>
          </p:nvPr>
        </p:nvSpPr>
        <p:spPr/>
        <p:txBody>
          <a:bodyPr/>
          <a:lstStyle>
            <a:extLst/>
          </a:lstStyle>
          <a:p>
            <a:pPr>
              <a:defRPr/>
            </a:pPr>
            <a:fld id="{D361A052-9A76-48B6-BE11-EB63223BF87A}" type="slidenum">
              <a:rPr lang="es-ES" smtClean="0"/>
              <a:pPr>
                <a:defRPr/>
              </a:pPr>
              <a:t>‹Nº›</a:t>
            </a:fld>
            <a:endParaRPr lang="es-E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fld id="{761A6F3E-9A92-442F-95CA-7873CB334E0B}" type="datetimeFigureOut">
              <a:rPr lang="es-ES" smtClean="0"/>
              <a:pPr>
                <a:defRPr/>
              </a:pPr>
              <a:t>11/12/2012</a:t>
            </a:fld>
            <a:endParaRPr lang="es-ES"/>
          </a:p>
        </p:txBody>
      </p:sp>
      <p:sp>
        <p:nvSpPr>
          <p:cNvPr id="8" name="7 Marcador de pie de página"/>
          <p:cNvSpPr>
            <a:spLocks noGrp="1"/>
          </p:cNvSpPr>
          <p:nvPr>
            <p:ph type="ftr" sz="quarter" idx="11"/>
          </p:nvPr>
        </p:nvSpPr>
        <p:spPr/>
        <p:txBody>
          <a:bodyPr/>
          <a:lstStyle>
            <a:extLst/>
          </a:lstStyle>
          <a:p>
            <a:pPr>
              <a:defRPr/>
            </a:pPr>
            <a:endParaRPr lang="es-ES"/>
          </a:p>
        </p:txBody>
      </p:sp>
      <p:sp>
        <p:nvSpPr>
          <p:cNvPr id="9" name="8 Marcador de número de diapositiva"/>
          <p:cNvSpPr>
            <a:spLocks noGrp="1"/>
          </p:cNvSpPr>
          <p:nvPr>
            <p:ph type="sldNum" sz="quarter" idx="12"/>
          </p:nvPr>
        </p:nvSpPr>
        <p:spPr/>
        <p:txBody>
          <a:bodyPr/>
          <a:lstStyle>
            <a:extLst/>
          </a:lstStyle>
          <a:p>
            <a:pPr>
              <a:defRPr/>
            </a:pPr>
            <a:fld id="{0756D4B3-B46E-4C7B-85FF-DE8F8E564E57}" type="slidenum">
              <a:rPr lang="es-ES" smtClean="0"/>
              <a:pPr>
                <a:defRPr/>
              </a:pPr>
              <a:t>‹Nº›</a:t>
            </a:fld>
            <a:endParaRPr lang="es-E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pPr>
              <a:defRPr/>
            </a:pPr>
            <a:fld id="{6C6210C7-1A5D-41FB-A175-13D5AD2202EA}" type="datetimeFigureOut">
              <a:rPr lang="es-ES" smtClean="0"/>
              <a:pPr>
                <a:defRPr/>
              </a:pPr>
              <a:t>11/12/2012</a:t>
            </a:fld>
            <a:endParaRPr lang="es-ES"/>
          </a:p>
        </p:txBody>
      </p:sp>
      <p:sp>
        <p:nvSpPr>
          <p:cNvPr id="4" name="3 Marcador de pie de página"/>
          <p:cNvSpPr>
            <a:spLocks noGrp="1"/>
          </p:cNvSpPr>
          <p:nvPr>
            <p:ph type="ftr" sz="quarter" idx="11"/>
          </p:nvPr>
        </p:nvSpPr>
        <p:spPr/>
        <p:txBody>
          <a:bodyPr/>
          <a:lstStyle>
            <a:extLst/>
          </a:lstStyle>
          <a:p>
            <a:pPr>
              <a:defRPr/>
            </a:pPr>
            <a:endParaRPr lang="es-ES"/>
          </a:p>
        </p:txBody>
      </p:sp>
      <p:sp>
        <p:nvSpPr>
          <p:cNvPr id="5" name="4 Marcador de número de diapositiva"/>
          <p:cNvSpPr>
            <a:spLocks noGrp="1"/>
          </p:cNvSpPr>
          <p:nvPr>
            <p:ph type="sldNum" sz="quarter" idx="12"/>
          </p:nvPr>
        </p:nvSpPr>
        <p:spPr/>
        <p:txBody>
          <a:bodyPr/>
          <a:lstStyle>
            <a:extLst/>
          </a:lstStyle>
          <a:p>
            <a:pPr>
              <a:defRPr/>
            </a:pPr>
            <a:fld id="{493845A6-BD28-47EE-B95C-888C0C75C8FF}" type="slidenum">
              <a:rPr lang="es-ES" smtClean="0"/>
              <a:pPr>
                <a:defRPr/>
              </a:pPr>
              <a:t>‹Nº›</a:t>
            </a:fld>
            <a:endParaRPr lang="es-E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pPr>
              <a:defRPr/>
            </a:pPr>
            <a:fld id="{016A62C4-137C-47E0-8640-BC72EB83A226}" type="datetimeFigureOut">
              <a:rPr lang="es-ES" smtClean="0"/>
              <a:pPr>
                <a:defRPr/>
              </a:pPr>
              <a:t>11/12/2012</a:t>
            </a:fld>
            <a:endParaRPr lang="es-ES"/>
          </a:p>
        </p:txBody>
      </p:sp>
      <p:sp>
        <p:nvSpPr>
          <p:cNvPr id="3" name="2 Marcador de pie de página"/>
          <p:cNvSpPr>
            <a:spLocks noGrp="1"/>
          </p:cNvSpPr>
          <p:nvPr>
            <p:ph type="ftr" sz="quarter" idx="11"/>
          </p:nvPr>
        </p:nvSpPr>
        <p:spPr/>
        <p:txBody>
          <a:bodyPr/>
          <a:lstStyle>
            <a:extLst/>
          </a:lstStyle>
          <a:p>
            <a:pPr>
              <a:defRPr/>
            </a:pPr>
            <a:endParaRPr lang="es-ES"/>
          </a:p>
        </p:txBody>
      </p:sp>
      <p:sp>
        <p:nvSpPr>
          <p:cNvPr id="4" name="3 Marcador de número de diapositiva"/>
          <p:cNvSpPr>
            <a:spLocks noGrp="1"/>
          </p:cNvSpPr>
          <p:nvPr>
            <p:ph type="sldNum" sz="quarter" idx="12"/>
          </p:nvPr>
        </p:nvSpPr>
        <p:spPr/>
        <p:txBody>
          <a:bodyPr/>
          <a:lstStyle>
            <a:extLst/>
          </a:lstStyle>
          <a:p>
            <a:pPr>
              <a:defRPr/>
            </a:pPr>
            <a:fld id="{CFB24D3F-61AC-4909-B924-5F347D24B181}" type="slidenum">
              <a:rPr lang="es-ES" smtClean="0"/>
              <a:pPr>
                <a:defRPr/>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6CE4E16B-D11F-4D16-918A-074A229385C5}" type="datetimeFigureOut">
              <a:rPr lang="es-ES" smtClean="0"/>
              <a:pPr>
                <a:defRPr/>
              </a:pPr>
              <a:t>11/12/2012</a:t>
            </a:fld>
            <a:endParaRPr lang="es-ES"/>
          </a:p>
        </p:txBody>
      </p:sp>
      <p:sp>
        <p:nvSpPr>
          <p:cNvPr id="6" name="5 Marcador de pie de página"/>
          <p:cNvSpPr>
            <a:spLocks noGrp="1"/>
          </p:cNvSpPr>
          <p:nvPr>
            <p:ph type="ftr" sz="quarter" idx="11"/>
          </p:nvPr>
        </p:nvSpPr>
        <p:spPr/>
        <p:txBody>
          <a:bodyPr/>
          <a:lstStyle>
            <a:extLst/>
          </a:lstStyle>
          <a:p>
            <a:pPr>
              <a:defRPr/>
            </a:pPr>
            <a:endParaRPr lang="es-ES"/>
          </a:p>
        </p:txBody>
      </p:sp>
      <p:sp>
        <p:nvSpPr>
          <p:cNvPr id="7" name="6 Marcador de número de diapositiva"/>
          <p:cNvSpPr>
            <a:spLocks noGrp="1"/>
          </p:cNvSpPr>
          <p:nvPr>
            <p:ph type="sldNum" sz="quarter" idx="12"/>
          </p:nvPr>
        </p:nvSpPr>
        <p:spPr/>
        <p:txBody>
          <a:bodyPr/>
          <a:lstStyle>
            <a:extLst/>
          </a:lstStyle>
          <a:p>
            <a:pPr>
              <a:defRPr/>
            </a:pPr>
            <a:fld id="{9E7EC2F7-E125-48FB-B2ED-098A0387BD78}" type="slidenum">
              <a:rPr lang="es-ES" smtClean="0"/>
              <a:pPr>
                <a:defRPr/>
              </a:pPr>
              <a:t>‹Nº›</a:t>
            </a:fld>
            <a:endParaRPr lang="es-E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pPr>
              <a:defRPr/>
            </a:pPr>
            <a:fld id="{500E6B56-CA18-4479-8807-C7BFED2C40E0}" type="datetimeFigureOut">
              <a:rPr lang="es-ES" smtClean="0"/>
              <a:pPr>
                <a:defRPr/>
              </a:pPr>
              <a:t>11/12/2012</a:t>
            </a:fld>
            <a:endParaRPr lang="es-ES"/>
          </a:p>
        </p:txBody>
      </p:sp>
      <p:sp>
        <p:nvSpPr>
          <p:cNvPr id="6" name="5 Marcador de pie de página"/>
          <p:cNvSpPr>
            <a:spLocks noGrp="1"/>
          </p:cNvSpPr>
          <p:nvPr>
            <p:ph type="ftr" sz="quarter" idx="11"/>
          </p:nvPr>
        </p:nvSpPr>
        <p:spPr/>
        <p:txBody>
          <a:bodyPr/>
          <a:lstStyle>
            <a:extLst/>
          </a:lstStyle>
          <a:p>
            <a:pPr>
              <a:defRPr/>
            </a:pPr>
            <a:endParaRPr lang="es-ES"/>
          </a:p>
        </p:txBody>
      </p:sp>
      <p:sp>
        <p:nvSpPr>
          <p:cNvPr id="7" name="6 Marcador de número de diapositiva"/>
          <p:cNvSpPr>
            <a:spLocks noGrp="1"/>
          </p:cNvSpPr>
          <p:nvPr>
            <p:ph type="sldNum" sz="quarter" idx="12"/>
          </p:nvPr>
        </p:nvSpPr>
        <p:spPr/>
        <p:txBody>
          <a:bodyPr/>
          <a:lstStyle>
            <a:extLst/>
          </a:lstStyle>
          <a:p>
            <a:pPr>
              <a:defRPr/>
            </a:pPr>
            <a:fld id="{18E307F6-C578-480C-9A3C-7FFC7AB60A4B}" type="slidenum">
              <a:rPr lang="es-ES" smtClean="0"/>
              <a:pPr>
                <a:defRPr/>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0BF279C7-80F4-4E17-AC03-7C4E05F66F1B}" type="datetimeFigureOut">
              <a:rPr lang="es-ES" smtClean="0"/>
              <a:pPr>
                <a:defRPr/>
              </a:pPr>
              <a:t>11/12/2012</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FBCB883-2F34-452B-AAD2-4697C7940ECF}" type="slidenum">
              <a:rPr lang="es-ES" smtClean="0"/>
              <a:pPr>
                <a:defRPr/>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spd="med">
    <p:dissolv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audio" Target="../media/audio10.wav"/><Relationship Id="rId7" Type="http://schemas.openxmlformats.org/officeDocument/2006/relationships/image" Target="../media/image10.jpeg"/><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11.emf"/><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audio" Target="../media/audio11.wav"/><Relationship Id="rId7" Type="http://schemas.openxmlformats.org/officeDocument/2006/relationships/image" Target="../media/image14.wmf"/><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4.gif"/></Relationships>
</file>

<file path=ppt/slides/_rels/slide13.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4.gif"/></Relationships>
</file>

<file path=ppt/slides/_rels/slide14.xml.rels><?xml version="1.0" encoding="UTF-8" standalone="yes"?>
<Relationships xmlns="http://schemas.openxmlformats.org/package/2006/relationships"><Relationship Id="rId3" Type="http://schemas.openxmlformats.org/officeDocument/2006/relationships/audio" Target="../media/audio13.wav"/><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4.gif"/></Relationships>
</file>

<file path=ppt/slides/_rels/slide15.xml.rels><?xml version="1.0" encoding="UTF-8" standalone="yes"?>
<Relationships xmlns="http://schemas.openxmlformats.org/package/2006/relationships"><Relationship Id="rId3" Type="http://schemas.openxmlformats.org/officeDocument/2006/relationships/audio" Target="../media/audio13.wav"/><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image" Target="../media/image4.gif"/><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8" name="Group 19"/>
          <p:cNvGrpSpPr>
            <a:grpSpLocks/>
          </p:cNvGrpSpPr>
          <p:nvPr/>
        </p:nvGrpSpPr>
        <p:grpSpPr bwMode="auto">
          <a:xfrm>
            <a:off x="5292081" y="1"/>
            <a:ext cx="3851922" cy="6858000"/>
            <a:chOff x="7344" y="0"/>
            <a:chExt cx="4896" cy="15840"/>
          </a:xfrm>
        </p:grpSpPr>
        <p:grpSp>
          <p:nvGrpSpPr>
            <p:cNvPr id="8" name="Group 20"/>
            <p:cNvGrpSpPr>
              <a:grpSpLocks/>
            </p:cNvGrpSpPr>
            <p:nvPr/>
          </p:nvGrpSpPr>
          <p:grpSpPr bwMode="auto">
            <a:xfrm>
              <a:off x="7344" y="0"/>
              <a:ext cx="4896" cy="15840"/>
              <a:chOff x="7560" y="0"/>
              <a:chExt cx="4700" cy="15840"/>
            </a:xfrm>
          </p:grpSpPr>
          <p:sp>
            <p:nvSpPr>
              <p:cNvPr id="9" name="Rectangle 21"/>
              <p:cNvSpPr>
                <a:spLocks noChangeArrowheads="1"/>
              </p:cNvSpPr>
              <p:nvPr/>
            </p:nvSpPr>
            <p:spPr bwMode="auto">
              <a:xfrm>
                <a:off x="7755" y="0"/>
                <a:ext cx="4505" cy="15840"/>
              </a:xfrm>
              <a:prstGeom prst="rect">
                <a:avLst/>
              </a:prstGeom>
              <a:gradFill rotWithShape="1">
                <a:gsLst>
                  <a:gs pos="0">
                    <a:srgbClr val="FED36B"/>
                  </a:gs>
                  <a:gs pos="50000">
                    <a:srgbClr val="FEB80A"/>
                  </a:gs>
                  <a:gs pos="100000">
                    <a:srgbClr val="FED36B"/>
                  </a:gs>
                </a:gsLst>
                <a:lin ang="5400000" scaled="1"/>
              </a:gradFill>
              <a:ln w="12700">
                <a:solidFill>
                  <a:srgbClr val="FEB80A"/>
                </a:solidFill>
                <a:miter lim="800000"/>
                <a:headEnd/>
                <a:tailEnd/>
              </a:ln>
              <a:effectLst>
                <a:outerShdw dist="28398" dir="3806097" algn="ctr" rotWithShape="0">
                  <a:srgbClr val="825C00"/>
                </a:outerShdw>
              </a:effectLst>
            </p:spPr>
            <p:txBody>
              <a:bodyPr vert="horz" wrap="square" lIns="91440" tIns="45720" rIns="91440" bIns="45720" numCol="1" anchor="t" anchorCtr="0" compatLnSpc="1">
                <a:prstTxWarp prst="textNoShape">
                  <a:avLst/>
                </a:prstTxWarp>
              </a:bodyPr>
              <a:lstStyle/>
              <a:p>
                <a:endParaRPr lang="es-CO" dirty="0"/>
              </a:p>
            </p:txBody>
          </p:sp>
          <p:sp>
            <p:nvSpPr>
              <p:cNvPr id="10" name="Rectangle 22" descr="Light vertical"/>
              <p:cNvSpPr>
                <a:spLocks noChangeArrowheads="1"/>
              </p:cNvSpPr>
              <p:nvPr/>
            </p:nvSpPr>
            <p:spPr bwMode="auto">
              <a:xfrm>
                <a:off x="7560" y="8"/>
                <a:ext cx="195" cy="15825"/>
              </a:xfrm>
              <a:prstGeom prst="rect">
                <a:avLst/>
              </a:prstGeom>
              <a:pattFill prst="ltVert">
                <a:fgClr>
                  <a:srgbClr val="FEB80A">
                    <a:alpha val="79999"/>
                  </a:srgbClr>
                </a:fgClr>
                <a:bgClr>
                  <a:srgbClr val="FFFFFF">
                    <a:alpha val="79999"/>
                  </a:srgbClr>
                </a:bgClr>
              </a:pattFill>
              <a:ln w="12700">
                <a:noFill/>
                <a:miter lim="800000"/>
                <a:headEnd/>
                <a:tailEnd/>
              </a:ln>
              <a:effectLst/>
            </p:spPr>
            <p:txBody>
              <a:bodyPr vert="horz" wrap="square" lIns="91440" tIns="45720" rIns="91440" bIns="45720" numCol="1" anchor="ctr" anchorCtr="0" compatLnSpc="1">
                <a:prstTxWarp prst="textNoShape">
                  <a:avLst/>
                </a:prstTxWarp>
              </a:bodyPr>
              <a:lstStyle/>
              <a:p>
                <a:endParaRPr lang="es-CO"/>
              </a:p>
            </p:txBody>
          </p:sp>
        </p:grpSp>
        <p:sp>
          <p:nvSpPr>
            <p:cNvPr id="11" name="Rectangle 23"/>
            <p:cNvSpPr>
              <a:spLocks noChangeArrowheads="1"/>
            </p:cNvSpPr>
            <p:nvPr/>
          </p:nvSpPr>
          <p:spPr bwMode="auto">
            <a:xfrm>
              <a:off x="7344" y="0"/>
              <a:ext cx="4896" cy="8086"/>
            </a:xfrm>
            <a:prstGeom prst="rect">
              <a:avLst/>
            </a:prstGeom>
            <a:noFill/>
            <a:ln w="12700">
              <a:noFill/>
              <a:miter lim="800000"/>
              <a:headEnd/>
              <a:tailEnd/>
            </a:ln>
          </p:spPr>
          <p:txBody>
            <a:bodyPr vert="horz" wrap="square" lIns="365760" tIns="182880" rIns="182880" bIns="18288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s-ES" sz="3200" b="1" dirty="0">
                <a:solidFill>
                  <a:srgbClr val="FFFFFF"/>
                </a:solidFill>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ES" sz="3200" b="1" dirty="0">
                <a:solidFill>
                  <a:srgbClr val="FFFFFF"/>
                </a:solidFill>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ES" sz="3200" b="1" dirty="0">
                <a:solidFill>
                  <a:srgbClr val="FFFFFF"/>
                </a:solidFill>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ES" sz="3200" b="1" dirty="0">
                <a:solidFill>
                  <a:srgbClr val="FFFFFF"/>
                </a:solidFill>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ES" sz="3200" b="1" dirty="0">
                <a:solidFill>
                  <a:srgbClr val="FFFFFF"/>
                </a:solidFill>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endParaRPr>
            </a:p>
            <a:p>
              <a:r>
                <a:rPr kumimoji="0" lang="es-CO"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rPr>
                <a:t>ARNOVIO ESCOBAR CARABALI</a:t>
              </a:r>
            </a:p>
            <a:p>
              <a:r>
                <a:rPr kumimoji="0" lang="es-CO"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rPr>
                <a:t>JUAN CARLOS PAIPA</a:t>
              </a:r>
            </a:p>
            <a:p>
              <a:r>
                <a:rPr kumimoji="0" lang="es-CO"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rPr>
                <a:t>CARLOS ANDRES ROJAS VELEZ</a:t>
              </a:r>
            </a:p>
            <a:p>
              <a:r>
                <a:rPr kumimoji="0" lang="es-CO"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rPr>
                <a:t>JULIAN CAMILO MURILLO</a:t>
              </a:r>
              <a:endParaRPr kumimoji="0" lang="es-ES" b="1" i="0" u="none" strike="noStrike" cap="none" normalizeH="0" baseline="0" dirty="0" smtClean="0">
                <a:ln>
                  <a:noFill/>
                </a:ln>
                <a:solidFill>
                  <a:srgbClr val="FFFFFF"/>
                </a:solidFill>
                <a:effectLst/>
                <a:latin typeface="Cambria" pitchFamily="18"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Constantia" pitchFamily="18" charset="0"/>
              </a:endParaRPr>
            </a:p>
          </p:txBody>
        </p:sp>
        <p:sp>
          <p:nvSpPr>
            <p:cNvPr id="12" name="Rectangle 24"/>
            <p:cNvSpPr>
              <a:spLocks noChangeArrowheads="1"/>
            </p:cNvSpPr>
            <p:nvPr/>
          </p:nvSpPr>
          <p:spPr bwMode="auto">
            <a:xfrm>
              <a:off x="7351" y="9749"/>
              <a:ext cx="4889" cy="2044"/>
            </a:xfrm>
            <a:prstGeom prst="rect">
              <a:avLst/>
            </a:prstGeom>
            <a:noFill/>
            <a:ln w="12700">
              <a:noFill/>
              <a:miter lim="800000"/>
              <a:headEnd/>
              <a:tailEnd/>
            </a:ln>
          </p:spPr>
          <p:txBody>
            <a:bodyPr vert="horz" wrap="square" lIns="365760" tIns="182880" rIns="182880" bIns="18288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b="1" i="0" u="none" strike="noStrike" cap="none" normalizeH="0" baseline="0" dirty="0" smtClean="0">
                  <a:ln>
                    <a:noFill/>
                  </a:ln>
                  <a:solidFill>
                    <a:schemeClr val="tx1"/>
                  </a:solidFill>
                  <a:effectLst/>
                  <a:latin typeface="Cambria" pitchFamily="18" charset="0"/>
                  <a:ea typeface="Times New Roman" pitchFamily="18" charset="0"/>
                  <a:cs typeface="Calibri" pitchFamily="34" charset="0"/>
                </a:rPr>
                <a:t>Presentado a la especialista,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CO" b="1" i="0" u="none" strike="noStrike" cap="none" normalizeH="0" baseline="0" dirty="0" smtClean="0">
                  <a:ln>
                    <a:noFill/>
                  </a:ln>
                  <a:solidFill>
                    <a:schemeClr val="tx1"/>
                  </a:solidFill>
                  <a:effectLst/>
                  <a:latin typeface="Cambria" pitchFamily="18" charset="0"/>
                  <a:ea typeface="Times New Roman" pitchFamily="18" charset="0"/>
                  <a:cs typeface="Calibri" pitchFamily="34" charset="0"/>
                </a:rPr>
                <a:t>DIANA PATRICIA DIAZ</a:t>
              </a:r>
              <a:endParaRPr kumimoji="0" lang="es-CO" sz="2000" b="1" i="0" u="none" strike="noStrike" cap="none" normalizeH="0" baseline="0" dirty="0" smtClean="0">
                <a:ln>
                  <a:noFill/>
                </a:ln>
                <a:solidFill>
                  <a:schemeClr val="tx1"/>
                </a:solidFill>
                <a:effectLst/>
                <a:latin typeface="Cambria" pitchFamily="18" charset="0"/>
              </a:endParaRPr>
            </a:p>
          </p:txBody>
        </p:sp>
      </p:grpSp>
      <p:pic>
        <p:nvPicPr>
          <p:cNvPr id="33796" name="Imagen 1" descr="panela 1"/>
          <p:cNvPicPr>
            <a:picLocks noChangeAspect="1" noChangeArrowheads="1"/>
          </p:cNvPicPr>
          <p:nvPr/>
        </p:nvPicPr>
        <p:blipFill>
          <a:blip r:embed="rId4" cstate="print"/>
          <a:srcRect/>
          <a:stretch>
            <a:fillRect/>
          </a:stretch>
        </p:blipFill>
        <p:spPr bwMode="auto">
          <a:xfrm>
            <a:off x="2483768" y="5445224"/>
            <a:ext cx="2841625" cy="1412776"/>
          </a:xfrm>
          <a:prstGeom prst="rect">
            <a:avLst/>
          </a:prstGeom>
          <a:noFill/>
        </p:spPr>
      </p:pic>
      <p:pic>
        <p:nvPicPr>
          <p:cNvPr id="33793" name="Imagen 2" descr="panela 2"/>
          <p:cNvPicPr>
            <a:picLocks noChangeAspect="1" noChangeArrowheads="1"/>
          </p:cNvPicPr>
          <p:nvPr/>
        </p:nvPicPr>
        <p:blipFill>
          <a:blip r:embed="rId5" cstate="print"/>
          <a:srcRect/>
          <a:stretch>
            <a:fillRect/>
          </a:stretch>
        </p:blipFill>
        <p:spPr bwMode="auto">
          <a:xfrm>
            <a:off x="0" y="2348880"/>
            <a:ext cx="5328592" cy="3096343"/>
          </a:xfrm>
          <a:prstGeom prst="rect">
            <a:avLst/>
          </a:prstGeom>
          <a:noFill/>
        </p:spPr>
      </p:pic>
      <p:sp>
        <p:nvSpPr>
          <p:cNvPr id="33797" name="Rectangle 35"/>
          <p:cNvSpPr>
            <a:spLocks noChangeArrowheads="1"/>
          </p:cNvSpPr>
          <p:nvPr/>
        </p:nvSpPr>
        <p:spPr bwMode="auto">
          <a:xfrm>
            <a:off x="0" y="0"/>
            <a:ext cx="5328592" cy="105273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600" b="1" i="0" u="none" strike="noStrike" cap="none" normalizeH="0" baseline="0" dirty="0" smtClean="0">
                <a:ln>
                  <a:noFill/>
                </a:ln>
                <a:solidFill>
                  <a:srgbClr val="C48B01"/>
                </a:solidFill>
                <a:effectLst/>
                <a:latin typeface="Cambria" pitchFamily="18" charset="0"/>
                <a:ea typeface="Times New Roman" pitchFamily="18" charset="0"/>
                <a:cs typeface="Calibri" pitchFamily="34" charset="0"/>
              </a:rPr>
              <a:t>     CURSO 302581_30</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600" b="1" i="0" u="none" strike="noStrike" cap="none" normalizeH="0" baseline="0" dirty="0" smtClean="0">
                <a:ln>
                  <a:noFill/>
                </a:ln>
                <a:solidFill>
                  <a:srgbClr val="C48B01"/>
                </a:solidFill>
                <a:effectLst/>
                <a:latin typeface="Cambria" pitchFamily="18" charset="0"/>
                <a:ea typeface="Calibri" pitchFamily="34" charset="0"/>
                <a:cs typeface="Times New Roman" pitchFamily="18" charset="0"/>
              </a:rPr>
              <a:t>PROYECTO DE GRADO</a:t>
            </a:r>
            <a:endParaRPr kumimoji="0" lang="es-ES" sz="1800" b="0" i="0" u="none" strike="noStrike" cap="none" normalizeH="0" baseline="0" dirty="0" smtClean="0">
              <a:ln>
                <a:noFill/>
              </a:ln>
              <a:solidFill>
                <a:schemeClr val="tx1"/>
              </a:solidFill>
              <a:effectLst/>
              <a:latin typeface="Constantia" pitchFamily="18" charset="0"/>
            </a:endParaRPr>
          </a:p>
        </p:txBody>
      </p:sp>
      <p:sp>
        <p:nvSpPr>
          <p:cNvPr id="33794" name="Text Box 36"/>
          <p:cNvSpPr txBox="1">
            <a:spLocks noChangeArrowheads="1"/>
          </p:cNvSpPr>
          <p:nvPr/>
        </p:nvSpPr>
        <p:spPr bwMode="auto">
          <a:xfrm>
            <a:off x="0" y="1052736"/>
            <a:ext cx="5328592" cy="129614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2400" b="1" i="0" u="none" strike="noStrike" cap="none" normalizeH="0" baseline="0" dirty="0" smtClean="0">
                <a:ln>
                  <a:noFill/>
                </a:ln>
                <a:solidFill>
                  <a:srgbClr val="00B050"/>
                </a:solidFill>
                <a:effectLst/>
                <a:latin typeface="Cambria" pitchFamily="18" charset="0"/>
                <a:ea typeface="Calibri" pitchFamily="34" charset="0"/>
                <a:cs typeface="Times New Roman" pitchFamily="18" charset="0"/>
              </a:rPr>
              <a:t>TECNIFICACI</a:t>
            </a:r>
            <a:r>
              <a:rPr kumimoji="0" lang="es-CO" sz="2400" b="1" i="0" u="none" strike="noStrike" cap="none" normalizeH="0" baseline="0" dirty="0" smtClean="0">
                <a:ln>
                  <a:noFill/>
                </a:ln>
                <a:solidFill>
                  <a:srgbClr val="00B050"/>
                </a:solidFill>
                <a:effectLst/>
                <a:latin typeface="Constantia"/>
                <a:ea typeface="Calibri" pitchFamily="34" charset="0"/>
                <a:cs typeface="Times New Roman" pitchFamily="18" charset="0"/>
              </a:rPr>
              <a:t>Ó</a:t>
            </a:r>
            <a:r>
              <a:rPr kumimoji="0" lang="es-CO" sz="2400" b="1" i="0" u="none" strike="noStrike" cap="none" normalizeH="0" baseline="0" dirty="0" smtClean="0">
                <a:ln>
                  <a:noFill/>
                </a:ln>
                <a:solidFill>
                  <a:srgbClr val="00B050"/>
                </a:solidFill>
                <a:effectLst/>
                <a:latin typeface="Cambria" pitchFamily="18" charset="0"/>
                <a:ea typeface="Calibri" pitchFamily="34" charset="0"/>
                <a:cs typeface="Times New Roman" pitchFamily="18" charset="0"/>
              </a:rPr>
              <a:t>N DE LA PRODUCCI</a:t>
            </a:r>
            <a:r>
              <a:rPr kumimoji="0" lang="es-CO" sz="2400" b="1" i="0" u="none" strike="noStrike" cap="none" normalizeH="0" baseline="0" dirty="0" smtClean="0">
                <a:ln>
                  <a:noFill/>
                </a:ln>
                <a:solidFill>
                  <a:srgbClr val="00B050"/>
                </a:solidFill>
                <a:effectLst/>
                <a:latin typeface="Constantia"/>
                <a:ea typeface="Calibri" pitchFamily="34" charset="0"/>
                <a:cs typeface="Times New Roman" pitchFamily="18" charset="0"/>
              </a:rPr>
              <a:t>Ó</a:t>
            </a:r>
            <a:r>
              <a:rPr kumimoji="0" lang="es-CO" sz="2400" b="1" i="0" u="none" strike="noStrike" cap="none" normalizeH="0" baseline="0" dirty="0" smtClean="0">
                <a:ln>
                  <a:noFill/>
                </a:ln>
                <a:solidFill>
                  <a:srgbClr val="00B050"/>
                </a:solidFill>
                <a:effectLst/>
                <a:latin typeface="Cambria" pitchFamily="18" charset="0"/>
                <a:ea typeface="Calibri" pitchFamily="34" charset="0"/>
                <a:cs typeface="Times New Roman" pitchFamily="18" charset="0"/>
              </a:rPr>
              <a:t>N ARTESANAL DE PANELA.</a:t>
            </a:r>
            <a:endParaRPr kumimoji="0" lang="es-CO" sz="1800" b="0" i="0" u="none" strike="noStrike" cap="none" normalizeH="0" baseline="0" dirty="0" smtClean="0">
              <a:ln>
                <a:noFill/>
              </a:ln>
              <a:solidFill>
                <a:schemeClr val="tx1"/>
              </a:solidFill>
              <a:effectLst/>
              <a:latin typeface="Constantia" pitchFamily="18" charset="0"/>
            </a:endParaRPr>
          </a:p>
        </p:txBody>
      </p:sp>
      <p:sp>
        <p:nvSpPr>
          <p:cNvPr id="33804"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CO"/>
          </a:p>
        </p:txBody>
      </p:sp>
      <p:sp>
        <p:nvSpPr>
          <p:cNvPr id="33808" name="Rectangle 1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800" b="0" i="0" u="none" strike="noStrike" cap="none" normalizeH="0" baseline="0" smtClean="0">
              <a:ln>
                <a:noFill/>
              </a:ln>
              <a:solidFill>
                <a:schemeClr val="tx1"/>
              </a:solidFill>
              <a:effectLst/>
              <a:latin typeface="Constantia" pitchFamily="18" charset="0"/>
            </a:endParaRPr>
          </a:p>
        </p:txBody>
      </p:sp>
      <p:sp>
        <p:nvSpPr>
          <p:cNvPr id="33811" name="Rectangle 19"/>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200" b="0" i="0" u="none" strike="noStrike" cap="none" normalizeH="0" baseline="0" smtClean="0">
                <a:ln>
                  <a:noFill/>
                </a:ln>
                <a:solidFill>
                  <a:schemeClr val="tx1"/>
                </a:solidFill>
                <a:effectLst/>
                <a:latin typeface="Constantia" pitchFamily="18" charset="0"/>
                <a:ea typeface="Times New Roman" pitchFamily="18" charset="0"/>
              </a:rPr>
              <a:t/>
            </a:r>
            <a:br>
              <a:rPr kumimoji="0" lang="es-CO" sz="1200" b="0" i="0" u="none" strike="noStrike" cap="none" normalizeH="0" baseline="0" smtClean="0">
                <a:ln>
                  <a:noFill/>
                </a:ln>
                <a:solidFill>
                  <a:schemeClr val="tx1"/>
                </a:solidFill>
                <a:effectLst/>
                <a:latin typeface="Constantia" pitchFamily="18" charset="0"/>
                <a:ea typeface="Times New Roman" pitchFamily="18" charset="0"/>
              </a:rPr>
            </a:br>
            <a:endParaRPr kumimoji="0" lang="es-CO" sz="1800" b="0" i="0" u="none" strike="noStrike" cap="none" normalizeH="0" baseline="0" smtClean="0">
              <a:ln>
                <a:noFill/>
              </a:ln>
              <a:solidFill>
                <a:schemeClr val="tx1"/>
              </a:solidFill>
              <a:effectLst/>
              <a:latin typeface="Constantia" pitchFamily="18" charset="0"/>
            </a:endParaRPr>
          </a:p>
        </p:txBody>
      </p:sp>
      <p:pic>
        <p:nvPicPr>
          <p:cNvPr id="18" name="17 Imagen" descr="logo_unad.gif"/>
          <p:cNvPicPr>
            <a:picLocks noChangeAspect="1"/>
          </p:cNvPicPr>
          <p:nvPr/>
        </p:nvPicPr>
        <p:blipFill>
          <a:blip r:embed="rId6" cstate="print"/>
          <a:stretch>
            <a:fillRect/>
          </a:stretch>
        </p:blipFill>
        <p:spPr>
          <a:xfrm>
            <a:off x="0" y="5445224"/>
            <a:ext cx="2520280" cy="1412776"/>
          </a:xfrm>
          <a:prstGeom prst="rect">
            <a:avLst/>
          </a:prstGeom>
        </p:spPr>
      </p:pic>
    </p:spTree>
    <p:custDataLst>
      <p:tags r:id="rId1"/>
    </p:custDataLst>
  </p:cSld>
  <p:clrMapOvr>
    <a:masterClrMapping/>
  </p:clrMapOvr>
  <p:transition spd="slow" advTm="8000">
    <p:dissolve/>
    <p:sndAc>
      <p:stSnd>
        <p:snd r:embed="rId3"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60648"/>
            <a:ext cx="7406640" cy="563322"/>
          </a:xfrm>
        </p:spPr>
        <p:txBody>
          <a:bodyPr>
            <a:noAutofit/>
          </a:bodyPr>
          <a:lstStyle/>
          <a:p>
            <a:pPr algn="ctr" fontAlgn="auto">
              <a:spcAft>
                <a:spcPts val="0"/>
              </a:spcAft>
              <a:defRPr/>
            </a:pPr>
            <a:r>
              <a:rPr lang="es-MX" sz="4000" b="1" dirty="0" smtClean="0">
                <a:solidFill>
                  <a:schemeClr val="bg2">
                    <a:lumMod val="50000"/>
                  </a:schemeClr>
                </a:solidFill>
                <a:latin typeface="Cambria" pitchFamily="18" charset="0"/>
                <a:cs typeface="Arial" pitchFamily="34" charset="0"/>
              </a:rPr>
              <a:t>ESTUDIO FINANCIERO</a:t>
            </a:r>
            <a:endParaRPr lang="es-ES" sz="4000" b="1" dirty="0">
              <a:solidFill>
                <a:schemeClr val="bg2">
                  <a:lumMod val="50000"/>
                </a:schemeClr>
              </a:solidFill>
              <a:latin typeface="Cambria" pitchFamily="18" charset="0"/>
              <a:cs typeface="Arial" pitchFamily="34" charset="0"/>
            </a:endParaRPr>
          </a:p>
        </p:txBody>
      </p:sp>
      <p:sp>
        <p:nvSpPr>
          <p:cNvPr id="8" name="7 Rectángulo"/>
          <p:cNvSpPr/>
          <p:nvPr/>
        </p:nvSpPr>
        <p:spPr>
          <a:xfrm>
            <a:off x="3707904" y="980728"/>
            <a:ext cx="2880320" cy="289310"/>
          </a:xfrm>
          <a:prstGeom prst="rect">
            <a:avLst/>
          </a:prstGeom>
        </p:spPr>
        <p:txBody>
          <a:bodyPr wrap="square">
            <a:spAutoFit/>
          </a:bodyPr>
          <a:lstStyle/>
          <a:p>
            <a:pPr algn="ctr" fontAlgn="auto">
              <a:lnSpc>
                <a:spcPct val="80000"/>
              </a:lnSpc>
              <a:spcBef>
                <a:spcPct val="20000"/>
              </a:spcBef>
              <a:spcAft>
                <a:spcPts val="0"/>
              </a:spcAft>
              <a:buClr>
                <a:schemeClr val="accent3"/>
              </a:buClr>
              <a:buSzPct val="95000"/>
              <a:defRPr/>
            </a:pPr>
            <a:r>
              <a:rPr lang="es-ES_tradnl" sz="1600" b="1" dirty="0">
                <a:ln w="635">
                  <a:noFill/>
                </a:ln>
                <a:solidFill>
                  <a:schemeClr val="bg2">
                    <a:lumMod val="50000"/>
                  </a:schemeClr>
                </a:solidFill>
                <a:latin typeface="Arial" pitchFamily="34" charset="0"/>
                <a:cs typeface="Arial" pitchFamily="34" charset="0"/>
              </a:rPr>
              <a:t>MAQUINARIA  Y  EQUIPOS</a:t>
            </a:r>
            <a:endParaRPr lang="es-ES" sz="1600" b="1" dirty="0">
              <a:ln w="635">
                <a:noFill/>
              </a:ln>
              <a:solidFill>
                <a:schemeClr val="bg2">
                  <a:lumMod val="50000"/>
                </a:schemeClr>
              </a:solidFill>
              <a:latin typeface="Arial" pitchFamily="34" charset="0"/>
              <a:cs typeface="Arial" pitchFamily="34" charset="0"/>
            </a:endParaRPr>
          </a:p>
        </p:txBody>
      </p:sp>
      <p:sp>
        <p:nvSpPr>
          <p:cNvPr id="10" name="9 Rectángulo"/>
          <p:cNvSpPr/>
          <p:nvPr/>
        </p:nvSpPr>
        <p:spPr>
          <a:xfrm>
            <a:off x="3275856" y="2492896"/>
            <a:ext cx="3994378" cy="289310"/>
          </a:xfrm>
          <a:prstGeom prst="rect">
            <a:avLst/>
          </a:prstGeom>
        </p:spPr>
        <p:txBody>
          <a:bodyPr wrap="square">
            <a:spAutoFit/>
          </a:bodyPr>
          <a:lstStyle/>
          <a:p>
            <a:pPr fontAlgn="auto">
              <a:lnSpc>
                <a:spcPct val="80000"/>
              </a:lnSpc>
              <a:spcBef>
                <a:spcPct val="20000"/>
              </a:spcBef>
              <a:spcAft>
                <a:spcPts val="0"/>
              </a:spcAft>
              <a:buClr>
                <a:schemeClr val="accent3"/>
              </a:buClr>
              <a:buSzPct val="95000"/>
              <a:defRPr/>
            </a:pPr>
            <a:r>
              <a:rPr lang="es-ES_tradnl" sz="1600" b="1" dirty="0">
                <a:ln w="635">
                  <a:noFill/>
                </a:ln>
                <a:solidFill>
                  <a:schemeClr val="bg2">
                    <a:lumMod val="50000"/>
                  </a:schemeClr>
                </a:solidFill>
                <a:latin typeface="Arial" pitchFamily="34" charset="0"/>
                <a:cs typeface="Arial" pitchFamily="34" charset="0"/>
              </a:rPr>
              <a:t>CONSTRUCCION DE INSTALACIONES</a:t>
            </a:r>
            <a:endParaRPr lang="es-ES" sz="1600" b="1" dirty="0">
              <a:ln w="635">
                <a:noFill/>
              </a:ln>
              <a:solidFill>
                <a:schemeClr val="bg2">
                  <a:lumMod val="50000"/>
                </a:schemeClr>
              </a:solidFill>
              <a:latin typeface="Arial" pitchFamily="34" charset="0"/>
              <a:cs typeface="Arial" pitchFamily="34" charset="0"/>
            </a:endParaRPr>
          </a:p>
        </p:txBody>
      </p:sp>
      <p:sp>
        <p:nvSpPr>
          <p:cNvPr id="11" name="10 Rectángulo"/>
          <p:cNvSpPr/>
          <p:nvPr/>
        </p:nvSpPr>
        <p:spPr>
          <a:xfrm>
            <a:off x="3995936" y="4149080"/>
            <a:ext cx="2484047" cy="289310"/>
          </a:xfrm>
          <a:prstGeom prst="rect">
            <a:avLst/>
          </a:prstGeom>
        </p:spPr>
        <p:txBody>
          <a:bodyPr wrap="square">
            <a:spAutoFit/>
          </a:bodyPr>
          <a:lstStyle/>
          <a:p>
            <a:pPr fontAlgn="auto">
              <a:lnSpc>
                <a:spcPct val="80000"/>
              </a:lnSpc>
              <a:spcBef>
                <a:spcPct val="20000"/>
              </a:spcBef>
              <a:spcAft>
                <a:spcPts val="0"/>
              </a:spcAft>
              <a:buClr>
                <a:schemeClr val="accent3"/>
              </a:buClr>
              <a:buSzPct val="95000"/>
              <a:defRPr/>
            </a:pPr>
            <a:r>
              <a:rPr lang="es-ES_tradnl" sz="1600" b="1" dirty="0">
                <a:ln w="635">
                  <a:noFill/>
                </a:ln>
                <a:solidFill>
                  <a:schemeClr val="bg2">
                    <a:lumMod val="50000"/>
                  </a:schemeClr>
                </a:solidFill>
                <a:latin typeface="Arial" pitchFamily="34" charset="0"/>
                <a:cs typeface="Arial" pitchFamily="34" charset="0"/>
              </a:rPr>
              <a:t> EQUIPOS DE OFICINA</a:t>
            </a:r>
            <a:endParaRPr lang="es-ES" sz="1600" b="1" dirty="0">
              <a:ln w="635">
                <a:noFill/>
              </a:ln>
              <a:solidFill>
                <a:schemeClr val="bg2">
                  <a:lumMod val="50000"/>
                </a:schemeClr>
              </a:solidFill>
              <a:latin typeface="Arial" pitchFamily="34" charset="0"/>
              <a:cs typeface="Arial" pitchFamily="34" charset="0"/>
            </a:endParaRPr>
          </a:p>
        </p:txBody>
      </p:sp>
      <p:sp>
        <p:nvSpPr>
          <p:cNvPr id="12" name="11 Rectángulo"/>
          <p:cNvSpPr/>
          <p:nvPr/>
        </p:nvSpPr>
        <p:spPr>
          <a:xfrm>
            <a:off x="3491880" y="5517232"/>
            <a:ext cx="4191056" cy="289310"/>
          </a:xfrm>
          <a:prstGeom prst="rect">
            <a:avLst/>
          </a:prstGeom>
        </p:spPr>
        <p:txBody>
          <a:bodyPr wrap="square">
            <a:spAutoFit/>
          </a:bodyPr>
          <a:lstStyle/>
          <a:p>
            <a:pPr fontAlgn="auto">
              <a:lnSpc>
                <a:spcPct val="80000"/>
              </a:lnSpc>
              <a:spcBef>
                <a:spcPct val="20000"/>
              </a:spcBef>
              <a:spcAft>
                <a:spcPts val="0"/>
              </a:spcAft>
              <a:buClr>
                <a:schemeClr val="accent3"/>
              </a:buClr>
              <a:buSzPct val="95000"/>
              <a:defRPr/>
            </a:pPr>
            <a:r>
              <a:rPr lang="es-ES_tradnl" sz="1600" b="1" dirty="0">
                <a:ln w="635">
                  <a:noFill/>
                </a:ln>
                <a:solidFill>
                  <a:schemeClr val="bg2">
                    <a:lumMod val="50000"/>
                  </a:schemeClr>
                </a:solidFill>
                <a:latin typeface="Arial" pitchFamily="34" charset="0"/>
                <a:cs typeface="Arial" pitchFamily="34" charset="0"/>
              </a:rPr>
              <a:t>COSTOS LABORALES A </a:t>
            </a:r>
            <a:r>
              <a:rPr lang="es-ES_tradnl" sz="1600" b="1" dirty="0" smtClean="0">
                <a:ln w="635">
                  <a:noFill/>
                </a:ln>
                <a:solidFill>
                  <a:schemeClr val="bg2">
                    <a:lumMod val="50000"/>
                  </a:schemeClr>
                </a:solidFill>
                <a:latin typeface="Arial" pitchFamily="34" charset="0"/>
                <a:cs typeface="Arial" pitchFamily="34" charset="0"/>
              </a:rPr>
              <a:t>12 MESES</a:t>
            </a:r>
            <a:endParaRPr lang="es-ES" sz="1600" b="1" dirty="0">
              <a:ln w="635">
                <a:noFill/>
              </a:ln>
              <a:solidFill>
                <a:schemeClr val="bg2">
                  <a:lumMod val="50000"/>
                </a:schemeClr>
              </a:solidFill>
              <a:latin typeface="Arial" pitchFamily="34" charset="0"/>
              <a:cs typeface="Arial" pitchFamily="34" charset="0"/>
            </a:endParaRPr>
          </a:p>
        </p:txBody>
      </p:sp>
      <p:pic>
        <p:nvPicPr>
          <p:cNvPr id="14343" name="15 Imagen" descr="1.jpg"/>
          <p:cNvPicPr>
            <a:picLocks noGrp="1" noChangeAspect="1"/>
          </p:cNvPicPr>
          <p:nvPr isPhoto="1"/>
        </p:nvPicPr>
        <p:blipFill>
          <a:blip r:embed="rId4" cstate="print"/>
          <a:srcRect/>
          <a:stretch>
            <a:fillRect/>
          </a:stretch>
        </p:blipFill>
        <p:spPr bwMode="auto">
          <a:xfrm>
            <a:off x="2699792" y="1268760"/>
            <a:ext cx="4521200" cy="1143000"/>
          </a:xfrm>
          <a:prstGeom prst="rect">
            <a:avLst/>
          </a:prstGeom>
          <a:noFill/>
          <a:ln w="9525">
            <a:noFill/>
            <a:miter lim="800000"/>
            <a:headEnd/>
            <a:tailEnd/>
          </a:ln>
        </p:spPr>
      </p:pic>
      <p:pic>
        <p:nvPicPr>
          <p:cNvPr id="14344" name="16 Imagen" descr="2.jpg"/>
          <p:cNvPicPr>
            <a:picLocks noGrp="1" noChangeAspect="1"/>
          </p:cNvPicPr>
          <p:nvPr isPhoto="1"/>
        </p:nvPicPr>
        <p:blipFill>
          <a:blip r:embed="rId5" cstate="print"/>
          <a:srcRect/>
          <a:stretch>
            <a:fillRect/>
          </a:stretch>
        </p:blipFill>
        <p:spPr bwMode="auto">
          <a:xfrm>
            <a:off x="2339752" y="2852936"/>
            <a:ext cx="5348288" cy="1285875"/>
          </a:xfrm>
          <a:prstGeom prst="rect">
            <a:avLst/>
          </a:prstGeom>
          <a:noFill/>
          <a:ln w="9525">
            <a:noFill/>
            <a:miter lim="800000"/>
            <a:headEnd/>
            <a:tailEnd/>
          </a:ln>
        </p:spPr>
      </p:pic>
      <p:pic>
        <p:nvPicPr>
          <p:cNvPr id="14345" name="17 Imagen" descr="3.jpg"/>
          <p:cNvPicPr>
            <a:picLocks noGrp="1" noChangeAspect="1"/>
          </p:cNvPicPr>
          <p:nvPr isPhoto="1"/>
        </p:nvPicPr>
        <p:blipFill>
          <a:blip r:embed="rId6" cstate="print"/>
          <a:srcRect/>
          <a:stretch>
            <a:fillRect/>
          </a:stretch>
        </p:blipFill>
        <p:spPr bwMode="auto">
          <a:xfrm>
            <a:off x="2051720" y="4437112"/>
            <a:ext cx="5786438" cy="1022350"/>
          </a:xfrm>
          <a:prstGeom prst="rect">
            <a:avLst/>
          </a:prstGeom>
          <a:noFill/>
          <a:ln w="9525">
            <a:noFill/>
            <a:miter lim="800000"/>
            <a:headEnd/>
            <a:tailEnd/>
          </a:ln>
        </p:spPr>
      </p:pic>
      <p:pic>
        <p:nvPicPr>
          <p:cNvPr id="14346" name="18 Imagen" descr="4.jpg"/>
          <p:cNvPicPr>
            <a:picLocks noGrp="1" noChangeAspect="1"/>
          </p:cNvPicPr>
          <p:nvPr isPhoto="1"/>
        </p:nvPicPr>
        <p:blipFill>
          <a:blip r:embed="rId7" cstate="print"/>
          <a:srcRect/>
          <a:stretch>
            <a:fillRect/>
          </a:stretch>
        </p:blipFill>
        <p:spPr bwMode="auto">
          <a:xfrm>
            <a:off x="1691680" y="5877272"/>
            <a:ext cx="6715125" cy="800100"/>
          </a:xfrm>
          <a:prstGeom prst="rect">
            <a:avLst/>
          </a:prstGeom>
          <a:noFill/>
          <a:ln w="9525">
            <a:noFill/>
            <a:miter lim="800000"/>
            <a:headEnd/>
            <a:tailEnd/>
          </a:ln>
        </p:spPr>
      </p:pic>
      <p:pic>
        <p:nvPicPr>
          <p:cNvPr id="14" name="13 Imagen" descr="logo_unad.gif"/>
          <p:cNvPicPr>
            <a:picLocks noChangeAspect="1"/>
          </p:cNvPicPr>
          <p:nvPr/>
        </p:nvPicPr>
        <p:blipFill>
          <a:blip r:embed="rId8"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cover dir="ru"/>
    <p:sndAc>
      <p:stSnd>
        <p:snd r:embed="rId3" name="cashreg.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subTitle" idx="1"/>
          </p:nvPr>
        </p:nvSpPr>
        <p:spPr>
          <a:xfrm>
            <a:off x="1547664" y="620688"/>
            <a:ext cx="5371688" cy="243143"/>
          </a:xfrm>
        </p:spPr>
        <p:txBody>
          <a:bodyPr wrap="square">
            <a:spAutoFit/>
          </a:bodyPr>
          <a:lstStyle/>
          <a:p>
            <a:pPr fontAlgn="auto">
              <a:lnSpc>
                <a:spcPct val="80000"/>
              </a:lnSpc>
              <a:spcAft>
                <a:spcPts val="0"/>
              </a:spcAft>
              <a:buClr>
                <a:schemeClr val="accent3"/>
              </a:buClr>
              <a:buFont typeface="Wingdings 2"/>
              <a:buNone/>
              <a:defRPr/>
            </a:pPr>
            <a:r>
              <a:rPr lang="es-ES_tradnl" sz="1600" b="1" dirty="0" smtClean="0">
                <a:ln w="635">
                  <a:noFill/>
                </a:ln>
                <a:solidFill>
                  <a:schemeClr val="bg2">
                    <a:lumMod val="50000"/>
                  </a:schemeClr>
                </a:solidFill>
                <a:latin typeface="Arial" pitchFamily="34" charset="0"/>
                <a:cs typeface="Arial" pitchFamily="34" charset="0"/>
              </a:rPr>
              <a:t>MATERIA PRIMA, EMPAQUE, SERVICIOS PUBLICOS</a:t>
            </a:r>
            <a:endParaRPr lang="es-ES" sz="1600" b="1" dirty="0" smtClean="0">
              <a:ln w="635">
                <a:noFill/>
              </a:ln>
              <a:solidFill>
                <a:schemeClr val="bg2">
                  <a:lumMod val="50000"/>
                </a:schemeClr>
              </a:solidFill>
              <a:latin typeface="Arial" pitchFamily="34" charset="0"/>
              <a:cs typeface="Arial" pitchFamily="34" charset="0"/>
            </a:endParaRPr>
          </a:p>
        </p:txBody>
      </p:sp>
      <p:sp>
        <p:nvSpPr>
          <p:cNvPr id="10" name="2 Marcador de texto"/>
          <p:cNvSpPr txBox="1">
            <a:spLocks/>
          </p:cNvSpPr>
          <p:nvPr/>
        </p:nvSpPr>
        <p:spPr>
          <a:xfrm>
            <a:off x="1331640" y="1700808"/>
            <a:ext cx="7416824" cy="1284163"/>
          </a:xfrm>
          <a:prstGeom prst="rect">
            <a:avLst/>
          </a:prstGeom>
        </p:spPr>
        <p:txBody>
          <a:bodyPr lIns="45720" rIns="45720">
            <a:normAutofit fontScale="25000" lnSpcReduction="20000"/>
          </a:bodyPr>
          <a:lstStyle/>
          <a:p>
            <a:pPr fontAlgn="auto">
              <a:spcBef>
                <a:spcPct val="20000"/>
              </a:spcBef>
              <a:spcAft>
                <a:spcPts val="0"/>
              </a:spcAft>
              <a:buClr>
                <a:schemeClr val="accent3"/>
              </a:buClr>
              <a:buSzPct val="95000"/>
              <a:buFont typeface="Wingdings 2"/>
              <a:buNone/>
              <a:defRPr/>
            </a:pPr>
            <a:endParaRPr lang="es-ES_tradnl" sz="5600" dirty="0">
              <a:effectLst>
                <a:outerShdw blurRad="50800" dist="38100" dir="10800000" algn="r" rotWithShape="0">
                  <a:prstClr val="black">
                    <a:alpha val="40000"/>
                  </a:prstClr>
                </a:outerShdw>
              </a:effectLst>
              <a:latin typeface="+mn-lt"/>
              <a:cs typeface="+mn-cs"/>
            </a:endParaRPr>
          </a:p>
          <a:p>
            <a:pPr fontAlgn="auto">
              <a:spcBef>
                <a:spcPct val="20000"/>
              </a:spcBef>
              <a:spcAft>
                <a:spcPts val="0"/>
              </a:spcAft>
              <a:buClr>
                <a:schemeClr val="accent3"/>
              </a:buClr>
              <a:buSzPct val="95000"/>
              <a:buFont typeface="Wingdings 2"/>
              <a:buNone/>
              <a:defRPr/>
            </a:pPr>
            <a:endParaRPr lang="es-ES" sz="5600" dirty="0">
              <a:effectLst>
                <a:outerShdw blurRad="50800" dist="38100" dir="10800000" algn="r" rotWithShape="0">
                  <a:prstClr val="black">
                    <a:alpha val="40000"/>
                  </a:prstClr>
                </a:outerShdw>
              </a:effectLst>
              <a:latin typeface="+mn-lt"/>
              <a:cs typeface="+mn-cs"/>
            </a:endParaRPr>
          </a:p>
          <a:p>
            <a:pPr algn="just" fontAlgn="auto">
              <a:spcBef>
                <a:spcPct val="20000"/>
              </a:spcBef>
              <a:spcAft>
                <a:spcPts val="0"/>
              </a:spcAft>
              <a:buClr>
                <a:schemeClr val="accent3"/>
              </a:buClr>
              <a:buSzPct val="95000"/>
              <a:defRPr/>
            </a:pPr>
            <a:r>
              <a:rPr lang="es-CO" sz="6400" b="1" dirty="0">
                <a:ln w="635">
                  <a:noFill/>
                </a:ln>
                <a:solidFill>
                  <a:schemeClr val="bg2">
                    <a:lumMod val="50000"/>
                  </a:schemeClr>
                </a:solidFill>
                <a:latin typeface="Arial" pitchFamily="34" charset="0"/>
                <a:cs typeface="Arial" pitchFamily="34" charset="0"/>
              </a:rPr>
              <a:t>PROYECCIÓN DE VENTAS </a:t>
            </a:r>
            <a:endParaRPr lang="es-ES" sz="6400" b="1" dirty="0">
              <a:ln w="635">
                <a:noFill/>
              </a:ln>
              <a:solidFill>
                <a:schemeClr val="accent4">
                  <a:tint val="90000"/>
                  <a:satMod val="125000"/>
                </a:schemeClr>
              </a:solidFill>
              <a:latin typeface="Arial" pitchFamily="34" charset="0"/>
              <a:cs typeface="Arial" pitchFamily="34" charset="0"/>
            </a:endParaRPr>
          </a:p>
          <a:p>
            <a:pPr algn="just" fontAlgn="auto">
              <a:spcBef>
                <a:spcPts val="1200"/>
              </a:spcBef>
              <a:spcAft>
                <a:spcPts val="0"/>
              </a:spcAft>
              <a:defRPr/>
            </a:pPr>
            <a:r>
              <a:rPr lang="es-CO" sz="6400" dirty="0">
                <a:latin typeface="Arial" pitchFamily="34" charset="0"/>
                <a:cs typeface="Arial" pitchFamily="34" charset="0"/>
              </a:rPr>
              <a:t>Para efectos de las proyecciones de ventas, debemos tener en cuenta que el trapiche funciona de lunes a viernes, cada día se procesan 8 toneladas de caña y la producción es de 864 kilogramos de panela/diarios; es decir, 36 bultos de 24kg. Lo que implica una producción de 4.320 Kilos/Semanales, ósea, 17.280 kilos/mensuales. Bajo estas consideraciones, y teniendo en cuenta que el kilogramo de panela se vende al intermediario a $ 1.125, las proyecciones de ventas anuales serian las siguientes:</a:t>
            </a:r>
            <a:endParaRPr lang="es-ES" sz="6400" dirty="0">
              <a:latin typeface="Arial" pitchFamily="34" charset="0"/>
              <a:cs typeface="Arial" pitchFamily="34" charset="0"/>
            </a:endParaRPr>
          </a:p>
          <a:p>
            <a:pPr fontAlgn="auto">
              <a:spcBef>
                <a:spcPct val="20000"/>
              </a:spcBef>
              <a:spcAft>
                <a:spcPts val="0"/>
              </a:spcAft>
              <a:buClr>
                <a:schemeClr val="accent3"/>
              </a:buClr>
              <a:buSzPct val="95000"/>
              <a:buFont typeface="Wingdings 2"/>
              <a:buNone/>
              <a:defRPr/>
            </a:pPr>
            <a:endParaRPr lang="es-ES" sz="5600" dirty="0">
              <a:effectLst>
                <a:outerShdw blurRad="50800" dist="38100" dir="10800000" algn="r" rotWithShape="0">
                  <a:prstClr val="black">
                    <a:alpha val="40000"/>
                  </a:prstClr>
                </a:outerShdw>
              </a:effectLst>
              <a:latin typeface="+mn-lt"/>
              <a:cs typeface="+mn-cs"/>
            </a:endParaRPr>
          </a:p>
          <a:p>
            <a:pPr fontAlgn="auto">
              <a:spcBef>
                <a:spcPct val="20000"/>
              </a:spcBef>
              <a:spcAft>
                <a:spcPts val="0"/>
              </a:spcAft>
              <a:buClr>
                <a:schemeClr val="accent3"/>
              </a:buClr>
              <a:buSzPct val="95000"/>
              <a:buFont typeface="Wingdings 2"/>
              <a:buNone/>
              <a:defRPr/>
            </a:pPr>
            <a:endParaRPr lang="es-ES_tradnl" sz="5600" dirty="0">
              <a:effectLst>
                <a:outerShdw blurRad="50800" dist="38100" dir="10800000" algn="r" rotWithShape="0">
                  <a:prstClr val="black">
                    <a:alpha val="40000"/>
                  </a:prstClr>
                </a:outerShdw>
              </a:effectLst>
              <a:latin typeface="+mn-lt"/>
              <a:cs typeface="+mn-cs"/>
            </a:endParaRPr>
          </a:p>
          <a:p>
            <a:pPr fontAlgn="auto">
              <a:spcBef>
                <a:spcPct val="20000"/>
              </a:spcBef>
              <a:spcAft>
                <a:spcPts val="0"/>
              </a:spcAft>
              <a:buClr>
                <a:schemeClr val="accent3"/>
              </a:buClr>
              <a:buSzPct val="95000"/>
              <a:buFont typeface="Wingdings 2"/>
              <a:buNone/>
              <a:defRPr/>
            </a:pPr>
            <a:endParaRPr lang="es-ES" sz="5600" dirty="0">
              <a:effectLst>
                <a:outerShdw blurRad="50800" dist="38100" dir="10800000" algn="r" rotWithShape="0">
                  <a:prstClr val="black">
                    <a:alpha val="40000"/>
                  </a:prstClr>
                </a:outerShdw>
              </a:effectLst>
              <a:latin typeface="+mn-lt"/>
              <a:cs typeface="+mn-cs"/>
            </a:endParaRPr>
          </a:p>
          <a:p>
            <a:pPr fontAlgn="auto">
              <a:spcBef>
                <a:spcPct val="20000"/>
              </a:spcBef>
              <a:spcAft>
                <a:spcPts val="0"/>
              </a:spcAft>
              <a:buClr>
                <a:schemeClr val="accent3"/>
              </a:buClr>
              <a:buSzPct val="95000"/>
              <a:buFont typeface="Wingdings 2"/>
              <a:buNone/>
              <a:defRPr/>
            </a:pPr>
            <a:r>
              <a:rPr lang="es-ES" sz="5600" dirty="0">
                <a:effectLst>
                  <a:outerShdw blurRad="50800" dist="38100" dir="10800000" algn="r" rotWithShape="0">
                    <a:prstClr val="black">
                      <a:alpha val="40000"/>
                    </a:prstClr>
                  </a:outerShdw>
                </a:effectLst>
                <a:latin typeface="+mn-lt"/>
                <a:cs typeface="+mn-cs"/>
              </a:rPr>
              <a:t> </a:t>
            </a:r>
          </a:p>
          <a:p>
            <a:pPr fontAlgn="auto">
              <a:spcBef>
                <a:spcPct val="20000"/>
              </a:spcBef>
              <a:spcAft>
                <a:spcPts val="0"/>
              </a:spcAft>
              <a:buClr>
                <a:schemeClr val="accent3"/>
              </a:buClr>
              <a:buSzPct val="95000"/>
              <a:buFont typeface="Wingdings 2"/>
              <a:buNone/>
              <a:defRPr/>
            </a:pPr>
            <a:r>
              <a:rPr lang="es-ES" sz="5600" dirty="0">
                <a:effectLst>
                  <a:outerShdw blurRad="50800" dist="38100" dir="10800000" algn="r" rotWithShape="0">
                    <a:prstClr val="black">
                      <a:alpha val="40000"/>
                    </a:prstClr>
                  </a:outerShdw>
                </a:effectLst>
                <a:latin typeface="+mn-lt"/>
                <a:cs typeface="+mn-cs"/>
              </a:rPr>
              <a:t> </a:t>
            </a:r>
          </a:p>
          <a:p>
            <a:pPr fontAlgn="auto">
              <a:spcBef>
                <a:spcPct val="20000"/>
              </a:spcBef>
              <a:spcAft>
                <a:spcPts val="0"/>
              </a:spcAft>
              <a:buClr>
                <a:schemeClr val="accent3"/>
              </a:buClr>
              <a:buSzPct val="95000"/>
              <a:buFont typeface="Wingdings 2"/>
              <a:buNone/>
              <a:defRPr/>
            </a:pPr>
            <a:endParaRPr lang="es-ES" sz="5600" dirty="0">
              <a:effectLst>
                <a:outerShdw blurRad="50800" dist="38100" dir="10800000" algn="r" rotWithShape="0">
                  <a:prstClr val="black">
                    <a:alpha val="40000"/>
                  </a:prstClr>
                </a:outerShdw>
              </a:effectLst>
              <a:latin typeface="+mn-lt"/>
              <a:cs typeface="+mn-cs"/>
            </a:endParaRPr>
          </a:p>
          <a:p>
            <a:pPr fontAlgn="auto">
              <a:spcBef>
                <a:spcPct val="20000"/>
              </a:spcBef>
              <a:spcAft>
                <a:spcPts val="0"/>
              </a:spcAft>
              <a:buClr>
                <a:schemeClr val="accent3"/>
              </a:buClr>
              <a:buSzPct val="95000"/>
              <a:buFont typeface="Wingdings 2"/>
              <a:buNone/>
              <a:defRPr/>
            </a:pPr>
            <a:r>
              <a:rPr lang="es-ES" sz="2200" dirty="0">
                <a:latin typeface="+mn-lt"/>
                <a:cs typeface="+mn-cs"/>
              </a:rPr>
              <a:t> </a:t>
            </a:r>
          </a:p>
          <a:p>
            <a:pPr fontAlgn="auto">
              <a:spcBef>
                <a:spcPct val="20000"/>
              </a:spcBef>
              <a:spcAft>
                <a:spcPts val="0"/>
              </a:spcAft>
              <a:buClr>
                <a:schemeClr val="accent3"/>
              </a:buClr>
              <a:buSzPct val="95000"/>
              <a:buFont typeface="Wingdings 2"/>
              <a:buNone/>
              <a:defRPr/>
            </a:pPr>
            <a:r>
              <a:rPr lang="es-ES" sz="2200" dirty="0">
                <a:latin typeface="+mn-lt"/>
                <a:cs typeface="+mn-cs"/>
              </a:rPr>
              <a:t> </a:t>
            </a:r>
          </a:p>
          <a:p>
            <a:pPr fontAlgn="auto">
              <a:spcBef>
                <a:spcPct val="20000"/>
              </a:spcBef>
              <a:spcAft>
                <a:spcPts val="0"/>
              </a:spcAft>
              <a:buClr>
                <a:schemeClr val="accent3"/>
              </a:buClr>
              <a:buSzPct val="95000"/>
              <a:buFont typeface="Wingdings 2"/>
              <a:buNone/>
              <a:defRPr/>
            </a:pPr>
            <a:endParaRPr lang="es-ES" sz="2200" dirty="0">
              <a:latin typeface="+mn-lt"/>
              <a:cs typeface="+mn-cs"/>
            </a:endParaRPr>
          </a:p>
        </p:txBody>
      </p:sp>
      <p:graphicFrame>
        <p:nvGraphicFramePr>
          <p:cNvPr id="13" name="12 Tabla"/>
          <p:cNvGraphicFramePr>
            <a:graphicFrameLocks noGrp="1"/>
          </p:cNvGraphicFramePr>
          <p:nvPr/>
        </p:nvGraphicFramePr>
        <p:xfrm>
          <a:off x="1187624" y="4005064"/>
          <a:ext cx="7200528" cy="2565396"/>
        </p:xfrm>
        <a:graphic>
          <a:graphicData uri="http://schemas.openxmlformats.org/drawingml/2006/table">
            <a:tbl>
              <a:tblPr>
                <a:tableStyleId>{D113A9D2-9D6B-4929-AA2D-F23B5EE8CBE7}</a:tableStyleId>
              </a:tblPr>
              <a:tblGrid>
                <a:gridCol w="1651003"/>
                <a:gridCol w="882087"/>
                <a:gridCol w="948481"/>
                <a:gridCol w="895288"/>
                <a:gridCol w="1168224"/>
                <a:gridCol w="864172"/>
                <a:gridCol w="791273"/>
              </a:tblGrid>
              <a:tr h="191010">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Periodo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AÑO 1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s-ES"/>
                    </a:p>
                  </a:txBody>
                  <a:tcPr/>
                </a:tc>
                <a:tc gridSpan="2">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AÑO 2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s-ES"/>
                    </a:p>
                  </a:txBody>
                  <a:tcPr/>
                </a:tc>
                <a:tc gridSpan="2">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AÑO 3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s-ES"/>
                    </a:p>
                  </a:txBody>
                  <a:tcPr/>
                </a:tc>
              </a:tr>
              <a:tr h="339198">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Kilogramos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Miles de $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Kilogramos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Miles de $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Kilogramos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Miles de $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es-ES"/>
                    </a:p>
                  </a:txBody>
                  <a:tcPr/>
                </a:tc>
              </a:tr>
              <a:tr h="226132">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Mes 1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17.280</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19.440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18.144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21.636,7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19.051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24.081,4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6132">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Mes 2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17.280</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19.440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18.144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21.636,7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19.051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24.081,4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6132">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Mes 3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17.280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19.440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18.144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21.636,7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19.051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24.081,4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6132">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Mes 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17.280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19.440</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18.144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21.636,7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19.051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24.081,4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6132">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Mes 5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17.280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19.440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18.144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21.636,7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19.051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24.081,4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6132">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Mes 6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17.280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19.440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18.144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21.636,7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19.051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24.081,4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6132">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Mes 7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17.280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19.440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18.144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21.636,7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19.051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24.081,4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6132">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Mes 8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17.280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19.440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18.144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21.636,7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19.051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24.081,4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6132">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Mes 9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17.280</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19.440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18.144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21.636,7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a:ln w="18415" cmpd="sng">
                            <a:solidFill>
                              <a:srgbClr val="FFFFFF"/>
                            </a:solidFill>
                            <a:prstDash val="solid"/>
                          </a:ln>
                          <a:solidFill>
                            <a:srgbClr val="FFFFFF"/>
                          </a:solidFill>
                          <a:effectLst>
                            <a:outerShdw blurRad="63500" dir="3600000" algn="tl" rotWithShape="0">
                              <a:srgbClr val="000000">
                                <a:alpha val="70000"/>
                              </a:srgbClr>
                            </a:outerShdw>
                          </a:effectLst>
                        </a:rPr>
                        <a:t>19.051 </a:t>
                      </a:r>
                      <a:endParaRPr lang="es-ES" sz="14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es-CO" sz="11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24.081,4 </a:t>
                      </a:r>
                      <a:endParaRPr lang="es-ES"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bl>
          </a:graphicData>
        </a:graphic>
      </p:graphicFrame>
      <p:pic>
        <p:nvPicPr>
          <p:cNvPr id="8" name="7 Imagen" descr="logo_unad.gif"/>
          <p:cNvPicPr>
            <a:picLocks noChangeAspect="1"/>
          </p:cNvPicPr>
          <p:nvPr/>
        </p:nvPicPr>
        <p:blipFill>
          <a:blip r:embed="rId4" cstate="print"/>
          <a:stretch>
            <a:fillRect/>
          </a:stretch>
        </p:blipFill>
        <p:spPr>
          <a:xfrm>
            <a:off x="7020272" y="188640"/>
            <a:ext cx="1584176" cy="720080"/>
          </a:xfrm>
          <a:prstGeom prst="rect">
            <a:avLst/>
          </a:prstGeom>
        </p:spPr>
      </p:pic>
      <p:pic>
        <p:nvPicPr>
          <p:cNvPr id="15460" name="Picture 100"/>
          <p:cNvPicPr>
            <a:picLocks noChangeAspect="1" noChangeArrowheads="1"/>
          </p:cNvPicPr>
          <p:nvPr/>
        </p:nvPicPr>
        <p:blipFill>
          <a:blip r:embed="rId5" cstate="print"/>
          <a:srcRect/>
          <a:stretch>
            <a:fillRect/>
          </a:stretch>
        </p:blipFill>
        <p:spPr bwMode="auto">
          <a:xfrm>
            <a:off x="1331640" y="980728"/>
            <a:ext cx="5980237" cy="1368152"/>
          </a:xfrm>
          <a:prstGeom prst="rect">
            <a:avLst/>
          </a:prstGeom>
          <a:noFill/>
          <a:ln w="9525">
            <a:noFill/>
            <a:miter lim="800000"/>
            <a:headEnd/>
            <a:tailEnd/>
          </a:ln>
          <a:effectLst/>
        </p:spPr>
      </p:pic>
    </p:spTree>
    <p:custDataLst>
      <p:tags r:id="rId1"/>
    </p:custDataLst>
  </p:cSld>
  <p:clrMapOvr>
    <a:masterClrMapping/>
  </p:clrMapOvr>
  <p:transition spd="slow" advTm="8000">
    <p:split orient="vert" dir="in"/>
    <p:sndAc>
      <p:stSnd>
        <p:snd r:embed="rId3" name="cashreg.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827584" y="0"/>
            <a:ext cx="7406640" cy="1472184"/>
          </a:xfrm>
        </p:spPr>
        <p:txBody>
          <a:bodyPr anchor="ctr">
            <a:normAutofit/>
          </a:bodyPr>
          <a:lstStyle/>
          <a:p>
            <a:pPr algn="ctr" fontAlgn="auto">
              <a:spcAft>
                <a:spcPts val="0"/>
              </a:spcAft>
              <a:defRPr/>
            </a:pPr>
            <a:r>
              <a:rPr lang="es-ES_tradnl" sz="4400" b="1" dirty="0" smtClean="0">
                <a:solidFill>
                  <a:schemeClr val="bg2">
                    <a:lumMod val="50000"/>
                  </a:schemeClr>
                </a:solidFill>
                <a:latin typeface="Cambria" pitchFamily="18" charset="0"/>
              </a:rPr>
              <a:t>EVALUACION DEL PROYECTO</a:t>
            </a:r>
            <a:endParaRPr lang="es-ES" sz="4400" b="1" dirty="0">
              <a:solidFill>
                <a:schemeClr val="bg2">
                  <a:lumMod val="50000"/>
                </a:schemeClr>
              </a:solidFill>
              <a:latin typeface="Cambria" pitchFamily="18" charset="0"/>
            </a:endParaRPr>
          </a:p>
        </p:txBody>
      </p:sp>
      <p:sp>
        <p:nvSpPr>
          <p:cNvPr id="5" name="2 Marcador de texto"/>
          <p:cNvSpPr>
            <a:spLocks noGrp="1"/>
          </p:cNvSpPr>
          <p:nvPr>
            <p:ph type="subTitle" idx="1"/>
          </p:nvPr>
        </p:nvSpPr>
        <p:spPr>
          <a:xfrm>
            <a:off x="1259632" y="1484784"/>
            <a:ext cx="7579568" cy="930864"/>
          </a:xfrm>
        </p:spPr>
        <p:txBody>
          <a:bodyPr>
            <a:noAutofit/>
          </a:bodyPr>
          <a:lstStyle/>
          <a:p>
            <a:pPr fontAlgn="auto">
              <a:spcBef>
                <a:spcPct val="0"/>
              </a:spcBef>
              <a:spcAft>
                <a:spcPts val="0"/>
              </a:spcAft>
              <a:buClr>
                <a:schemeClr val="accent3"/>
              </a:buClr>
              <a:buFont typeface="Wingdings 2"/>
              <a:buNone/>
              <a:defRPr/>
            </a:pPr>
            <a:r>
              <a:rPr lang="es-ES_tradnl" sz="1600" b="1" dirty="0" smtClean="0">
                <a:ln w="635">
                  <a:noFill/>
                </a:ln>
                <a:solidFill>
                  <a:schemeClr val="bg2">
                    <a:lumMod val="50000"/>
                  </a:schemeClr>
                </a:solidFill>
                <a:latin typeface="Arial" pitchFamily="34" charset="0"/>
                <a:ea typeface="+mj-ea"/>
                <a:cs typeface="Arial" pitchFamily="34" charset="0"/>
              </a:rPr>
              <a:t>EVALUACIÓN FINANCIERA</a:t>
            </a:r>
          </a:p>
          <a:p>
            <a:pPr fontAlgn="auto">
              <a:spcAft>
                <a:spcPts val="0"/>
              </a:spcAft>
              <a:buClr>
                <a:schemeClr val="accent3"/>
              </a:buClr>
              <a:buFont typeface="Wingdings 2"/>
              <a:buNone/>
              <a:defRPr/>
            </a:pPr>
            <a:r>
              <a:rPr lang="es-CO" sz="1600" b="1" dirty="0" smtClean="0">
                <a:solidFill>
                  <a:schemeClr val="bg2">
                    <a:lumMod val="50000"/>
                  </a:schemeClr>
                </a:solidFill>
                <a:latin typeface="Arial" pitchFamily="34" charset="0"/>
                <a:cs typeface="Arial" pitchFamily="34" charset="0"/>
              </a:rPr>
              <a:t>        </a:t>
            </a:r>
          </a:p>
          <a:p>
            <a:pPr fontAlgn="auto">
              <a:spcAft>
                <a:spcPts val="0"/>
              </a:spcAft>
              <a:buClr>
                <a:schemeClr val="accent3"/>
              </a:buClr>
              <a:buFont typeface="Wingdings 2"/>
              <a:buNone/>
              <a:defRPr/>
            </a:pPr>
            <a:r>
              <a:rPr lang="es-CO" sz="1600" b="1" dirty="0" smtClean="0">
                <a:solidFill>
                  <a:schemeClr val="bg2">
                    <a:lumMod val="50000"/>
                  </a:schemeClr>
                </a:solidFill>
                <a:latin typeface="Arial" pitchFamily="34" charset="0"/>
                <a:cs typeface="Arial" pitchFamily="34" charset="0"/>
              </a:rPr>
              <a:t>        Costos operacionales</a:t>
            </a:r>
          </a:p>
          <a:p>
            <a:pPr fontAlgn="auto">
              <a:spcAft>
                <a:spcPts val="0"/>
              </a:spcAft>
              <a:buClr>
                <a:schemeClr val="accent3"/>
              </a:buClr>
              <a:buFont typeface="Wingdings 2"/>
              <a:buNone/>
              <a:defRPr/>
            </a:pPr>
            <a:endParaRPr lang="es-CO" sz="1600" b="1" dirty="0" smtClean="0">
              <a:solidFill>
                <a:schemeClr val="bg2">
                  <a:lumMod val="50000"/>
                </a:schemeClr>
              </a:solidFill>
              <a:latin typeface="Arial" pitchFamily="34" charset="0"/>
              <a:cs typeface="Arial" pitchFamily="34" charset="0"/>
            </a:endParaRPr>
          </a:p>
          <a:p>
            <a:pPr fontAlgn="auto">
              <a:spcAft>
                <a:spcPts val="0"/>
              </a:spcAft>
              <a:buClr>
                <a:schemeClr val="accent3"/>
              </a:buClr>
              <a:buFont typeface="Wingdings 2"/>
              <a:buNone/>
              <a:defRPr/>
            </a:pPr>
            <a:endParaRPr lang="es-ES" sz="1600" dirty="0" smtClean="0">
              <a:solidFill>
                <a:schemeClr val="bg2">
                  <a:lumMod val="50000"/>
                </a:schemeClr>
              </a:solidFill>
              <a:effectLst>
                <a:outerShdw blurRad="38100" dist="38100" dir="2700000" algn="tl">
                  <a:srgbClr val="000000">
                    <a:alpha val="43137"/>
                  </a:srgbClr>
                </a:outerShdw>
              </a:effectLst>
              <a:latin typeface="Arial" pitchFamily="34" charset="0"/>
              <a:cs typeface="Arial" pitchFamily="34" charset="0"/>
            </a:endParaRPr>
          </a:p>
          <a:p>
            <a:pPr fontAlgn="auto">
              <a:spcAft>
                <a:spcPts val="0"/>
              </a:spcAft>
              <a:buClr>
                <a:schemeClr val="accent3"/>
              </a:buClr>
              <a:buFont typeface="Wingdings 2"/>
              <a:buNone/>
              <a:defRPr/>
            </a:pPr>
            <a:r>
              <a:rPr lang="es-ES_tradnl" sz="1600" b="1" dirty="0" smtClean="0">
                <a:solidFill>
                  <a:schemeClr val="bg2">
                    <a:lumMod val="50000"/>
                  </a:schemeClr>
                </a:solidFill>
                <a:latin typeface="Arial" pitchFamily="34" charset="0"/>
                <a:cs typeface="Arial" pitchFamily="34" charset="0"/>
              </a:rPr>
              <a:t> </a:t>
            </a:r>
            <a:endParaRPr lang="es-ES" sz="1600" dirty="0" smtClean="0">
              <a:solidFill>
                <a:schemeClr val="bg2">
                  <a:lumMod val="50000"/>
                </a:schemeClr>
              </a:solidFill>
              <a:latin typeface="Arial" pitchFamily="34" charset="0"/>
              <a:cs typeface="Arial" pitchFamily="34" charset="0"/>
            </a:endParaRPr>
          </a:p>
          <a:p>
            <a:pPr fontAlgn="auto">
              <a:spcAft>
                <a:spcPts val="0"/>
              </a:spcAft>
              <a:buClr>
                <a:schemeClr val="accent3"/>
              </a:buClr>
              <a:buFont typeface="Wingdings 2"/>
              <a:buNone/>
              <a:defRPr/>
            </a:pPr>
            <a:endParaRPr lang="es-ES" sz="1600" dirty="0">
              <a:solidFill>
                <a:schemeClr val="bg2">
                  <a:lumMod val="50000"/>
                </a:schemeClr>
              </a:solidFill>
              <a:latin typeface="Arial" pitchFamily="34" charset="0"/>
              <a:cs typeface="Arial" pitchFamily="34" charset="0"/>
            </a:endParaRPr>
          </a:p>
        </p:txBody>
      </p:sp>
      <p:sp>
        <p:nvSpPr>
          <p:cNvPr id="10" name="9 Rectángulo"/>
          <p:cNvSpPr/>
          <p:nvPr/>
        </p:nvSpPr>
        <p:spPr>
          <a:xfrm>
            <a:off x="4139952" y="3861048"/>
            <a:ext cx="1907895" cy="289310"/>
          </a:xfrm>
          <a:prstGeom prst="rect">
            <a:avLst/>
          </a:prstGeom>
        </p:spPr>
        <p:txBody>
          <a:bodyPr wrap="none">
            <a:spAutoFit/>
          </a:bodyPr>
          <a:lstStyle/>
          <a:p>
            <a:pPr fontAlgn="auto">
              <a:lnSpc>
                <a:spcPct val="80000"/>
              </a:lnSpc>
              <a:spcBef>
                <a:spcPct val="20000"/>
              </a:spcBef>
              <a:spcAft>
                <a:spcPts val="0"/>
              </a:spcAft>
              <a:buClr>
                <a:schemeClr val="accent3"/>
              </a:buClr>
              <a:buSzPct val="95000"/>
              <a:defRPr/>
            </a:pPr>
            <a:r>
              <a:rPr lang="es-CO" sz="1600" b="1" dirty="0">
                <a:solidFill>
                  <a:schemeClr val="bg2">
                    <a:lumMod val="50000"/>
                  </a:schemeClr>
                </a:solidFill>
                <a:latin typeface="Arial" pitchFamily="34" charset="0"/>
                <a:cs typeface="Arial" pitchFamily="34" charset="0"/>
              </a:rPr>
              <a:t>Capital de trabajo</a:t>
            </a:r>
            <a:endParaRPr lang="es-ES" sz="1600" b="1" dirty="0">
              <a:solidFill>
                <a:schemeClr val="bg2">
                  <a:lumMod val="50000"/>
                </a:schemeClr>
              </a:solidFill>
              <a:latin typeface="Arial" pitchFamily="34" charset="0"/>
              <a:cs typeface="Arial" pitchFamily="34" charset="0"/>
            </a:endParaRPr>
          </a:p>
        </p:txBody>
      </p:sp>
      <p:sp>
        <p:nvSpPr>
          <p:cNvPr id="15" name="14 Rectángulo"/>
          <p:cNvSpPr/>
          <p:nvPr/>
        </p:nvSpPr>
        <p:spPr>
          <a:xfrm>
            <a:off x="5868144" y="1988840"/>
            <a:ext cx="1507144" cy="289310"/>
          </a:xfrm>
          <a:prstGeom prst="rect">
            <a:avLst/>
          </a:prstGeom>
        </p:spPr>
        <p:txBody>
          <a:bodyPr wrap="none">
            <a:spAutoFit/>
          </a:bodyPr>
          <a:lstStyle/>
          <a:p>
            <a:pPr fontAlgn="auto">
              <a:lnSpc>
                <a:spcPct val="80000"/>
              </a:lnSpc>
              <a:spcBef>
                <a:spcPct val="20000"/>
              </a:spcBef>
              <a:spcAft>
                <a:spcPts val="0"/>
              </a:spcAft>
              <a:buClr>
                <a:schemeClr val="accent3"/>
              </a:buClr>
              <a:buSzPct val="95000"/>
              <a:defRPr/>
            </a:pPr>
            <a:r>
              <a:rPr lang="es-ES_tradnl" sz="1600" b="1" dirty="0">
                <a:solidFill>
                  <a:schemeClr val="bg2">
                    <a:lumMod val="50000"/>
                  </a:schemeClr>
                </a:solidFill>
                <a:latin typeface="Arial" pitchFamily="34" charset="0"/>
                <a:cs typeface="Arial" pitchFamily="34" charset="0"/>
              </a:rPr>
              <a:t>Ingreso bruto</a:t>
            </a:r>
            <a:endParaRPr lang="es-ES" sz="1600" b="1" dirty="0">
              <a:solidFill>
                <a:schemeClr val="bg2">
                  <a:lumMod val="50000"/>
                </a:schemeClr>
              </a:solidFill>
              <a:latin typeface="Arial" pitchFamily="34" charset="0"/>
              <a:cs typeface="Arial" pitchFamily="34" charset="0"/>
            </a:endParaRPr>
          </a:p>
        </p:txBody>
      </p:sp>
      <p:pic>
        <p:nvPicPr>
          <p:cNvPr id="11" name="10 Imagen" descr="logo_unad.gif"/>
          <p:cNvPicPr>
            <a:picLocks noChangeAspect="1"/>
          </p:cNvPicPr>
          <p:nvPr/>
        </p:nvPicPr>
        <p:blipFill>
          <a:blip r:embed="rId4" cstate="print"/>
          <a:stretch>
            <a:fillRect/>
          </a:stretch>
        </p:blipFill>
        <p:spPr>
          <a:xfrm>
            <a:off x="7020272" y="188640"/>
            <a:ext cx="1584176" cy="720080"/>
          </a:xfrm>
          <a:prstGeom prst="rect">
            <a:avLst/>
          </a:prstGeom>
        </p:spPr>
      </p:pic>
      <p:pic>
        <p:nvPicPr>
          <p:cNvPr id="17417" name="Picture 9"/>
          <p:cNvPicPr>
            <a:picLocks noChangeAspect="1" noChangeArrowheads="1"/>
          </p:cNvPicPr>
          <p:nvPr/>
        </p:nvPicPr>
        <p:blipFill>
          <a:blip r:embed="rId5" cstate="print"/>
          <a:srcRect l="26234" r="26296" b="27778"/>
          <a:stretch>
            <a:fillRect/>
          </a:stretch>
        </p:blipFill>
        <p:spPr bwMode="auto">
          <a:xfrm>
            <a:off x="1547664" y="2492896"/>
            <a:ext cx="2736304" cy="936104"/>
          </a:xfrm>
          <a:prstGeom prst="rect">
            <a:avLst/>
          </a:prstGeom>
          <a:noFill/>
          <a:ln w="9525">
            <a:noFill/>
            <a:miter lim="800000"/>
            <a:headEnd/>
            <a:tailEnd/>
          </a:ln>
          <a:effectLst/>
        </p:spPr>
      </p:pic>
      <p:pic>
        <p:nvPicPr>
          <p:cNvPr id="17418" name="Picture 10"/>
          <p:cNvPicPr>
            <a:picLocks noChangeAspect="1" noChangeArrowheads="1"/>
          </p:cNvPicPr>
          <p:nvPr/>
        </p:nvPicPr>
        <p:blipFill>
          <a:blip r:embed="rId6" cstate="print"/>
          <a:srcRect b="60000"/>
          <a:stretch>
            <a:fillRect/>
          </a:stretch>
        </p:blipFill>
        <p:spPr bwMode="auto">
          <a:xfrm>
            <a:off x="2051720" y="4149080"/>
            <a:ext cx="6264696" cy="288032"/>
          </a:xfrm>
          <a:prstGeom prst="rect">
            <a:avLst/>
          </a:prstGeom>
          <a:noFill/>
          <a:ln w="9525">
            <a:noFill/>
            <a:miter lim="800000"/>
            <a:headEnd/>
            <a:tailEnd/>
          </a:ln>
          <a:effectLst/>
        </p:spPr>
      </p:pic>
      <p:pic>
        <p:nvPicPr>
          <p:cNvPr id="17419" name="Picture 11"/>
          <p:cNvPicPr>
            <a:picLocks noChangeAspect="1" noChangeArrowheads="1"/>
          </p:cNvPicPr>
          <p:nvPr/>
        </p:nvPicPr>
        <p:blipFill>
          <a:blip r:embed="rId7" cstate="print"/>
          <a:srcRect l="21266" r="21190" b="18619"/>
          <a:stretch>
            <a:fillRect/>
          </a:stretch>
        </p:blipFill>
        <p:spPr bwMode="auto">
          <a:xfrm>
            <a:off x="5004048" y="2348880"/>
            <a:ext cx="3312368" cy="1368152"/>
          </a:xfrm>
          <a:prstGeom prst="rect">
            <a:avLst/>
          </a:prstGeom>
          <a:noFill/>
          <a:ln w="9525">
            <a:noFill/>
            <a:miter lim="800000"/>
            <a:headEnd/>
            <a:tailEnd/>
          </a:ln>
          <a:effectLst/>
        </p:spPr>
      </p:pic>
      <p:sp>
        <p:nvSpPr>
          <p:cNvPr id="14" name="13 CuadroTexto"/>
          <p:cNvSpPr txBox="1"/>
          <p:nvPr/>
        </p:nvSpPr>
        <p:spPr>
          <a:xfrm>
            <a:off x="1259632" y="4581128"/>
            <a:ext cx="7488832" cy="2092881"/>
          </a:xfrm>
          <a:prstGeom prst="rect">
            <a:avLst/>
          </a:prstGeom>
          <a:noFill/>
        </p:spPr>
        <p:txBody>
          <a:bodyPr wrap="square" rtlCol="0">
            <a:spAutoFit/>
          </a:bodyPr>
          <a:lstStyle/>
          <a:p>
            <a:pPr algn="just"/>
            <a:r>
              <a:rPr lang="es-CO" sz="1600" b="1" dirty="0" smtClean="0">
                <a:solidFill>
                  <a:schemeClr val="bg2">
                    <a:lumMod val="50000"/>
                  </a:schemeClr>
                </a:solidFill>
              </a:rPr>
              <a:t>EVALUACIÓN SOCIAL</a:t>
            </a:r>
          </a:p>
          <a:p>
            <a:pPr algn="just"/>
            <a:endParaRPr lang="es-CO" sz="1600" b="1" dirty="0" smtClean="0">
              <a:solidFill>
                <a:schemeClr val="bg2">
                  <a:lumMod val="50000"/>
                </a:schemeClr>
              </a:solidFill>
            </a:endParaRPr>
          </a:p>
          <a:p>
            <a:pPr algn="just"/>
            <a:r>
              <a:rPr lang="es-CO" sz="1600" dirty="0" smtClean="0">
                <a:latin typeface="Arial" pitchFamily="34" charset="0"/>
                <a:cs typeface="Arial" pitchFamily="34" charset="0"/>
              </a:rPr>
              <a:t>La elaboración de la panela  sería una actividad de la que se beneficiarían las personas que participen en su producción, ya que se contratarán personal, además indirectamente se generarían nuevos empleos ligados a los eslabones de provisión de insumos y servicios para el sector panelero y de comercialización de la panela.</a:t>
            </a:r>
            <a:endParaRPr lang="es-ES" sz="1600" dirty="0" smtClean="0">
              <a:latin typeface="Arial" pitchFamily="34" charset="0"/>
              <a:cs typeface="Arial" pitchFamily="34" charset="0"/>
            </a:endParaRPr>
          </a:p>
          <a:p>
            <a:pPr algn="just"/>
            <a:endParaRPr lang="es-CO" dirty="0"/>
          </a:p>
        </p:txBody>
      </p:sp>
    </p:spTree>
    <p:custDataLst>
      <p:tags r:id="rId1"/>
    </p:custDataLst>
  </p:cSld>
  <p:clrMapOvr>
    <a:masterClrMapping/>
  </p:clrMapOvr>
  <p:transition spd="slow" advTm="8000">
    <p:strips dir="ld"/>
    <p:sndAc>
      <p:stSnd>
        <p:snd r:embed="rId3" name="drumroll.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59632" y="332656"/>
            <a:ext cx="6984776" cy="707338"/>
          </a:xfrm>
        </p:spPr>
        <p:txBody>
          <a:bodyPr>
            <a:noAutofit/>
          </a:bodyPr>
          <a:lstStyle/>
          <a:p>
            <a:pPr algn="ctr" fontAlgn="auto">
              <a:spcAft>
                <a:spcPts val="0"/>
              </a:spcAft>
              <a:defRPr/>
            </a:pPr>
            <a:r>
              <a:rPr lang="es-ES_tradnl" sz="4400" b="1" dirty="0" smtClean="0">
                <a:solidFill>
                  <a:schemeClr val="bg2">
                    <a:lumMod val="50000"/>
                  </a:schemeClr>
                </a:solidFill>
                <a:latin typeface="Cambria" pitchFamily="18" charset="0"/>
                <a:cs typeface="Arial" pitchFamily="34" charset="0"/>
              </a:rPr>
              <a:t>CONCLUSIONES</a:t>
            </a:r>
            <a:endParaRPr lang="es-ES" sz="4400" b="1" dirty="0">
              <a:solidFill>
                <a:schemeClr val="bg2">
                  <a:lumMod val="50000"/>
                </a:schemeClr>
              </a:solidFill>
              <a:latin typeface="Cambria" pitchFamily="18" charset="0"/>
              <a:cs typeface="Arial" pitchFamily="34" charset="0"/>
            </a:endParaRPr>
          </a:p>
        </p:txBody>
      </p:sp>
      <p:sp>
        <p:nvSpPr>
          <p:cNvPr id="4" name="3 Subtítulo"/>
          <p:cNvSpPr>
            <a:spLocks noGrp="1"/>
          </p:cNvSpPr>
          <p:nvPr>
            <p:ph type="subTitle" idx="1"/>
          </p:nvPr>
        </p:nvSpPr>
        <p:spPr>
          <a:xfrm>
            <a:off x="1475656" y="1268760"/>
            <a:ext cx="7200800" cy="4315240"/>
          </a:xfrm>
        </p:spPr>
        <p:txBody>
          <a:bodyPr>
            <a:noAutofit/>
          </a:bodyPr>
          <a:lstStyle/>
          <a:p>
            <a:pPr marR="0" algn="just">
              <a:lnSpc>
                <a:spcPct val="80000"/>
              </a:lnSpc>
              <a:buFont typeface="Wingdings" pitchFamily="2" charset="2"/>
              <a:buChar char="ü"/>
            </a:pPr>
            <a:r>
              <a:rPr lang="es-ES" sz="1600" dirty="0" smtClean="0">
                <a:latin typeface="Arial" charset="0"/>
                <a:cs typeface="Arial" charset="0"/>
              </a:rPr>
              <a:t> La producción de panela en Colombia en su mayoría se realiza deforma artesanal sin darle mayor valor agregado al producto y sin haber sido objeto de cambios tecnológicos significativos en su proceso de producción.</a:t>
            </a:r>
            <a:endParaRPr lang="es-CO" sz="1600" dirty="0" smtClean="0">
              <a:latin typeface="Arial" charset="0"/>
              <a:cs typeface="Arial" charset="0"/>
            </a:endParaRPr>
          </a:p>
          <a:p>
            <a:pPr marR="0" algn="just">
              <a:lnSpc>
                <a:spcPct val="80000"/>
              </a:lnSpc>
            </a:pPr>
            <a:endParaRPr lang="es-CO" sz="1600" dirty="0" smtClean="0">
              <a:latin typeface="Arial" charset="0"/>
              <a:cs typeface="Arial" charset="0"/>
            </a:endParaRPr>
          </a:p>
          <a:p>
            <a:pPr marR="0" algn="just">
              <a:lnSpc>
                <a:spcPct val="80000"/>
              </a:lnSpc>
              <a:buFont typeface="Wingdings" pitchFamily="2" charset="2"/>
              <a:buChar char="ü"/>
            </a:pPr>
            <a:r>
              <a:rPr lang="es-ES" sz="1600" dirty="0" smtClean="0">
                <a:latin typeface="Arial" charset="0"/>
                <a:cs typeface="Arial" charset="0"/>
              </a:rPr>
              <a:t> La implementación de sistemas de mejoramiento permiten elevar ampliamente la producción de panela a través de procesos más eficientes.</a:t>
            </a:r>
            <a:endParaRPr lang="es-CO" sz="1600" dirty="0" smtClean="0">
              <a:latin typeface="Arial" charset="0"/>
              <a:cs typeface="Arial" charset="0"/>
            </a:endParaRPr>
          </a:p>
          <a:p>
            <a:pPr marR="0" algn="just">
              <a:lnSpc>
                <a:spcPct val="80000"/>
              </a:lnSpc>
            </a:pPr>
            <a:endParaRPr lang="es-CO" sz="1600" dirty="0" smtClean="0">
              <a:latin typeface="Arial" charset="0"/>
              <a:cs typeface="Arial" charset="0"/>
            </a:endParaRPr>
          </a:p>
          <a:p>
            <a:pPr marR="0" algn="just">
              <a:lnSpc>
                <a:spcPct val="80000"/>
              </a:lnSpc>
              <a:buFont typeface="Wingdings" pitchFamily="2" charset="2"/>
              <a:buChar char="ü"/>
            </a:pPr>
            <a:r>
              <a:rPr lang="es-ES" sz="1600" dirty="0" smtClean="0">
                <a:latin typeface="Arial" charset="0"/>
                <a:cs typeface="Arial" charset="0"/>
              </a:rPr>
              <a:t> La producción de panela se da de forma deficiente en cuanto a la calidad de la panela, lo cual limita la expansión del mercado interno y la incursión en mercados internacionales.</a:t>
            </a:r>
            <a:endParaRPr lang="es-CO" sz="1600" dirty="0" smtClean="0">
              <a:latin typeface="Arial" charset="0"/>
              <a:cs typeface="Arial" charset="0"/>
            </a:endParaRPr>
          </a:p>
          <a:p>
            <a:pPr marR="0" algn="just">
              <a:lnSpc>
                <a:spcPct val="80000"/>
              </a:lnSpc>
            </a:pPr>
            <a:endParaRPr lang="es-CO" sz="1600" dirty="0" smtClean="0">
              <a:latin typeface="Arial" charset="0"/>
              <a:cs typeface="Arial" charset="0"/>
            </a:endParaRPr>
          </a:p>
          <a:p>
            <a:pPr marR="0" algn="just">
              <a:lnSpc>
                <a:spcPct val="80000"/>
              </a:lnSpc>
              <a:buFont typeface="Wingdings" pitchFamily="2" charset="2"/>
              <a:buChar char="ü"/>
            </a:pPr>
            <a:r>
              <a:rPr lang="es-ES" sz="1600" dirty="0" smtClean="0">
                <a:latin typeface="Arial" charset="0"/>
                <a:cs typeface="Arial" charset="0"/>
              </a:rPr>
              <a:t> La industria panelera nacional está relevada frente niveles de competitividad que exige el mercado global.</a:t>
            </a:r>
            <a:endParaRPr lang="es-CO" sz="1600" dirty="0" smtClean="0">
              <a:latin typeface="Arial" charset="0"/>
              <a:cs typeface="Arial" charset="0"/>
            </a:endParaRPr>
          </a:p>
          <a:p>
            <a:pPr marR="0" algn="just">
              <a:lnSpc>
                <a:spcPct val="80000"/>
              </a:lnSpc>
            </a:pPr>
            <a:endParaRPr lang="es-CO" sz="1600" dirty="0" smtClean="0">
              <a:latin typeface="Arial" charset="0"/>
              <a:cs typeface="Arial" charset="0"/>
            </a:endParaRPr>
          </a:p>
          <a:p>
            <a:pPr marR="0" algn="just">
              <a:lnSpc>
                <a:spcPct val="80000"/>
              </a:lnSpc>
              <a:buFont typeface="Wingdings" pitchFamily="2" charset="2"/>
              <a:buChar char="ü"/>
            </a:pPr>
            <a:r>
              <a:rPr lang="es-CO" sz="1600" dirty="0" smtClean="0">
                <a:latin typeface="Arial" charset="0"/>
                <a:cs typeface="Arial" charset="0"/>
              </a:rPr>
              <a:t> Aprovechar este tipo de diversificación de esta materia prima, para diseñar y producir un nuevo concepto para la alimentación del grupo de personas con escasos recursos humanos.</a:t>
            </a:r>
          </a:p>
        </p:txBody>
      </p:sp>
      <p:pic>
        <p:nvPicPr>
          <p:cNvPr id="6" name="5 Imagen" descr="logo_unad.gif"/>
          <p:cNvPicPr>
            <a:picLocks noChangeAspect="1"/>
          </p:cNvPicPr>
          <p:nvPr/>
        </p:nvPicPr>
        <p:blipFill>
          <a:blip r:embed="rId4"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push dir="r"/>
    <p:sndAc>
      <p:stSnd>
        <p:snd r:embed="rId3" name="coin.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404664"/>
            <a:ext cx="6696744" cy="491314"/>
          </a:xfrm>
        </p:spPr>
        <p:txBody>
          <a:bodyPr>
            <a:noAutofit/>
          </a:bodyPr>
          <a:lstStyle/>
          <a:p>
            <a:pPr algn="ctr" fontAlgn="auto">
              <a:spcAft>
                <a:spcPts val="0"/>
              </a:spcAft>
              <a:defRPr/>
            </a:pPr>
            <a:r>
              <a:rPr lang="es-ES_tradnl" sz="4400" b="1" dirty="0" smtClean="0">
                <a:solidFill>
                  <a:schemeClr val="bg2">
                    <a:lumMod val="50000"/>
                  </a:schemeClr>
                </a:solidFill>
                <a:effectLst>
                  <a:outerShdw blurRad="38100" dist="38100" dir="2700000" algn="tl">
                    <a:srgbClr val="000000">
                      <a:alpha val="43137"/>
                    </a:srgbClr>
                  </a:outerShdw>
                </a:effectLst>
                <a:latin typeface="Cambria" pitchFamily="18" charset="0"/>
                <a:cs typeface="Arial" pitchFamily="34" charset="0"/>
              </a:rPr>
              <a:t>RECOMENDACIONES</a:t>
            </a:r>
            <a:endParaRPr lang="es-ES" sz="4400" b="1" dirty="0">
              <a:solidFill>
                <a:schemeClr val="bg2">
                  <a:lumMod val="50000"/>
                </a:schemeClr>
              </a:solidFill>
              <a:effectLst>
                <a:outerShdw blurRad="38100" dist="38100" dir="2700000" algn="tl">
                  <a:srgbClr val="000000">
                    <a:alpha val="43137"/>
                  </a:srgbClr>
                </a:outerShdw>
              </a:effectLst>
              <a:latin typeface="Cambria" pitchFamily="18" charset="0"/>
              <a:cs typeface="Arial" pitchFamily="34" charset="0"/>
            </a:endParaRPr>
          </a:p>
        </p:txBody>
      </p:sp>
      <p:sp>
        <p:nvSpPr>
          <p:cNvPr id="3" name="2 Subtítulo"/>
          <p:cNvSpPr>
            <a:spLocks noGrp="1"/>
          </p:cNvSpPr>
          <p:nvPr>
            <p:ph type="subTitle" idx="1"/>
          </p:nvPr>
        </p:nvSpPr>
        <p:spPr>
          <a:xfrm>
            <a:off x="1259632" y="1340768"/>
            <a:ext cx="7416824" cy="4176464"/>
          </a:xfrm>
        </p:spPr>
        <p:txBody>
          <a:bodyPr>
            <a:normAutofit fontScale="25000" lnSpcReduction="20000"/>
          </a:bodyPr>
          <a:lstStyle/>
          <a:p>
            <a:pPr algn="just" fontAlgn="auto">
              <a:spcAft>
                <a:spcPts val="0"/>
              </a:spcAft>
              <a:buClr>
                <a:srgbClr val="0070C0"/>
              </a:buClr>
              <a:buFont typeface="Wingdings" pitchFamily="2" charset="2"/>
              <a:buChar char="ü"/>
              <a:defRPr/>
            </a:pPr>
            <a:r>
              <a:rPr lang="es-ES_tradnl" sz="6400" dirty="0" smtClean="0">
                <a:latin typeface="Arial" pitchFamily="34" charset="0"/>
                <a:cs typeface="Arial" pitchFamily="34" charset="0"/>
              </a:rPr>
              <a:t> Los organismos gubernamentales como las universidades deben priorizar la investigación de nuevos subproductos a partir de materia prima proveniente de nuestra región.</a:t>
            </a:r>
          </a:p>
          <a:p>
            <a:pPr algn="just" fontAlgn="auto">
              <a:spcAft>
                <a:spcPts val="0"/>
              </a:spcAft>
              <a:buClr>
                <a:srgbClr val="0070C0"/>
              </a:buClr>
              <a:defRPr/>
            </a:pPr>
            <a:endParaRPr lang="es-ES" sz="6400" dirty="0" smtClean="0">
              <a:latin typeface="Arial" pitchFamily="34" charset="0"/>
              <a:cs typeface="Arial" pitchFamily="34" charset="0"/>
            </a:endParaRPr>
          </a:p>
          <a:p>
            <a:pPr algn="just" fontAlgn="auto">
              <a:spcAft>
                <a:spcPts val="0"/>
              </a:spcAft>
              <a:buClr>
                <a:srgbClr val="0070C0"/>
              </a:buClr>
              <a:buFont typeface="Wingdings" pitchFamily="2" charset="2"/>
              <a:buChar char="ü"/>
              <a:defRPr/>
            </a:pPr>
            <a:r>
              <a:rPr lang="es-ES_tradnl" sz="6400" dirty="0" smtClean="0">
                <a:latin typeface="Arial" pitchFamily="34" charset="0"/>
                <a:cs typeface="Arial" pitchFamily="34" charset="0"/>
              </a:rPr>
              <a:t> Continuar con la investigación sobre otras aplicaciones y nuevas técnicas para seguir aprovechando este cultivo, elaborando nuevos productos que aporten el bienestar tanto económico como social de la población.</a:t>
            </a:r>
          </a:p>
          <a:p>
            <a:pPr algn="just" fontAlgn="auto">
              <a:spcAft>
                <a:spcPts val="0"/>
              </a:spcAft>
              <a:buClr>
                <a:srgbClr val="0070C0"/>
              </a:buClr>
              <a:defRPr/>
            </a:pPr>
            <a:endParaRPr lang="es-ES" sz="6400" dirty="0" smtClean="0">
              <a:latin typeface="Arial" pitchFamily="34" charset="0"/>
              <a:cs typeface="Arial" pitchFamily="34" charset="0"/>
            </a:endParaRPr>
          </a:p>
          <a:p>
            <a:pPr algn="just" fontAlgn="auto">
              <a:spcAft>
                <a:spcPts val="0"/>
              </a:spcAft>
              <a:buClr>
                <a:srgbClr val="0070C0"/>
              </a:buClr>
              <a:buFont typeface="Wingdings" pitchFamily="2" charset="2"/>
              <a:buChar char="ü"/>
              <a:defRPr/>
            </a:pPr>
            <a:r>
              <a:rPr lang="es-ES_tradnl" sz="6400" dirty="0" smtClean="0">
                <a:latin typeface="Arial" pitchFamily="34" charset="0"/>
                <a:cs typeface="Arial" pitchFamily="34" charset="0"/>
              </a:rPr>
              <a:t> Promover  de nuevos proyectos para ir desarrollando nuevas alternativas de trabajo para el campesino.</a:t>
            </a:r>
          </a:p>
          <a:p>
            <a:pPr algn="just" fontAlgn="auto">
              <a:spcAft>
                <a:spcPts val="0"/>
              </a:spcAft>
              <a:buClr>
                <a:srgbClr val="0070C0"/>
              </a:buClr>
              <a:defRPr/>
            </a:pPr>
            <a:endParaRPr lang="es-ES" sz="6400" dirty="0" smtClean="0">
              <a:latin typeface="Arial" pitchFamily="34" charset="0"/>
              <a:cs typeface="Arial" pitchFamily="34" charset="0"/>
            </a:endParaRPr>
          </a:p>
          <a:p>
            <a:pPr algn="just" fontAlgn="auto">
              <a:spcAft>
                <a:spcPts val="0"/>
              </a:spcAft>
              <a:buClr>
                <a:srgbClr val="0070C0"/>
              </a:buClr>
              <a:buFont typeface="Wingdings" pitchFamily="2" charset="2"/>
              <a:buChar char="ü"/>
              <a:defRPr/>
            </a:pPr>
            <a:r>
              <a:rPr lang="es-ES_tradnl" sz="6400" dirty="0" smtClean="0">
                <a:latin typeface="Arial" pitchFamily="34" charset="0"/>
                <a:cs typeface="Arial" pitchFamily="34" charset="0"/>
              </a:rPr>
              <a:t> Promover el consumo de productos nacionales evaluados por su alto nivel nutricional</a:t>
            </a:r>
            <a:r>
              <a:rPr lang="es-ES_tradnl" sz="6400" dirty="0" smtClean="0"/>
              <a:t>.</a:t>
            </a:r>
          </a:p>
          <a:p>
            <a:pPr algn="just" fontAlgn="auto">
              <a:spcAft>
                <a:spcPts val="0"/>
              </a:spcAft>
              <a:buClr>
                <a:srgbClr val="0070C0"/>
              </a:buClr>
              <a:defRPr/>
            </a:pPr>
            <a:endParaRPr lang="es-ES_tradnl" sz="6400" dirty="0" smtClean="0"/>
          </a:p>
          <a:p>
            <a:pPr fontAlgn="auto">
              <a:spcAft>
                <a:spcPts val="0"/>
              </a:spcAft>
              <a:buClr>
                <a:srgbClr val="0070C0"/>
              </a:buClr>
              <a:buFont typeface="Wingdings" pitchFamily="2" charset="2"/>
              <a:buChar char="ü"/>
              <a:defRPr/>
            </a:pPr>
            <a:r>
              <a:rPr lang="es-ES_tradnl" sz="6400" dirty="0" smtClean="0">
                <a:latin typeface="Arial" pitchFamily="34" charset="0"/>
                <a:cs typeface="Arial" pitchFamily="34" charset="0"/>
              </a:rPr>
              <a:t> La unión de pequeños grupos de productores para formar núcleos  de componentes mas competitivos</a:t>
            </a:r>
          </a:p>
          <a:p>
            <a:pPr fontAlgn="auto">
              <a:spcAft>
                <a:spcPts val="0"/>
              </a:spcAft>
              <a:buClr>
                <a:schemeClr val="accent3"/>
              </a:buClr>
              <a:buFont typeface="Wingdings 2"/>
              <a:buNone/>
              <a:defRPr/>
            </a:pPr>
            <a:endParaRPr lang="es-ES" dirty="0" smtClean="0"/>
          </a:p>
          <a:p>
            <a:pPr fontAlgn="auto">
              <a:spcAft>
                <a:spcPts val="0"/>
              </a:spcAft>
              <a:buClr>
                <a:schemeClr val="accent3"/>
              </a:buClr>
              <a:buFont typeface="Wingdings 2"/>
              <a:buNone/>
              <a:defRPr/>
            </a:pPr>
            <a:r>
              <a:rPr lang="es-ES_tradnl" b="1" dirty="0" smtClean="0"/>
              <a:t> </a:t>
            </a:r>
            <a:endParaRPr lang="es-ES" dirty="0" smtClean="0"/>
          </a:p>
          <a:p>
            <a:pPr fontAlgn="auto">
              <a:spcAft>
                <a:spcPts val="0"/>
              </a:spcAft>
              <a:buClr>
                <a:schemeClr val="accent3"/>
              </a:buClr>
              <a:buFont typeface="Wingdings 2"/>
              <a:buNone/>
              <a:defRPr/>
            </a:pPr>
            <a:endParaRPr lang="es-ES" dirty="0"/>
          </a:p>
        </p:txBody>
      </p:sp>
      <p:pic>
        <p:nvPicPr>
          <p:cNvPr id="5" name="4 Imagen" descr="logo_unad.gif"/>
          <p:cNvPicPr>
            <a:picLocks noChangeAspect="1"/>
          </p:cNvPicPr>
          <p:nvPr/>
        </p:nvPicPr>
        <p:blipFill>
          <a:blip r:embed="rId4"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newsflash/>
    <p:sndAc>
      <p:stSnd>
        <p:snd r:embed="rId3" name="pu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043608" y="332656"/>
            <a:ext cx="7406640" cy="707338"/>
          </a:xfrm>
        </p:spPr>
        <p:txBody>
          <a:bodyPr>
            <a:noAutofit/>
          </a:bodyPr>
          <a:lstStyle/>
          <a:p>
            <a:pPr algn="ctr" fontAlgn="auto">
              <a:spcAft>
                <a:spcPts val="0"/>
              </a:spcAft>
              <a:defRPr/>
            </a:pPr>
            <a:r>
              <a:rPr lang="es-CO" sz="4400" b="1" dirty="0" smtClean="0">
                <a:solidFill>
                  <a:schemeClr val="bg2">
                    <a:lumMod val="50000"/>
                  </a:schemeClr>
                </a:solidFill>
                <a:latin typeface="Cambria" pitchFamily="18" charset="0"/>
                <a:cs typeface="Arial" pitchFamily="34" charset="0"/>
              </a:rPr>
              <a:t>BIBLIOGRAFIA</a:t>
            </a:r>
            <a:endParaRPr lang="es-CO" sz="4400" b="1" dirty="0">
              <a:solidFill>
                <a:schemeClr val="bg2">
                  <a:lumMod val="50000"/>
                </a:schemeClr>
              </a:solidFill>
              <a:latin typeface="Cambria" pitchFamily="18" charset="0"/>
              <a:cs typeface="Arial" pitchFamily="34" charset="0"/>
            </a:endParaRPr>
          </a:p>
        </p:txBody>
      </p:sp>
      <p:pic>
        <p:nvPicPr>
          <p:cNvPr id="6" name="5 Imagen" descr="logo_unad.gif"/>
          <p:cNvPicPr>
            <a:picLocks noChangeAspect="1"/>
          </p:cNvPicPr>
          <p:nvPr/>
        </p:nvPicPr>
        <p:blipFill>
          <a:blip r:embed="rId4" cstate="print"/>
          <a:stretch>
            <a:fillRect/>
          </a:stretch>
        </p:blipFill>
        <p:spPr>
          <a:xfrm>
            <a:off x="7020272" y="188640"/>
            <a:ext cx="1584176" cy="720080"/>
          </a:xfrm>
          <a:prstGeom prst="rect">
            <a:avLst/>
          </a:prstGeom>
        </p:spPr>
      </p:pic>
      <p:sp>
        <p:nvSpPr>
          <p:cNvPr id="7" name="6 CuadroTexto"/>
          <p:cNvSpPr txBox="1"/>
          <p:nvPr/>
        </p:nvSpPr>
        <p:spPr>
          <a:xfrm>
            <a:off x="1187624" y="980728"/>
            <a:ext cx="7704856" cy="5693866"/>
          </a:xfrm>
          <a:prstGeom prst="rect">
            <a:avLst/>
          </a:prstGeom>
          <a:noFill/>
        </p:spPr>
        <p:txBody>
          <a:bodyPr wrap="square" rtlCol="0">
            <a:spAutoFit/>
          </a:bodyPr>
          <a:lstStyle/>
          <a:p>
            <a:pPr lvl="0" algn="just">
              <a:buClr>
                <a:srgbClr val="0070C0"/>
              </a:buClr>
              <a:buFont typeface="Arial" pitchFamily="34" charset="0"/>
              <a:buChar char="•"/>
            </a:pPr>
            <a:r>
              <a:rPr lang="es-CO" sz="1400" dirty="0" smtClean="0"/>
              <a:t> Ministerio </a:t>
            </a:r>
            <a:r>
              <a:rPr lang="es-CO" sz="1400" dirty="0"/>
              <a:t>de Agricultura y Desarrollo Rural. Observatorio </a:t>
            </a:r>
            <a:r>
              <a:rPr lang="es-CO" sz="1400" dirty="0" err="1"/>
              <a:t>Agrocadenas</a:t>
            </a:r>
            <a:r>
              <a:rPr lang="es-CO" sz="1400" dirty="0"/>
              <a:t> Colombia. La cadena agroindustrial de la panela en Colombia. Bogotá. 2005. Pág. 22. Tomado el 23 de Octubre de 2012 de: </a:t>
            </a:r>
            <a:r>
              <a:rPr lang="es-CO" sz="1400" u="sng" dirty="0">
                <a:solidFill>
                  <a:srgbClr val="0070C0"/>
                </a:solidFill>
              </a:rPr>
              <a:t>http://</a:t>
            </a:r>
            <a:r>
              <a:rPr lang="es-CO" sz="1400" u="sng" dirty="0" smtClean="0">
                <a:solidFill>
                  <a:srgbClr val="0070C0"/>
                </a:solidFill>
              </a:rPr>
              <a:t>www.agronet.gov.co/www/docs_agronet/2005112163343_caracterizacion_panela.pdf</a:t>
            </a:r>
            <a:endParaRPr lang="es-CO" sz="1400" dirty="0" smtClean="0">
              <a:solidFill>
                <a:srgbClr val="0070C0"/>
              </a:solidFill>
            </a:endParaRPr>
          </a:p>
          <a:p>
            <a:pPr lvl="0" algn="just">
              <a:buClr>
                <a:srgbClr val="0070C0"/>
              </a:buClr>
            </a:pPr>
            <a:endParaRPr lang="es-CO" sz="1400" dirty="0"/>
          </a:p>
          <a:p>
            <a:pPr lvl="0" algn="just">
              <a:buClr>
                <a:srgbClr val="0070C0"/>
              </a:buClr>
              <a:buFont typeface="Arial" pitchFamily="34" charset="0"/>
              <a:buChar char="•"/>
            </a:pPr>
            <a:r>
              <a:rPr lang="es-CO" sz="1400" dirty="0" smtClean="0"/>
              <a:t> Ministerio </a:t>
            </a:r>
            <a:r>
              <a:rPr lang="es-CO" sz="1400" dirty="0"/>
              <a:t>de agricultura y desarrollo rural. Programa nacional de transferencia de tecnología agropecuaria  PRONATTA. Capacitación en obtención de nuevos productos derivados de la caña y el manejo adecuado de la agroindustria panelera. Mocoa. 2002. Pág. 16. Tomado el 24 de octubre de 2012 de: </a:t>
            </a:r>
            <a:r>
              <a:rPr lang="es-CO" sz="1400" u="sng" dirty="0">
                <a:solidFill>
                  <a:srgbClr val="0070C0"/>
                </a:solidFill>
              </a:rPr>
              <a:t>http://www.agronet.gov.co/www/docs_si2/2006102416333_Guia%20elaboracion%20de%20panela.pdf</a:t>
            </a:r>
            <a:endParaRPr lang="es-CO" sz="1400" dirty="0">
              <a:solidFill>
                <a:srgbClr val="0070C0"/>
              </a:solidFill>
            </a:endParaRPr>
          </a:p>
          <a:p>
            <a:pPr algn="just">
              <a:buClr>
                <a:srgbClr val="0070C0"/>
              </a:buClr>
            </a:pPr>
            <a:endParaRPr lang="es-CO" sz="1400" dirty="0"/>
          </a:p>
          <a:p>
            <a:pPr lvl="0" algn="just">
              <a:buClr>
                <a:srgbClr val="0070C0"/>
              </a:buClr>
              <a:buFont typeface="Arial" pitchFamily="34" charset="0"/>
              <a:buChar char="•"/>
            </a:pPr>
            <a:r>
              <a:rPr lang="es-CO" sz="1400" dirty="0" smtClean="0"/>
              <a:t> CASTRO</a:t>
            </a:r>
            <a:r>
              <a:rPr lang="es-CO" sz="1400" dirty="0"/>
              <a:t>, Néstor Duran. El empaque de la panela. 2010. Pág. 3. Tomado el 12 de Noviembre del 2012 de </a:t>
            </a:r>
            <a:r>
              <a:rPr lang="es-CO" sz="1400" u="sng" dirty="0">
                <a:solidFill>
                  <a:srgbClr val="0070C0"/>
                </a:solidFill>
              </a:rPr>
              <a:t>http://www.nestordurancastro.com/tecnologia/7-ficha-tecnica/53-empaque-para-panela-2.html</a:t>
            </a:r>
            <a:endParaRPr lang="es-CO" sz="1400" dirty="0">
              <a:solidFill>
                <a:srgbClr val="0070C0"/>
              </a:solidFill>
            </a:endParaRPr>
          </a:p>
          <a:p>
            <a:pPr algn="just">
              <a:buClr>
                <a:srgbClr val="0070C0"/>
              </a:buClr>
            </a:pPr>
            <a:endParaRPr lang="es-CO" sz="1400" dirty="0"/>
          </a:p>
          <a:p>
            <a:pPr lvl="0" algn="just">
              <a:buClr>
                <a:srgbClr val="0070C0"/>
              </a:buClr>
              <a:buFont typeface="Arial" pitchFamily="34" charset="0"/>
              <a:buChar char="•"/>
            </a:pPr>
            <a:r>
              <a:rPr lang="es-CO" sz="1400" dirty="0" smtClean="0"/>
              <a:t> INVIMA</a:t>
            </a:r>
            <a:r>
              <a:rPr lang="es-CO" sz="1400" dirty="0"/>
              <a:t>, Ministerio de Protección Social, Ministerio De Agricultura Y Desarrollo Rural, FEDEPANELA. ABC de la Panela. Cartilla de capacitación. Bogotá. 2009. Pág. 23. Tomada el día 11 de Noviembre del 2012 de </a:t>
            </a:r>
            <a:r>
              <a:rPr lang="es-CO" sz="1400" u="sng" dirty="0">
                <a:solidFill>
                  <a:srgbClr val="0070C0"/>
                </a:solidFill>
              </a:rPr>
              <a:t>http://web.invima.gov.co/portal/documents/portal/documents/root/PRENSA/ABC%20Panela%20FINAL%2023%20nov.pdf</a:t>
            </a:r>
            <a:endParaRPr lang="es-CO" sz="1400" dirty="0">
              <a:solidFill>
                <a:srgbClr val="0070C0"/>
              </a:solidFill>
            </a:endParaRPr>
          </a:p>
          <a:p>
            <a:pPr algn="just">
              <a:buClr>
                <a:srgbClr val="0070C0"/>
              </a:buClr>
            </a:pPr>
            <a:endParaRPr lang="es-CO" sz="1400" dirty="0"/>
          </a:p>
          <a:p>
            <a:pPr lvl="0" algn="just">
              <a:buClr>
                <a:srgbClr val="0070C0"/>
              </a:buClr>
              <a:buFont typeface="Arial" pitchFamily="34" charset="0"/>
              <a:buChar char="•"/>
            </a:pPr>
            <a:r>
              <a:rPr lang="es-CO" sz="1400" dirty="0" smtClean="0"/>
              <a:t> Ministerio </a:t>
            </a:r>
            <a:r>
              <a:rPr lang="es-CO" sz="1400" dirty="0"/>
              <a:t>del medio ambiente. Sociedad de agricultores de Colombia. Guía ambiental para el subsector panelero. Bogotá. 2002. Pág. 87. Tomado el 24 de octubre de 2012 de: </a:t>
            </a:r>
            <a:r>
              <a:rPr lang="es-CO" sz="1400" u="sng" dirty="0">
                <a:solidFill>
                  <a:srgbClr val="0070C0"/>
                </a:solidFill>
              </a:rPr>
              <a:t>http://www.fedepanela.org.co/pdfs/guia_ambiental_panelera.pdf</a:t>
            </a:r>
            <a:endParaRPr lang="es-CO" sz="1400" dirty="0">
              <a:solidFill>
                <a:srgbClr val="0070C0"/>
              </a:solidFill>
            </a:endParaRPr>
          </a:p>
          <a:p>
            <a:pPr algn="just">
              <a:buClr>
                <a:srgbClr val="0070C0"/>
              </a:buClr>
            </a:pPr>
            <a:endParaRPr lang="es-CO" sz="1400" dirty="0"/>
          </a:p>
        </p:txBody>
      </p:sp>
    </p:spTree>
    <p:custDataLst>
      <p:tags r:id="rId1"/>
    </p:custDataLst>
  </p:cSld>
  <p:clrMapOvr>
    <a:masterClrMapping/>
  </p:clrMapOvr>
  <p:transition spd="slow" advTm="8000">
    <p:wipe/>
    <p:sndAc>
      <p:stSnd>
        <p:snd r:embed="rId3" name="pu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548680"/>
            <a:ext cx="8064896" cy="576064"/>
          </a:xfrm>
        </p:spPr>
        <p:txBody>
          <a:bodyPr anchor="ctr">
            <a:noAutofit/>
          </a:bodyPr>
          <a:lstStyle/>
          <a:p>
            <a:pPr algn="ctr" fontAlgn="auto">
              <a:spcAft>
                <a:spcPts val="0"/>
              </a:spcAft>
              <a:defRPr/>
            </a:pPr>
            <a:r>
              <a:rPr lang="es-CO" sz="4400" b="1" dirty="0" smtClean="0">
                <a:solidFill>
                  <a:schemeClr val="bg2">
                    <a:lumMod val="50000"/>
                  </a:schemeClr>
                </a:solidFill>
                <a:latin typeface="Cambria" pitchFamily="18" charset="0"/>
                <a:cs typeface="Arial" pitchFamily="34" charset="0"/>
              </a:rPr>
              <a:t>PROBLEMÁTICA</a:t>
            </a:r>
            <a:r>
              <a:rPr lang="es-ES" sz="4400" b="1" dirty="0" smtClean="0">
                <a:solidFill>
                  <a:schemeClr val="bg2">
                    <a:lumMod val="50000"/>
                  </a:schemeClr>
                </a:solidFill>
                <a:latin typeface="Arial" pitchFamily="34" charset="0"/>
                <a:cs typeface="Arial" pitchFamily="34" charset="0"/>
              </a:rPr>
              <a:t/>
            </a:r>
            <a:br>
              <a:rPr lang="es-ES" sz="4400" b="1" dirty="0" smtClean="0">
                <a:solidFill>
                  <a:schemeClr val="bg2">
                    <a:lumMod val="50000"/>
                  </a:schemeClr>
                </a:solidFill>
                <a:latin typeface="Arial" pitchFamily="34" charset="0"/>
                <a:cs typeface="Arial" pitchFamily="34" charset="0"/>
              </a:rPr>
            </a:br>
            <a:endParaRPr lang="es-ES" sz="4400" b="1" dirty="0" smtClean="0">
              <a:solidFill>
                <a:schemeClr val="bg2">
                  <a:lumMod val="50000"/>
                </a:schemeClr>
              </a:solidFill>
              <a:latin typeface="Arial" pitchFamily="34" charset="0"/>
              <a:cs typeface="Arial" pitchFamily="34" charset="0"/>
            </a:endParaRPr>
          </a:p>
        </p:txBody>
      </p:sp>
      <p:sp>
        <p:nvSpPr>
          <p:cNvPr id="6147" name="2 Marcador de contenido"/>
          <p:cNvSpPr>
            <a:spLocks noGrp="1"/>
          </p:cNvSpPr>
          <p:nvPr>
            <p:ph type="subTitle" idx="1"/>
          </p:nvPr>
        </p:nvSpPr>
        <p:spPr>
          <a:xfrm>
            <a:off x="1259632" y="1124745"/>
            <a:ext cx="7128718" cy="4896544"/>
          </a:xfrm>
        </p:spPr>
        <p:txBody>
          <a:bodyPr/>
          <a:lstStyle/>
          <a:p>
            <a:pPr marR="0" algn="just"/>
            <a:r>
              <a:rPr lang="es-ES" sz="1600" dirty="0" smtClean="0">
                <a:effectLst>
                  <a:outerShdw blurRad="38100" dist="38100" dir="2700000" algn="tl">
                    <a:srgbClr val="000000">
                      <a:alpha val="43137"/>
                    </a:srgbClr>
                  </a:outerShdw>
                </a:effectLst>
                <a:latin typeface="Arial" charset="0"/>
                <a:cs typeface="Arial" charset="0"/>
              </a:rPr>
              <a:t>A pesar de la importancia y los múltiples roles que desempeña la agroindustria de la Panela en el desarrollo de sistemas agroalimentarios campesinos, ésta enfrenta problemas de producción y de mercado que limitan su expansión y fortalecimiento.</a:t>
            </a:r>
            <a:endParaRPr lang="es-CO" sz="1600" dirty="0" smtClean="0">
              <a:effectLst>
                <a:outerShdw blurRad="38100" dist="38100" dir="2700000" algn="tl">
                  <a:srgbClr val="000000">
                    <a:alpha val="43137"/>
                  </a:srgbClr>
                </a:outerShdw>
              </a:effectLst>
              <a:latin typeface="Arial" charset="0"/>
              <a:cs typeface="Arial" charset="0"/>
            </a:endParaRPr>
          </a:p>
          <a:p>
            <a:pPr marR="0" algn="just"/>
            <a:r>
              <a:rPr lang="es-ES" sz="1600" dirty="0" smtClean="0">
                <a:effectLst>
                  <a:outerShdw blurRad="38100" dist="38100" dir="2700000" algn="tl">
                    <a:srgbClr val="000000">
                      <a:alpha val="43137"/>
                    </a:srgbClr>
                  </a:outerShdw>
                </a:effectLst>
                <a:latin typeface="Arial" charset="0"/>
                <a:cs typeface="Arial" charset="0"/>
              </a:rPr>
              <a:t> </a:t>
            </a:r>
            <a:endParaRPr lang="es-CO" sz="1600" dirty="0" smtClean="0">
              <a:effectLst>
                <a:outerShdw blurRad="38100" dist="38100" dir="2700000" algn="tl">
                  <a:srgbClr val="000000">
                    <a:alpha val="43137"/>
                  </a:srgbClr>
                </a:outerShdw>
              </a:effectLst>
              <a:latin typeface="Arial" charset="0"/>
              <a:cs typeface="Arial" charset="0"/>
            </a:endParaRPr>
          </a:p>
          <a:p>
            <a:pPr marR="0" algn="just"/>
            <a:r>
              <a:rPr lang="es-ES" sz="1600" dirty="0" smtClean="0">
                <a:effectLst>
                  <a:outerShdw blurRad="38100" dist="38100" dir="2700000" algn="tl">
                    <a:srgbClr val="000000">
                      <a:alpha val="43137"/>
                    </a:srgbClr>
                  </a:outerShdw>
                </a:effectLst>
                <a:latin typeface="Arial" charset="0"/>
                <a:cs typeface="Arial" charset="0"/>
              </a:rPr>
              <a:t>En primer término están los problemas relacionados con la competitividad y la sostenibilidad de los sistemas tradicionales de producción. Las características  predominantes de la agroindustria panelera son su baja escala productiva y la poca introducción de mejoramientos tecnológicos, es decir, los bajos niveles de productividad agrícola y de proceso, los altos costos de producción y la deficiencia en la calidad del producto.  </a:t>
            </a:r>
            <a:endParaRPr lang="es-CO" sz="1600" dirty="0" smtClean="0">
              <a:effectLst>
                <a:outerShdw blurRad="38100" dist="38100" dir="2700000" algn="tl">
                  <a:srgbClr val="000000">
                    <a:alpha val="43137"/>
                  </a:srgbClr>
                </a:outerShdw>
              </a:effectLst>
              <a:latin typeface="Arial" charset="0"/>
              <a:cs typeface="Arial" charset="0"/>
            </a:endParaRPr>
          </a:p>
          <a:p>
            <a:pPr marR="0" algn="just"/>
            <a:r>
              <a:rPr lang="es-ES" sz="1600" dirty="0" smtClean="0">
                <a:effectLst>
                  <a:outerShdw blurRad="38100" dist="38100" dir="2700000" algn="tl">
                    <a:srgbClr val="000000">
                      <a:alpha val="43137"/>
                    </a:srgbClr>
                  </a:outerShdw>
                </a:effectLst>
                <a:latin typeface="Arial" charset="0"/>
                <a:cs typeface="Arial" charset="0"/>
              </a:rPr>
              <a:t> </a:t>
            </a:r>
            <a:endParaRPr lang="es-CO" sz="1600" dirty="0" smtClean="0">
              <a:effectLst>
                <a:outerShdw blurRad="38100" dist="38100" dir="2700000" algn="tl">
                  <a:srgbClr val="000000">
                    <a:alpha val="43137"/>
                  </a:srgbClr>
                </a:outerShdw>
              </a:effectLst>
              <a:latin typeface="Arial" charset="0"/>
              <a:cs typeface="Arial" charset="0"/>
            </a:endParaRPr>
          </a:p>
          <a:p>
            <a:pPr marR="0" algn="just"/>
            <a:r>
              <a:rPr lang="es-ES" sz="1600" dirty="0" smtClean="0">
                <a:effectLst>
                  <a:outerShdw blurRad="38100" dist="38100" dir="2700000" algn="tl">
                    <a:srgbClr val="000000">
                      <a:alpha val="43137"/>
                    </a:srgbClr>
                  </a:outerShdw>
                </a:effectLst>
                <a:latin typeface="Arial" charset="0"/>
                <a:cs typeface="Arial" charset="0"/>
              </a:rPr>
              <a:t>En la fase agrícola se registran bajos niveles de productividad de </a:t>
            </a:r>
            <a:r>
              <a:rPr lang="es-ES" sz="1600" u="sng" dirty="0" smtClean="0">
                <a:effectLst>
                  <a:outerShdw blurRad="38100" dist="38100" dir="2700000" algn="tl">
                    <a:srgbClr val="000000">
                      <a:alpha val="43137"/>
                    </a:srgbClr>
                  </a:outerShdw>
                </a:effectLst>
                <a:latin typeface="Arial" charset="0"/>
                <a:cs typeface="Arial" charset="0"/>
              </a:rPr>
              <a:t>Ia</a:t>
            </a:r>
            <a:r>
              <a:rPr lang="es-ES" sz="1600" dirty="0" smtClean="0">
                <a:effectLst>
                  <a:outerShdw blurRad="38100" dist="38100" dir="2700000" algn="tl">
                    <a:srgbClr val="000000">
                      <a:alpha val="43137"/>
                    </a:srgbClr>
                  </a:outerShdw>
                </a:effectLst>
                <a:latin typeface="Arial" charset="0"/>
                <a:cs typeface="Arial" charset="0"/>
              </a:rPr>
              <a:t> caña por la antigüedad de los cultivos y por la baja densidad de plantas por hectárea. A sí mismo, a pesar de que existe tecnología, aún se presentan deficiencias en el control de problemas fitosanitarios de plagas, enfermedades y  malezas.  </a:t>
            </a:r>
            <a:endParaRPr lang="es-CO" sz="1600" dirty="0" smtClean="0">
              <a:effectLst>
                <a:outerShdw blurRad="38100" dist="38100" dir="2700000" algn="tl">
                  <a:srgbClr val="000000">
                    <a:alpha val="43137"/>
                  </a:srgbClr>
                </a:outerShdw>
              </a:effectLst>
              <a:latin typeface="Arial" charset="0"/>
              <a:cs typeface="Arial" charset="0"/>
            </a:endParaRPr>
          </a:p>
        </p:txBody>
      </p:sp>
      <p:pic>
        <p:nvPicPr>
          <p:cNvPr id="4" name="3 Imagen" descr="logo_unad.gif"/>
          <p:cNvPicPr>
            <a:picLocks noChangeAspect="1"/>
          </p:cNvPicPr>
          <p:nvPr/>
        </p:nvPicPr>
        <p:blipFill>
          <a:blip r:embed="rId4"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dissolve/>
    <p:sndAc>
      <p:stSnd>
        <p:snd r:embed="rId3"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39552" y="260648"/>
            <a:ext cx="7851648" cy="667452"/>
          </a:xfrm>
        </p:spPr>
        <p:txBody>
          <a:bodyPr>
            <a:noAutofit/>
          </a:bodyPr>
          <a:lstStyle/>
          <a:p>
            <a:pPr algn="ctr" fontAlgn="auto">
              <a:spcAft>
                <a:spcPts val="0"/>
              </a:spcAft>
              <a:defRPr/>
            </a:pPr>
            <a:r>
              <a:rPr lang="es-ES_tradnl" sz="4400" b="1" dirty="0" smtClean="0">
                <a:solidFill>
                  <a:schemeClr val="bg2">
                    <a:lumMod val="50000"/>
                  </a:schemeClr>
                </a:solidFill>
                <a:latin typeface="Cambria" pitchFamily="18" charset="0"/>
                <a:cs typeface="Arial" pitchFamily="34" charset="0"/>
              </a:rPr>
              <a:t>JUSTIFICACION</a:t>
            </a:r>
            <a:endParaRPr lang="es-CO" sz="4400" b="1" dirty="0">
              <a:solidFill>
                <a:schemeClr val="bg2">
                  <a:lumMod val="50000"/>
                </a:schemeClr>
              </a:solidFill>
              <a:latin typeface="Cambria" pitchFamily="18" charset="0"/>
              <a:cs typeface="Arial" pitchFamily="34" charset="0"/>
            </a:endParaRPr>
          </a:p>
        </p:txBody>
      </p:sp>
      <p:sp>
        <p:nvSpPr>
          <p:cNvPr id="7171" name="4 Subtítulo"/>
          <p:cNvSpPr>
            <a:spLocks noGrp="1"/>
          </p:cNvSpPr>
          <p:nvPr>
            <p:ph type="subTitle" idx="1"/>
          </p:nvPr>
        </p:nvSpPr>
        <p:spPr>
          <a:xfrm>
            <a:off x="1115616" y="1052736"/>
            <a:ext cx="7854950" cy="3981450"/>
          </a:xfrm>
        </p:spPr>
        <p:txBody>
          <a:bodyPr>
            <a:noAutofit/>
          </a:bodyPr>
          <a:lstStyle/>
          <a:p>
            <a:pPr marR="0" algn="just"/>
            <a:r>
              <a:rPr lang="es-ES" sz="1600" dirty="0" smtClean="0">
                <a:effectLst>
                  <a:outerShdw blurRad="38100" dist="38100" dir="2700000" algn="tl">
                    <a:srgbClr val="000000">
                      <a:alpha val="43137"/>
                    </a:srgbClr>
                  </a:outerShdw>
                </a:effectLst>
                <a:latin typeface="Arial" pitchFamily="34" charset="0"/>
                <a:cs typeface="Arial" pitchFamily="34" charset="0"/>
              </a:rPr>
              <a:t>La producción de panela en Colombia es una actividad fundamentalmente adelantada por pequeños y medianos productores campesinos. La competitividad de esta producción registra limitaciones a lo largo de todas las fases relacionadas con la producción agrícola, la transformación del producto y su comercialización, con efectos colaterales significativos sobre el medio ambiente y la salud humana, no sólo por fallas protuberantes en la calidad e higiene del producto que llega a los consumidores, sino por las prácticas de manufactura, que en la mayoría de los casos implican riesgos para los trabajadores.</a:t>
            </a:r>
          </a:p>
          <a:p>
            <a:pPr marR="0" algn="just"/>
            <a:endParaRPr lang="es-CO" sz="1600" dirty="0" smtClean="0">
              <a:effectLst>
                <a:outerShdw blurRad="38100" dist="38100" dir="2700000" algn="tl">
                  <a:srgbClr val="000000">
                    <a:alpha val="43137"/>
                  </a:srgbClr>
                </a:outerShdw>
              </a:effectLst>
              <a:latin typeface="Arial" pitchFamily="34" charset="0"/>
              <a:cs typeface="Arial" pitchFamily="34" charset="0"/>
            </a:endParaRPr>
          </a:p>
          <a:p>
            <a:pPr marR="0" algn="just"/>
            <a:r>
              <a:rPr lang="es-ES" sz="1600" dirty="0" smtClean="0">
                <a:effectLst>
                  <a:outerShdw blurRad="38100" dist="38100" dir="2700000" algn="tl">
                    <a:srgbClr val="000000">
                      <a:alpha val="43137"/>
                    </a:srgbClr>
                  </a:outerShdw>
                </a:effectLst>
                <a:latin typeface="Arial" pitchFamily="34" charset="0"/>
                <a:cs typeface="Arial" pitchFamily="34" charset="0"/>
              </a:rPr>
              <a:t>La panela es la base del sustento de la mayoría de familias campesinas, quienes producen en unidades de pequeña escala, con mano de obra familiar y afrontan muchas dificultades  para modernizar su producción y expandir sus mercados aunado a la dificultad que tienen para organizarse. La producción  se realiza en establecimientos pequeños con capacidades de producción inferiores a los 300 kilogramos de panela por hora.</a:t>
            </a:r>
          </a:p>
          <a:p>
            <a:pPr marR="0" algn="just"/>
            <a:endParaRPr lang="es-ES" sz="1600" dirty="0" smtClean="0">
              <a:effectLst>
                <a:outerShdw blurRad="38100" dist="38100" dir="2700000" algn="tl">
                  <a:srgbClr val="000000">
                    <a:alpha val="43137"/>
                  </a:srgbClr>
                </a:outerShdw>
              </a:effectLst>
              <a:latin typeface="Arial" pitchFamily="34" charset="0"/>
              <a:cs typeface="Arial" pitchFamily="34" charset="0"/>
            </a:endParaRPr>
          </a:p>
          <a:p>
            <a:pPr marR="0" algn="just"/>
            <a:r>
              <a:rPr lang="es-ES" sz="1600" dirty="0" smtClean="0">
                <a:effectLst>
                  <a:outerShdw blurRad="38100" dist="38100" dir="2700000" algn="tl">
                    <a:srgbClr val="000000">
                      <a:alpha val="43137"/>
                    </a:srgbClr>
                  </a:outerShdw>
                </a:effectLst>
                <a:latin typeface="Arial" pitchFamily="34" charset="0"/>
                <a:cs typeface="Arial" pitchFamily="34" charset="0"/>
              </a:rPr>
              <a:t>Un mercado tan importante como el de la panela en el cual Colombia es el segundo productor a nivel mundial, requiere de mayor atención y dedicación por parte de los grupos de interés, La necesidad de tecnificar estos procesos es muy importante para el </a:t>
            </a:r>
            <a:r>
              <a:rPr lang="es-ES" sz="1400" dirty="0" smtClean="0">
                <a:effectLst>
                  <a:outerShdw blurRad="38100" dist="38100" dir="2700000" algn="tl">
                    <a:srgbClr val="000000">
                      <a:alpha val="43137"/>
                    </a:srgbClr>
                  </a:outerShdw>
                </a:effectLst>
                <a:latin typeface="Arial" pitchFamily="34" charset="0"/>
                <a:cs typeface="Arial" pitchFamily="34" charset="0"/>
              </a:rPr>
              <a:t>desarrollo</a:t>
            </a:r>
            <a:r>
              <a:rPr lang="es-ES" sz="1600" dirty="0" smtClean="0">
                <a:effectLst>
                  <a:outerShdw blurRad="38100" dist="38100" dir="2700000" algn="tl">
                    <a:srgbClr val="000000">
                      <a:alpha val="43137"/>
                    </a:srgbClr>
                  </a:outerShdw>
                </a:effectLst>
                <a:latin typeface="Arial" pitchFamily="34" charset="0"/>
                <a:cs typeface="Arial" pitchFamily="34" charset="0"/>
              </a:rPr>
              <a:t> agrícola del país, ya que le daría un impulso significativo al sector y se manifestaría en el desarrollo socioeconómico nacional.</a:t>
            </a:r>
            <a:endParaRPr lang="es-CO" sz="1600" dirty="0" smtClean="0">
              <a:effectLst>
                <a:outerShdw blurRad="38100" dist="38100" dir="2700000" algn="tl">
                  <a:srgbClr val="000000">
                    <a:alpha val="43137"/>
                  </a:srgbClr>
                </a:outerShdw>
              </a:effectLst>
              <a:latin typeface="Arial" pitchFamily="34" charset="0"/>
              <a:cs typeface="Arial" pitchFamily="34" charset="0"/>
            </a:endParaRPr>
          </a:p>
          <a:p>
            <a:pPr marR="0" algn="just"/>
            <a:r>
              <a:rPr lang="es-ES" sz="1100" dirty="0" smtClean="0">
                <a:effectLst>
                  <a:outerShdw blurRad="38100" dist="38100" dir="2700000" algn="tl">
                    <a:srgbClr val="000000">
                      <a:alpha val="43137"/>
                    </a:srgbClr>
                  </a:outerShdw>
                </a:effectLst>
                <a:latin typeface="Arial" pitchFamily="34" charset="0"/>
                <a:cs typeface="Arial" pitchFamily="34" charset="0"/>
              </a:rPr>
              <a:t> </a:t>
            </a:r>
            <a:endParaRPr lang="es-CO" sz="1100" dirty="0" smtClean="0">
              <a:effectLst>
                <a:outerShdw blurRad="38100" dist="38100" dir="2700000" algn="tl">
                  <a:srgbClr val="000000">
                    <a:alpha val="43137"/>
                  </a:srgbClr>
                </a:outerShdw>
              </a:effectLst>
              <a:latin typeface="Arial" pitchFamily="34" charset="0"/>
              <a:cs typeface="Arial" pitchFamily="34" charset="0"/>
            </a:endParaRPr>
          </a:p>
          <a:p>
            <a:pPr marR="0" algn="just"/>
            <a:endParaRPr lang="es-CO" sz="1600" dirty="0" smtClean="0"/>
          </a:p>
          <a:p>
            <a:pPr marR="0" algn="just"/>
            <a:endParaRPr lang="es-CO" sz="1600" dirty="0" smtClean="0">
              <a:latin typeface="Arial" charset="0"/>
              <a:cs typeface="Arial" charset="0"/>
            </a:endParaRPr>
          </a:p>
        </p:txBody>
      </p:sp>
      <p:pic>
        <p:nvPicPr>
          <p:cNvPr id="5" name="4 Imagen" descr="logo_unad.gif"/>
          <p:cNvPicPr>
            <a:picLocks noChangeAspect="1"/>
          </p:cNvPicPr>
          <p:nvPr/>
        </p:nvPicPr>
        <p:blipFill>
          <a:blip r:embed="rId4"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wedge/>
    <p:sndAc>
      <p:stSnd>
        <p:snd r:embed="rId3" name="bomb.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59632" y="620688"/>
            <a:ext cx="7406640" cy="360040"/>
          </a:xfrm>
        </p:spPr>
        <p:txBody>
          <a:bodyPr anchor="ctr">
            <a:noAutofit/>
          </a:bodyPr>
          <a:lstStyle/>
          <a:p>
            <a:pPr algn="ctr" fontAlgn="auto">
              <a:spcAft>
                <a:spcPts val="0"/>
              </a:spcAft>
              <a:defRPr/>
            </a:pPr>
            <a:r>
              <a:rPr lang="es-ES_tradnl" sz="4400" b="1" dirty="0" smtClean="0">
                <a:solidFill>
                  <a:schemeClr val="bg2">
                    <a:lumMod val="50000"/>
                  </a:schemeClr>
                </a:solidFill>
                <a:latin typeface="Cambria" pitchFamily="18" charset="0"/>
                <a:cs typeface="Arial" pitchFamily="34" charset="0"/>
              </a:rPr>
              <a:t>OBJETIVOS</a:t>
            </a:r>
            <a:br>
              <a:rPr lang="es-ES_tradnl" sz="4400" b="1" dirty="0" smtClean="0">
                <a:solidFill>
                  <a:schemeClr val="bg2">
                    <a:lumMod val="50000"/>
                  </a:schemeClr>
                </a:solidFill>
                <a:latin typeface="Cambria" pitchFamily="18" charset="0"/>
                <a:cs typeface="Arial" pitchFamily="34" charset="0"/>
              </a:rPr>
            </a:br>
            <a:endParaRPr lang="es-ES" sz="4400" b="1" dirty="0">
              <a:solidFill>
                <a:schemeClr val="bg2">
                  <a:lumMod val="50000"/>
                </a:schemeClr>
              </a:solidFill>
              <a:latin typeface="Cambria" pitchFamily="18" charset="0"/>
              <a:cs typeface="Arial" pitchFamily="34" charset="0"/>
            </a:endParaRPr>
          </a:p>
        </p:txBody>
      </p:sp>
      <p:sp>
        <p:nvSpPr>
          <p:cNvPr id="3" name="2 Marcador de texto"/>
          <p:cNvSpPr>
            <a:spLocks noGrp="1"/>
          </p:cNvSpPr>
          <p:nvPr>
            <p:ph type="subTitle" idx="1"/>
          </p:nvPr>
        </p:nvSpPr>
        <p:spPr>
          <a:xfrm>
            <a:off x="1115616" y="908720"/>
            <a:ext cx="7597352" cy="1752600"/>
          </a:xfrm>
        </p:spPr>
        <p:txBody>
          <a:bodyPr anchor="t">
            <a:noAutofit/>
          </a:bodyPr>
          <a:lstStyle/>
          <a:p>
            <a:pPr fontAlgn="auto">
              <a:spcAft>
                <a:spcPts val="0"/>
              </a:spcAft>
              <a:buClr>
                <a:schemeClr val="accent3"/>
              </a:buClr>
              <a:buFont typeface="Wingdings 2"/>
              <a:buNone/>
              <a:defRPr/>
            </a:pPr>
            <a:r>
              <a:rPr lang="es-ES" sz="1600" b="1" dirty="0" smtClean="0">
                <a:ln w="635">
                  <a:noFill/>
                </a:ln>
                <a:solidFill>
                  <a:schemeClr val="bg2">
                    <a:lumMod val="50000"/>
                  </a:schemeClr>
                </a:solidFill>
                <a:effectLst>
                  <a:outerShdw blurRad="38100" dist="38100" dir="2700000" algn="tl">
                    <a:srgbClr val="000000">
                      <a:alpha val="43137"/>
                    </a:srgbClr>
                  </a:outerShdw>
                </a:effectLst>
                <a:latin typeface="Arial" pitchFamily="34" charset="0"/>
                <a:ea typeface="+mj-ea"/>
                <a:cs typeface="Arial" pitchFamily="34" charset="0"/>
              </a:rPr>
              <a:t>OBJETIVO GENERAL:</a:t>
            </a:r>
          </a:p>
          <a:p>
            <a:pPr algn="just" fontAlgn="auto">
              <a:spcAft>
                <a:spcPts val="0"/>
              </a:spcAft>
              <a:buClr>
                <a:schemeClr val="accent3"/>
              </a:buClr>
              <a:buFont typeface="Wingdings 2"/>
              <a:buNone/>
              <a:defRPr/>
            </a:pPr>
            <a:r>
              <a:rPr lang="es-ES" sz="1600" dirty="0" smtClean="0">
                <a:effectLst>
                  <a:outerShdw blurRad="38100" dist="38100" dir="2700000" algn="tl">
                    <a:srgbClr val="000000">
                      <a:alpha val="43137"/>
                    </a:srgbClr>
                  </a:outerShdw>
                </a:effectLst>
                <a:latin typeface="Arial" pitchFamily="34" charset="0"/>
                <a:cs typeface="Arial" pitchFamily="34" charset="0"/>
              </a:rPr>
              <a:t>Establecer  un  trapiche  en  la  vereda  de  Atuncela,  Municipio  de  Dagua,  para  la producción de panela y sus derivados, que cuenta con instalaciones y maquinaria de nueva generación y la implementación de las Buenas Prácticas de Manufactura, para que el producto cuente con todas las especificaciones de calidad establecidas, y lograr así un posicionamiento en el mercado que nos distinga por ser una empresa con un ambiente de trabajo limpio y seguro, mediante el cual obtengamos productos de buena calidad sanitaria y vida útil prolongada, así como una rentabilidad que nos permita crecer el negocio. </a:t>
            </a:r>
          </a:p>
          <a:p>
            <a:pPr fontAlgn="auto">
              <a:spcBef>
                <a:spcPts val="1200"/>
              </a:spcBef>
              <a:spcAft>
                <a:spcPts val="0"/>
              </a:spcAft>
              <a:buClr>
                <a:schemeClr val="accent3"/>
              </a:buClr>
              <a:buFont typeface="Wingdings 2"/>
              <a:buNone/>
              <a:defRPr/>
            </a:pPr>
            <a:r>
              <a:rPr lang="es-ES" sz="16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 </a:t>
            </a:r>
            <a:r>
              <a:rPr lang="es-ES" sz="1600" b="1" dirty="0" smtClean="0">
                <a:ln w="635">
                  <a:noFill/>
                </a:ln>
                <a:solidFill>
                  <a:schemeClr val="bg2">
                    <a:lumMod val="50000"/>
                  </a:schemeClr>
                </a:solidFill>
                <a:effectLst>
                  <a:outerShdw blurRad="38100" dist="38100" dir="2700000" algn="tl">
                    <a:srgbClr val="000000">
                      <a:alpha val="43137"/>
                    </a:srgbClr>
                  </a:outerShdw>
                </a:effectLst>
                <a:latin typeface="Arial" pitchFamily="34" charset="0"/>
                <a:ea typeface="+mj-ea"/>
                <a:cs typeface="Arial" pitchFamily="34" charset="0"/>
              </a:rPr>
              <a:t>OBJETIVOS ESPECÍFICOS: </a:t>
            </a:r>
            <a:r>
              <a:rPr lang="es-ES" sz="1600" b="1" dirty="0" smtClean="0">
                <a:ln w="635">
                  <a:noFill/>
                </a:ln>
                <a:solidFill>
                  <a:srgbClr val="FFFF00"/>
                </a:solidFill>
                <a:effectLst>
                  <a:outerShdw blurRad="38100" dist="38100" dir="2700000" algn="tl">
                    <a:srgbClr val="000000">
                      <a:alpha val="43137"/>
                    </a:srgbClr>
                  </a:outerShdw>
                </a:effectLst>
                <a:latin typeface="Arial" pitchFamily="34" charset="0"/>
                <a:ea typeface="+mj-ea"/>
                <a:cs typeface="Arial" pitchFamily="34" charset="0"/>
              </a:rPr>
              <a:t> </a:t>
            </a:r>
          </a:p>
          <a:p>
            <a:pPr algn="just" fontAlgn="auto">
              <a:spcAft>
                <a:spcPts val="0"/>
              </a:spcAft>
              <a:buClr>
                <a:schemeClr val="accent3"/>
              </a:buClr>
              <a:buFont typeface="Wingdings" pitchFamily="2" charset="2"/>
              <a:buChar char="Ø"/>
              <a:defRPr/>
            </a:pPr>
            <a:r>
              <a:rPr lang="es-ES" sz="1600" dirty="0" smtClean="0">
                <a:effectLst>
                  <a:outerShdw blurRad="38100" dist="38100" dir="2700000" algn="tl">
                    <a:srgbClr val="000000">
                      <a:alpha val="43137"/>
                    </a:srgbClr>
                  </a:outerShdw>
                </a:effectLst>
                <a:latin typeface="Arial" pitchFamily="34" charset="0"/>
                <a:cs typeface="Arial" pitchFamily="34" charset="0"/>
              </a:rPr>
              <a:t>Contribuir al desarrollo económico de la región, mediante la generación de empleo e ingresos que permitan mejorar nuestra calidad de vida.</a:t>
            </a:r>
          </a:p>
          <a:p>
            <a:pPr algn="just" fontAlgn="auto">
              <a:spcAft>
                <a:spcPts val="0"/>
              </a:spcAft>
              <a:buClr>
                <a:schemeClr val="accent3"/>
              </a:buClr>
              <a:buFont typeface="Wingdings" pitchFamily="2" charset="2"/>
              <a:buChar char="Ø"/>
              <a:defRPr/>
            </a:pPr>
            <a:r>
              <a:rPr lang="es-ES" sz="1600" dirty="0" smtClean="0">
                <a:effectLst>
                  <a:outerShdw blurRad="38100" dist="38100" dir="2700000" algn="tl">
                    <a:srgbClr val="000000">
                      <a:alpha val="43137"/>
                    </a:srgbClr>
                  </a:outerShdw>
                </a:effectLst>
                <a:latin typeface="Arial" pitchFamily="34" charset="0"/>
                <a:cs typeface="Arial" pitchFamily="34" charset="0"/>
              </a:rPr>
              <a:t>Cambiar la visión del negocio de la panela y mejorar la competitividad del sector para entrar a mercados internacionales.</a:t>
            </a:r>
          </a:p>
          <a:p>
            <a:pPr algn="just" fontAlgn="auto">
              <a:spcAft>
                <a:spcPts val="0"/>
              </a:spcAft>
              <a:buClr>
                <a:schemeClr val="accent3"/>
              </a:buClr>
              <a:buFont typeface="Wingdings" pitchFamily="2" charset="2"/>
              <a:buChar char="Ø"/>
              <a:defRPr/>
            </a:pPr>
            <a:r>
              <a:rPr lang="es-ES" sz="1600" dirty="0" smtClean="0">
                <a:effectLst>
                  <a:outerShdw blurRad="38100" dist="38100" dir="2700000" algn="tl">
                    <a:srgbClr val="000000">
                      <a:alpha val="43137"/>
                    </a:srgbClr>
                  </a:outerShdw>
                </a:effectLst>
                <a:latin typeface="Arial" pitchFamily="34" charset="0"/>
                <a:cs typeface="Arial" pitchFamily="34" charset="0"/>
              </a:rPr>
              <a:t>Ayudar a la conservación del medio ambiente teniendo en cuenta la normatividad ambiental que   exige La Corporación Autónoma del Valle  (CVC) y haciendo un buen manejo de  los residuos sólidos que se derivan del proceso.</a:t>
            </a:r>
          </a:p>
          <a:p>
            <a:pPr algn="just" fontAlgn="auto">
              <a:spcAft>
                <a:spcPts val="0"/>
              </a:spcAft>
              <a:buClr>
                <a:schemeClr val="accent3"/>
              </a:buClr>
              <a:buFont typeface="Wingdings" pitchFamily="2" charset="2"/>
              <a:buChar char="Ø"/>
              <a:defRPr/>
            </a:pPr>
            <a:r>
              <a:rPr lang="es-ES" sz="1600" dirty="0" smtClean="0">
                <a:effectLst>
                  <a:outerShdw blurRad="38100" dist="38100" dir="2700000" algn="tl">
                    <a:srgbClr val="000000">
                      <a:alpha val="43137"/>
                    </a:srgbClr>
                  </a:outerShdw>
                </a:effectLst>
                <a:latin typeface="Arial" pitchFamily="34" charset="0"/>
                <a:cs typeface="Arial" pitchFamily="34" charset="0"/>
              </a:rPr>
              <a:t>Trabajar arduamente en la consecución del reconocimiento de nuestra región como pionera en la producción limpia de panela.</a:t>
            </a:r>
          </a:p>
          <a:p>
            <a:pPr algn="just" fontAlgn="auto">
              <a:spcAft>
                <a:spcPts val="0"/>
              </a:spcAft>
              <a:buClr>
                <a:schemeClr val="accent3"/>
              </a:buClr>
              <a:buFont typeface="Wingdings" pitchFamily="2" charset="2"/>
              <a:buChar char="Ø"/>
              <a:defRPr/>
            </a:pPr>
            <a:r>
              <a:rPr lang="es-ES" sz="1600" dirty="0" smtClean="0">
                <a:effectLst>
                  <a:outerShdw blurRad="38100" dist="38100" dir="2700000" algn="tl">
                    <a:srgbClr val="000000">
                      <a:alpha val="43137"/>
                    </a:srgbClr>
                  </a:outerShdw>
                </a:effectLst>
                <a:latin typeface="Arial" pitchFamily="34" charset="0"/>
                <a:cs typeface="Arial" pitchFamily="34" charset="0"/>
              </a:rPr>
              <a:t>Apoyar todos los programas que implemente FEDEPANELA en pro del fortalecimiento y modernización del sector.</a:t>
            </a:r>
          </a:p>
          <a:p>
            <a:pPr fontAlgn="auto">
              <a:spcAft>
                <a:spcPts val="0"/>
              </a:spcAft>
              <a:buClr>
                <a:schemeClr val="accent3"/>
              </a:buClr>
              <a:buFont typeface="Wingdings 2"/>
              <a:buNone/>
              <a:defRPr/>
            </a:pPr>
            <a:endParaRPr lang="es-ES" sz="1600" dirty="0" smtClean="0">
              <a:effectLst>
                <a:outerShdw blurRad="50800" dist="38100" dir="10800000" algn="r" rotWithShape="0">
                  <a:prstClr val="black">
                    <a:alpha val="40000"/>
                  </a:prstClr>
                </a:outerShdw>
              </a:effectLst>
              <a:latin typeface="Arial" pitchFamily="34" charset="0"/>
              <a:cs typeface="Arial" pitchFamily="34" charset="0"/>
            </a:endParaRPr>
          </a:p>
          <a:p>
            <a:pPr fontAlgn="auto">
              <a:spcAft>
                <a:spcPts val="0"/>
              </a:spcAft>
              <a:buClr>
                <a:schemeClr val="accent3"/>
              </a:buClr>
              <a:buFont typeface="Wingdings 2"/>
              <a:buNone/>
              <a:defRPr/>
            </a:pPr>
            <a:r>
              <a:rPr lang="es-ES" sz="1600" dirty="0" smtClean="0">
                <a:latin typeface="Arial" pitchFamily="34" charset="0"/>
                <a:cs typeface="Arial" pitchFamily="34" charset="0"/>
              </a:rPr>
              <a:t> </a:t>
            </a:r>
          </a:p>
          <a:p>
            <a:pPr fontAlgn="auto">
              <a:spcAft>
                <a:spcPts val="0"/>
              </a:spcAft>
              <a:buClr>
                <a:schemeClr val="accent3"/>
              </a:buClr>
              <a:buFont typeface="Wingdings 2"/>
              <a:buNone/>
              <a:defRPr/>
            </a:pPr>
            <a:r>
              <a:rPr lang="es-ES" sz="1600" dirty="0" smtClean="0"/>
              <a:t> </a:t>
            </a:r>
          </a:p>
          <a:p>
            <a:pPr fontAlgn="auto">
              <a:spcAft>
                <a:spcPts val="0"/>
              </a:spcAft>
              <a:buClr>
                <a:schemeClr val="accent3"/>
              </a:buClr>
              <a:buFont typeface="Wingdings 2"/>
              <a:buNone/>
              <a:defRPr/>
            </a:pPr>
            <a:endParaRPr lang="es-ES" sz="1600" dirty="0"/>
          </a:p>
        </p:txBody>
      </p:sp>
      <p:pic>
        <p:nvPicPr>
          <p:cNvPr id="5" name="4 Imagen" descr="logo_unad.gif"/>
          <p:cNvPicPr>
            <a:picLocks noChangeAspect="1"/>
          </p:cNvPicPr>
          <p:nvPr/>
        </p:nvPicPr>
        <p:blipFill>
          <a:blip r:embed="rId4"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pull dir="lu"/>
    <p:sndAc>
      <p:stSnd>
        <p:snd r:embed="rId3"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548680"/>
            <a:ext cx="7851648" cy="881766"/>
          </a:xfrm>
        </p:spPr>
        <p:txBody>
          <a:bodyPr>
            <a:noAutofit/>
          </a:bodyPr>
          <a:lstStyle/>
          <a:p>
            <a:pPr algn="ctr" fontAlgn="auto">
              <a:spcAft>
                <a:spcPts val="0"/>
              </a:spcAft>
              <a:defRPr/>
            </a:pPr>
            <a:r>
              <a:rPr lang="es-ES_tradnl" sz="4400" b="1" dirty="0" smtClean="0">
                <a:solidFill>
                  <a:schemeClr val="bg2">
                    <a:lumMod val="50000"/>
                  </a:schemeClr>
                </a:solidFill>
                <a:latin typeface="Cambria" pitchFamily="18" charset="0"/>
                <a:cs typeface="Arial" pitchFamily="34" charset="0"/>
              </a:rPr>
              <a:t>DISEÑO </a:t>
            </a:r>
            <a:br>
              <a:rPr lang="es-ES_tradnl" sz="4400" b="1" dirty="0" smtClean="0">
                <a:solidFill>
                  <a:schemeClr val="bg2">
                    <a:lumMod val="50000"/>
                  </a:schemeClr>
                </a:solidFill>
                <a:latin typeface="Cambria" pitchFamily="18" charset="0"/>
                <a:cs typeface="Arial" pitchFamily="34" charset="0"/>
              </a:rPr>
            </a:br>
            <a:r>
              <a:rPr lang="es-ES_tradnl" sz="4400" b="1" dirty="0" smtClean="0">
                <a:solidFill>
                  <a:schemeClr val="bg2">
                    <a:lumMod val="50000"/>
                  </a:schemeClr>
                </a:solidFill>
                <a:latin typeface="Cambria" pitchFamily="18" charset="0"/>
                <a:cs typeface="Arial" pitchFamily="34" charset="0"/>
              </a:rPr>
              <a:t>METODOLOGICO</a:t>
            </a:r>
            <a:endParaRPr lang="es-ES" sz="4400" b="1" dirty="0">
              <a:solidFill>
                <a:schemeClr val="bg2">
                  <a:lumMod val="50000"/>
                </a:schemeClr>
              </a:solidFill>
              <a:latin typeface="Cambria" pitchFamily="18" charset="0"/>
              <a:cs typeface="Arial" pitchFamily="34" charset="0"/>
            </a:endParaRPr>
          </a:p>
        </p:txBody>
      </p:sp>
      <p:sp>
        <p:nvSpPr>
          <p:cNvPr id="3" name="2 Marcador de contenido"/>
          <p:cNvSpPr>
            <a:spLocks noGrp="1"/>
          </p:cNvSpPr>
          <p:nvPr>
            <p:ph type="subTitle" idx="1"/>
          </p:nvPr>
        </p:nvSpPr>
        <p:spPr>
          <a:xfrm>
            <a:off x="1187624" y="1196752"/>
            <a:ext cx="7488832" cy="5184576"/>
          </a:xfrm>
        </p:spPr>
        <p:txBody>
          <a:bodyPr>
            <a:noAutofit/>
          </a:bodyPr>
          <a:lstStyle/>
          <a:p>
            <a:pPr marR="0"/>
            <a:r>
              <a:rPr lang="es-ES_tradnl" sz="1600" dirty="0" smtClean="0">
                <a:latin typeface="Arial" pitchFamily="34" charset="0"/>
                <a:cs typeface="Arial" pitchFamily="34" charset="0"/>
              </a:rPr>
              <a:t> </a:t>
            </a:r>
            <a:r>
              <a:rPr lang="es-ES_tradnl" sz="1600" b="1" dirty="0" smtClean="0">
                <a:latin typeface="Arial" pitchFamily="34" charset="0"/>
                <a:cs typeface="Arial" pitchFamily="34" charset="0"/>
              </a:rPr>
              <a:t> </a:t>
            </a:r>
            <a:endParaRPr lang="es-ES" sz="1600" dirty="0" smtClean="0">
              <a:latin typeface="Arial" pitchFamily="34" charset="0"/>
              <a:cs typeface="Arial" pitchFamily="34" charset="0"/>
            </a:endParaRPr>
          </a:p>
          <a:p>
            <a:pPr marR="0" algn="just"/>
            <a:r>
              <a:rPr lang="es-CO" sz="1600" b="1" dirty="0" smtClean="0">
                <a:solidFill>
                  <a:schemeClr val="bg2">
                    <a:lumMod val="50000"/>
                  </a:schemeClr>
                </a:solidFill>
                <a:latin typeface="Arial" pitchFamily="34" charset="0"/>
                <a:cs typeface="Arial" pitchFamily="34" charset="0"/>
              </a:rPr>
              <a:t>ENFOQUE</a:t>
            </a:r>
          </a:p>
          <a:p>
            <a:pPr marR="0" algn="just"/>
            <a:r>
              <a:rPr lang="es-CO" sz="1600" dirty="0" smtClean="0">
                <a:latin typeface="Arial" pitchFamily="34" charset="0"/>
                <a:cs typeface="Arial" pitchFamily="34" charset="0"/>
              </a:rPr>
              <a:t>Los enfoques utilizados para este tipo de proyectos  van desde enfoques extensivos, los cuales utilizan metodologías que requieren un uso intensivo de recursos como son las encuestas estructuradas formales, hasta los enfoques de evaluación rápida, los cuales utilizan metodologías menos intensivas en términos de recursos como son las entrevistas informales, entrevistas </a:t>
            </a:r>
            <a:r>
              <a:rPr lang="es-CO" sz="1600" dirty="0" err="1" smtClean="0">
                <a:latin typeface="Arial" pitchFamily="34" charset="0"/>
                <a:cs typeface="Arial" pitchFamily="34" charset="0"/>
              </a:rPr>
              <a:t>semi</a:t>
            </a:r>
            <a:r>
              <a:rPr lang="es-CO" sz="1600" dirty="0" smtClean="0">
                <a:latin typeface="Arial" pitchFamily="34" charset="0"/>
                <a:cs typeface="Arial" pitchFamily="34" charset="0"/>
              </a:rPr>
              <a:t>-estructuradas, sondeos, observaciones, etc.</a:t>
            </a:r>
          </a:p>
          <a:p>
            <a:pPr marR="0" algn="just"/>
            <a:r>
              <a:rPr lang="es-CO" sz="1600" dirty="0" smtClean="0">
                <a:latin typeface="Arial" pitchFamily="34" charset="0"/>
                <a:cs typeface="Arial" pitchFamily="34" charset="0"/>
              </a:rPr>
              <a:t>El primer enfoque concentra sus esfuerzos en obtener datos confiables desde el punto de vista estadístico y con un mínimo de error en su estimación, lo cual se debe conciliar con los recursos disponibles. El segundo  enfoque no busca tener una muestra representativa desde el punto de vista estadístico, pero se concentra en la validez de la información obtenida, al utilizar diferentes métodos rápidos de recolección de información, validando la información obtenida a través de la triangulación.</a:t>
            </a:r>
          </a:p>
          <a:p>
            <a:pPr marR="0" algn="just">
              <a:spcBef>
                <a:spcPts val="1200"/>
              </a:spcBef>
            </a:pPr>
            <a:r>
              <a:rPr lang="es-CO" sz="1600" b="1" dirty="0" smtClean="0">
                <a:solidFill>
                  <a:schemeClr val="bg2">
                    <a:lumMod val="50000"/>
                  </a:schemeClr>
                </a:solidFill>
                <a:latin typeface="Arial" pitchFamily="34" charset="0"/>
                <a:cs typeface="Arial" pitchFamily="34" charset="0"/>
              </a:rPr>
              <a:t>VARIABLES</a:t>
            </a:r>
          </a:p>
          <a:p>
            <a:pPr marL="274320" indent="-274320" algn="just" fontAlgn="auto">
              <a:spcAft>
                <a:spcPts val="0"/>
              </a:spcAft>
              <a:buClr>
                <a:schemeClr val="accent3"/>
              </a:buClr>
              <a:buFont typeface="Wingdings 2"/>
              <a:buChar char=""/>
              <a:defRPr/>
            </a:pPr>
            <a:r>
              <a:rPr lang="es-ES_tradnl" sz="1600" u="sng" dirty="0" smtClean="0">
                <a:latin typeface="Arial" pitchFamily="34" charset="0"/>
                <a:cs typeface="Arial" pitchFamily="34" charset="0"/>
              </a:rPr>
              <a:t>Variable Dependiente: </a:t>
            </a:r>
            <a:r>
              <a:rPr lang="es-ES_tradnl" sz="1600" dirty="0" smtClean="0">
                <a:latin typeface="Arial" pitchFamily="34" charset="0"/>
                <a:cs typeface="Arial" pitchFamily="34" charset="0"/>
              </a:rPr>
              <a:t>La disminución de las pérdidas económicas de los agricultores de zonas rurales.</a:t>
            </a:r>
          </a:p>
          <a:p>
            <a:pPr marL="274320" indent="-274320" algn="just" fontAlgn="auto">
              <a:spcAft>
                <a:spcPts val="0"/>
              </a:spcAft>
              <a:buClr>
                <a:schemeClr val="accent3"/>
              </a:buClr>
              <a:buFont typeface="Wingdings 2"/>
              <a:buChar char=""/>
              <a:defRPr/>
            </a:pPr>
            <a:r>
              <a:rPr lang="es-ES_tradnl" sz="1600" u="sng" dirty="0" smtClean="0">
                <a:latin typeface="Arial" pitchFamily="34" charset="0"/>
                <a:cs typeface="Arial" pitchFamily="34" charset="0"/>
              </a:rPr>
              <a:t>Variable independiente</a:t>
            </a:r>
            <a:r>
              <a:rPr lang="es-ES_tradnl" sz="1600" dirty="0" smtClean="0">
                <a:latin typeface="Arial" pitchFamily="34" charset="0"/>
                <a:cs typeface="Arial" pitchFamily="34" charset="0"/>
              </a:rPr>
              <a:t>: La elaboración de la panela extraída del zumo de caña.</a:t>
            </a:r>
            <a:endParaRPr lang="es-ES" sz="1600" dirty="0" smtClean="0">
              <a:latin typeface="Arial" pitchFamily="34" charset="0"/>
              <a:cs typeface="Arial" pitchFamily="34" charset="0"/>
            </a:endParaRPr>
          </a:p>
          <a:p>
            <a:pPr marR="0" algn="just"/>
            <a:endParaRPr lang="es-ES" sz="1600" dirty="0" smtClean="0">
              <a:latin typeface="Arial" pitchFamily="34" charset="0"/>
              <a:cs typeface="Arial" pitchFamily="34" charset="0"/>
            </a:endParaRPr>
          </a:p>
        </p:txBody>
      </p:sp>
      <p:pic>
        <p:nvPicPr>
          <p:cNvPr id="7" name="6 Imagen" descr="logo_unad.gif"/>
          <p:cNvPicPr>
            <a:picLocks noChangeAspect="1"/>
          </p:cNvPicPr>
          <p:nvPr/>
        </p:nvPicPr>
        <p:blipFill>
          <a:blip r:embed="rId4"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pull dir="rd"/>
    <p:sndAc>
      <p:stSnd>
        <p:snd r:embed="rId3"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87624" y="764704"/>
            <a:ext cx="7406640" cy="851354"/>
          </a:xfrm>
        </p:spPr>
        <p:txBody>
          <a:bodyPr anchor="ctr">
            <a:normAutofit fontScale="90000"/>
          </a:bodyPr>
          <a:lstStyle/>
          <a:p>
            <a:pPr algn="ctr" fontAlgn="auto">
              <a:spcAft>
                <a:spcPts val="0"/>
              </a:spcAft>
              <a:defRPr/>
            </a:pPr>
            <a:r>
              <a:rPr lang="es-MX" sz="4800" b="1" dirty="0" smtClean="0">
                <a:solidFill>
                  <a:schemeClr val="bg2">
                    <a:lumMod val="50000"/>
                  </a:schemeClr>
                </a:solidFill>
                <a:latin typeface="Cambria" pitchFamily="18" charset="0"/>
              </a:rPr>
              <a:t>ESTUDIO </a:t>
            </a:r>
            <a:br>
              <a:rPr lang="es-MX" sz="4800" b="1" dirty="0" smtClean="0">
                <a:solidFill>
                  <a:schemeClr val="bg2">
                    <a:lumMod val="50000"/>
                  </a:schemeClr>
                </a:solidFill>
                <a:latin typeface="Cambria" pitchFamily="18" charset="0"/>
              </a:rPr>
            </a:br>
            <a:r>
              <a:rPr lang="es-MX" sz="4800" b="1" dirty="0" smtClean="0">
                <a:solidFill>
                  <a:schemeClr val="bg2">
                    <a:lumMod val="50000"/>
                  </a:schemeClr>
                </a:solidFill>
                <a:latin typeface="Cambria" pitchFamily="18" charset="0"/>
              </a:rPr>
              <a:t>DE MERCADO</a:t>
            </a:r>
            <a:r>
              <a:rPr lang="es-MX" sz="7200" b="1" dirty="0" smtClean="0">
                <a:solidFill>
                  <a:schemeClr val="bg2">
                    <a:lumMod val="50000"/>
                  </a:schemeClr>
                </a:solidFill>
                <a:latin typeface="Cambria" pitchFamily="18" charset="0"/>
              </a:rPr>
              <a:t/>
            </a:r>
            <a:br>
              <a:rPr lang="es-MX" sz="7200" b="1" dirty="0" smtClean="0">
                <a:solidFill>
                  <a:schemeClr val="bg2">
                    <a:lumMod val="50000"/>
                  </a:schemeClr>
                </a:solidFill>
                <a:latin typeface="Cambria" pitchFamily="18" charset="0"/>
              </a:rPr>
            </a:br>
            <a:endParaRPr lang="es-ES" sz="7200" b="1" dirty="0">
              <a:solidFill>
                <a:schemeClr val="bg2">
                  <a:lumMod val="50000"/>
                </a:schemeClr>
              </a:solidFill>
              <a:latin typeface="Cambria" pitchFamily="18" charset="0"/>
            </a:endParaRPr>
          </a:p>
        </p:txBody>
      </p:sp>
      <p:sp>
        <p:nvSpPr>
          <p:cNvPr id="3" name="2 Marcador de texto"/>
          <p:cNvSpPr>
            <a:spLocks noGrp="1"/>
          </p:cNvSpPr>
          <p:nvPr>
            <p:ph type="subTitle" idx="1"/>
          </p:nvPr>
        </p:nvSpPr>
        <p:spPr>
          <a:xfrm>
            <a:off x="1187624" y="1412776"/>
            <a:ext cx="7406640" cy="1608584"/>
          </a:xfrm>
        </p:spPr>
        <p:txBody>
          <a:bodyPr>
            <a:noAutofit/>
          </a:bodyPr>
          <a:lstStyle/>
          <a:p>
            <a:pPr algn="just" fontAlgn="auto">
              <a:spcAft>
                <a:spcPts val="0"/>
              </a:spcAft>
              <a:buClr>
                <a:schemeClr val="accent3"/>
              </a:buClr>
              <a:buFont typeface="Wingdings 2"/>
              <a:buNone/>
              <a:defRPr/>
            </a:pPr>
            <a:r>
              <a:rPr lang="es-CO" sz="1600" dirty="0" smtClean="0">
                <a:effectLst>
                  <a:outerShdw blurRad="38100" dist="38100" dir="2700000" algn="tl">
                    <a:srgbClr val="000000">
                      <a:alpha val="43137"/>
                    </a:srgbClr>
                  </a:outerShdw>
                </a:effectLst>
                <a:latin typeface="Arial" pitchFamily="34" charset="0"/>
                <a:cs typeface="Arial" pitchFamily="34" charset="0"/>
              </a:rPr>
              <a:t>Las condiciones en que se desarrolla el mercado panelero definen el comportamiento de la oferta por parte de los productores y de la demanda por los consumidores. La producción de panela se destina casi en su totalidad al mercado nacional. Se estima que menos del 1% se utiliza como insumo en procesos industriales y cerca del 0,1% se destina a la exportación. La panela se exporta a países como Venezuela, Estados Unidos, Suiza, Italia, Francia y los Países Bajos</a:t>
            </a:r>
          </a:p>
          <a:p>
            <a:pPr algn="just" fontAlgn="auto">
              <a:spcAft>
                <a:spcPts val="0"/>
              </a:spcAft>
              <a:buClr>
                <a:schemeClr val="accent3"/>
              </a:buClr>
              <a:buFont typeface="Wingdings 2"/>
              <a:buNone/>
              <a:defRPr/>
            </a:pPr>
            <a:endParaRPr lang="es-CO" sz="1600" dirty="0" smtClean="0">
              <a:effectLst>
                <a:outerShdw blurRad="38100" dist="38100" dir="2700000" algn="tl">
                  <a:srgbClr val="000000">
                    <a:alpha val="43137"/>
                  </a:srgbClr>
                </a:outerShdw>
              </a:effectLst>
              <a:latin typeface="Arial" pitchFamily="34" charset="0"/>
              <a:cs typeface="Arial" pitchFamily="34" charset="0"/>
            </a:endParaRPr>
          </a:p>
          <a:p>
            <a:pPr algn="just" fontAlgn="auto">
              <a:spcAft>
                <a:spcPts val="0"/>
              </a:spcAft>
              <a:buClr>
                <a:schemeClr val="accent3"/>
              </a:buClr>
              <a:buFont typeface="Wingdings 2"/>
              <a:buNone/>
              <a:defRPr/>
            </a:pPr>
            <a:r>
              <a:rPr lang="es-ES" sz="1600" dirty="0" smtClean="0">
                <a:effectLst>
                  <a:outerShdw blurRad="38100" dist="38100" dir="2700000" algn="tl">
                    <a:srgbClr val="000000">
                      <a:alpha val="43137"/>
                    </a:srgbClr>
                  </a:outerShdw>
                </a:effectLst>
                <a:latin typeface="Arial" pitchFamily="34" charset="0"/>
                <a:cs typeface="Arial" pitchFamily="34" charset="0"/>
              </a:rPr>
              <a:t>La comercialización de la panela se asimila a un mercado de competencia perfecta, debido a que existe un gran número de productores y un inmenso número de consumidores, cada uno de los cuales tiene un poder insignificante sobre el mercado. Se destacan dos canales de distribución de la panela: el primero corresponde a las zonas planas del Valle del Cauca y Risaralda; los productores despachan la panela directamente a los supermercados o a las plazas de mercado local, para su venta al consumidor. El segundo corresponde al resto de regiones paneleras del país, típicas de pequeños y medianos productores, en el que interviene una cadena más larga de agentes comercializadores (el acopiador, el mayorista y el minorista o detallista). También se presentan en esta cadena otros intermediarios y cooperativas de productores</a:t>
            </a:r>
          </a:p>
          <a:p>
            <a:pPr fontAlgn="auto">
              <a:spcAft>
                <a:spcPts val="0"/>
              </a:spcAft>
              <a:buClr>
                <a:schemeClr val="accent3"/>
              </a:buClr>
              <a:buFont typeface="Wingdings 2"/>
              <a:buNone/>
              <a:defRPr/>
            </a:pPr>
            <a:endParaRPr lang="es-ES" sz="1600" dirty="0">
              <a:effectLst>
                <a:outerShdw blurRad="38100" dist="38100" dir="2700000" algn="tl">
                  <a:srgbClr val="000000">
                    <a:alpha val="43137"/>
                  </a:srgbClr>
                </a:outerShdw>
              </a:effectLst>
              <a:latin typeface="Arial" pitchFamily="34" charset="0"/>
              <a:cs typeface="Arial" pitchFamily="34" charset="0"/>
            </a:endParaRPr>
          </a:p>
        </p:txBody>
      </p:sp>
      <p:pic>
        <p:nvPicPr>
          <p:cNvPr id="5" name="4 Imagen" descr="logo_unad.gif"/>
          <p:cNvPicPr>
            <a:picLocks noChangeAspect="1"/>
          </p:cNvPicPr>
          <p:nvPr/>
        </p:nvPicPr>
        <p:blipFill>
          <a:blip r:embed="rId4"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zoom dir="in"/>
    <p:sndAc>
      <p:stSnd>
        <p:snd r:embed="rId3"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31640" y="620688"/>
            <a:ext cx="6912768" cy="1472184"/>
          </a:xfrm>
        </p:spPr>
        <p:txBody>
          <a:bodyPr>
            <a:noAutofit/>
          </a:bodyPr>
          <a:lstStyle/>
          <a:p>
            <a:pPr algn="ctr" fontAlgn="auto">
              <a:spcAft>
                <a:spcPts val="0"/>
              </a:spcAft>
              <a:defRPr/>
            </a:pPr>
            <a:r>
              <a:rPr lang="es-MX" sz="4400" b="1" dirty="0" smtClean="0">
                <a:solidFill>
                  <a:schemeClr val="bg2">
                    <a:lumMod val="50000"/>
                  </a:schemeClr>
                </a:solidFill>
                <a:latin typeface="Cambria" pitchFamily="18" charset="0"/>
                <a:cs typeface="Arial" pitchFamily="34" charset="0"/>
              </a:rPr>
              <a:t>ESTUDIO </a:t>
            </a:r>
            <a:br>
              <a:rPr lang="es-MX" sz="4400" b="1" dirty="0" smtClean="0">
                <a:solidFill>
                  <a:schemeClr val="bg2">
                    <a:lumMod val="50000"/>
                  </a:schemeClr>
                </a:solidFill>
                <a:latin typeface="Cambria" pitchFamily="18" charset="0"/>
                <a:cs typeface="Arial" pitchFamily="34" charset="0"/>
              </a:rPr>
            </a:br>
            <a:r>
              <a:rPr lang="es-MX" sz="4400" b="1" dirty="0" smtClean="0">
                <a:solidFill>
                  <a:schemeClr val="bg2">
                    <a:lumMod val="50000"/>
                  </a:schemeClr>
                </a:solidFill>
                <a:latin typeface="Cambria" pitchFamily="18" charset="0"/>
                <a:cs typeface="Arial" pitchFamily="34" charset="0"/>
              </a:rPr>
              <a:t>DE MERCADO</a:t>
            </a:r>
            <a:r>
              <a:rPr lang="es-MX" sz="4400" b="1" dirty="0" smtClean="0">
                <a:solidFill>
                  <a:schemeClr val="bg2">
                    <a:lumMod val="50000"/>
                  </a:schemeClr>
                </a:solidFill>
                <a:latin typeface="Cambria" pitchFamily="18" charset="0"/>
              </a:rPr>
              <a:t/>
            </a:r>
            <a:br>
              <a:rPr lang="es-MX" sz="4400" b="1" dirty="0" smtClean="0">
                <a:solidFill>
                  <a:schemeClr val="bg2">
                    <a:lumMod val="50000"/>
                  </a:schemeClr>
                </a:solidFill>
                <a:latin typeface="Cambria" pitchFamily="18" charset="0"/>
              </a:rPr>
            </a:br>
            <a:endParaRPr lang="es-ES" sz="4400" b="1" dirty="0">
              <a:solidFill>
                <a:schemeClr val="bg2">
                  <a:lumMod val="50000"/>
                </a:schemeClr>
              </a:solidFill>
              <a:latin typeface="Cambria" pitchFamily="18" charset="0"/>
            </a:endParaRPr>
          </a:p>
        </p:txBody>
      </p:sp>
      <p:sp>
        <p:nvSpPr>
          <p:cNvPr id="11267" name="2 Marcador de texto"/>
          <p:cNvSpPr>
            <a:spLocks noGrp="1"/>
          </p:cNvSpPr>
          <p:nvPr>
            <p:ph type="subTitle" idx="1"/>
          </p:nvPr>
        </p:nvSpPr>
        <p:spPr>
          <a:xfrm>
            <a:off x="1043608" y="1412776"/>
            <a:ext cx="7704856" cy="4896544"/>
          </a:xfrm>
        </p:spPr>
        <p:txBody>
          <a:bodyPr anchor="t">
            <a:noAutofit/>
          </a:bodyPr>
          <a:lstStyle/>
          <a:p>
            <a:pPr algn="just"/>
            <a:r>
              <a:rPr lang="es-ES" sz="1500" dirty="0" smtClean="0">
                <a:latin typeface="Arial" charset="0"/>
                <a:cs typeface="Arial" charset="0"/>
              </a:rPr>
              <a:t>En el Palmira, se realizaron 60 encuestas, de las cuales 30 se aplicaron a Tenderos de la religión y las restantes 30 en los hogares (estratos 1 a 3), con el propósito de determinar el consumo de panela, así como la opinión de los tenderos sobre el comportamiento en el consumo de la panela. Los resultados de estas encuestas, nos permiten concluir lo siguiente: </a:t>
            </a:r>
          </a:p>
          <a:p>
            <a:pPr algn="just">
              <a:buFont typeface="Wingdings" pitchFamily="2" charset="2"/>
              <a:buChar char="Ø"/>
            </a:pPr>
            <a:r>
              <a:rPr lang="es-ES" sz="1500" dirty="0" smtClean="0">
                <a:latin typeface="Arial" charset="0"/>
                <a:cs typeface="Arial" charset="0"/>
              </a:rPr>
              <a:t>El 93.3% de las personas encuestadas en los hogares consumen panela y el restante 6.7% no la consumen.</a:t>
            </a:r>
          </a:p>
          <a:p>
            <a:pPr algn="just">
              <a:buFont typeface="Wingdings" pitchFamily="2" charset="2"/>
              <a:buChar char="Ø"/>
            </a:pPr>
            <a:r>
              <a:rPr lang="es-ES" sz="1500" dirty="0" smtClean="0">
                <a:latin typeface="Arial" charset="0"/>
                <a:cs typeface="Arial" charset="0"/>
              </a:rPr>
              <a:t>De los hogares donde hay consumo, el 78.6% tienen entre 1 a 5 personas y el 21.4% restante tienen más de 6 personas.</a:t>
            </a:r>
          </a:p>
          <a:p>
            <a:pPr algn="just">
              <a:buFont typeface="Wingdings" pitchFamily="2" charset="2"/>
              <a:buChar char="Ø"/>
            </a:pPr>
            <a:r>
              <a:rPr lang="es-ES" sz="1500" dirty="0" smtClean="0">
                <a:latin typeface="Arial" charset="0"/>
                <a:cs typeface="Arial" charset="0"/>
              </a:rPr>
              <a:t>La frecuencia de consumo está con un 57.1% diario y el 35.7% entre 2 a 3 veces por semana.</a:t>
            </a:r>
          </a:p>
          <a:p>
            <a:pPr algn="just">
              <a:buFont typeface="Wingdings" pitchFamily="2" charset="2"/>
              <a:buChar char="Ø"/>
            </a:pPr>
            <a:r>
              <a:rPr lang="es-ES" sz="1500" dirty="0" smtClean="0">
                <a:latin typeface="Arial" charset="0"/>
                <a:cs typeface="Arial" charset="0"/>
              </a:rPr>
              <a:t>Respecto al consumo de panelas por semana, se obtuvieron los siguientes resultados: el 57.1% de los hogares consumen de 1 a 3 panelas a la semana, el 14.3% consumen entre 3 y 6 panelas a la semana y el 28% de los hogares consumen más de 6 panelas a la semana.</a:t>
            </a:r>
          </a:p>
          <a:p>
            <a:pPr algn="just">
              <a:buFont typeface="Wingdings" pitchFamily="2" charset="2"/>
              <a:buChar char="Ø"/>
            </a:pPr>
            <a:r>
              <a:rPr lang="es-ES" sz="1500" dirty="0" smtClean="0">
                <a:latin typeface="Arial" charset="0"/>
                <a:cs typeface="Arial" charset="0"/>
              </a:rPr>
              <a:t>Respecto a la satisfacción con los productos existentes en el mercado, se logró determinar que el 70% de los encuestados están satisfechos con lo que actualmente hay en el mercado y el restante 30% no lo están.</a:t>
            </a:r>
          </a:p>
          <a:p>
            <a:pPr algn="just">
              <a:buFont typeface="Wingdings" pitchFamily="2" charset="2"/>
              <a:buChar char="Ø"/>
            </a:pPr>
            <a:r>
              <a:rPr lang="es-ES" sz="1500" dirty="0" smtClean="0">
                <a:latin typeface="Arial" charset="0"/>
                <a:cs typeface="Arial" charset="0"/>
              </a:rPr>
              <a:t>Solamente a un 30% de los encuestados les gustaría probar una nueva marca de panela y al 70% restante no; el 53.3% no prefieren ninguna marca y el 30% prefieren la del trapiche caracolí.</a:t>
            </a:r>
          </a:p>
          <a:p>
            <a:endParaRPr lang="es-ES" sz="1500" dirty="0" smtClean="0">
              <a:latin typeface="Arial" charset="0"/>
              <a:cs typeface="Arial" charset="0"/>
            </a:endParaRPr>
          </a:p>
        </p:txBody>
      </p:sp>
      <p:pic>
        <p:nvPicPr>
          <p:cNvPr id="5" name="4 Imagen" descr="logo_unad.gif"/>
          <p:cNvPicPr>
            <a:picLocks noChangeAspect="1"/>
          </p:cNvPicPr>
          <p:nvPr/>
        </p:nvPicPr>
        <p:blipFill>
          <a:blip r:embed="rId4"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zoom/>
    <p:sndAc>
      <p:stSnd>
        <p:snd r:embed="rId3" name="suction.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0"/>
            <a:ext cx="7128792" cy="908720"/>
          </a:xfrm>
        </p:spPr>
        <p:txBody>
          <a:bodyPr anchor="ctr">
            <a:normAutofit/>
          </a:bodyPr>
          <a:lstStyle/>
          <a:p>
            <a:pPr algn="ctr" fontAlgn="auto">
              <a:spcAft>
                <a:spcPts val="0"/>
              </a:spcAft>
              <a:defRPr/>
            </a:pPr>
            <a:r>
              <a:rPr lang="es-MX" sz="4400" b="1" dirty="0" smtClean="0">
                <a:solidFill>
                  <a:schemeClr val="bg2">
                    <a:lumMod val="50000"/>
                  </a:schemeClr>
                </a:solidFill>
                <a:latin typeface="Cambria" pitchFamily="18" charset="0"/>
                <a:cs typeface="Arial" pitchFamily="34" charset="0"/>
              </a:rPr>
              <a:t>ESTUDIO TECNICO</a:t>
            </a:r>
            <a:endParaRPr lang="es-ES" sz="4400" b="1" dirty="0">
              <a:solidFill>
                <a:schemeClr val="bg2">
                  <a:lumMod val="50000"/>
                </a:schemeClr>
              </a:solidFill>
              <a:latin typeface="Cambria" pitchFamily="18" charset="0"/>
              <a:cs typeface="Arial" pitchFamily="34" charset="0"/>
            </a:endParaRPr>
          </a:p>
        </p:txBody>
      </p:sp>
      <p:sp>
        <p:nvSpPr>
          <p:cNvPr id="3" name="2 Marcador de texto"/>
          <p:cNvSpPr>
            <a:spLocks noGrp="1"/>
          </p:cNvSpPr>
          <p:nvPr>
            <p:ph type="subTitle" idx="1"/>
          </p:nvPr>
        </p:nvSpPr>
        <p:spPr>
          <a:xfrm>
            <a:off x="1115616" y="980728"/>
            <a:ext cx="7560840" cy="5544616"/>
          </a:xfrm>
        </p:spPr>
        <p:txBody>
          <a:bodyPr>
            <a:noAutofit/>
          </a:bodyPr>
          <a:lstStyle/>
          <a:p>
            <a:pPr algn="just" fontAlgn="auto">
              <a:spcBef>
                <a:spcPts val="600"/>
              </a:spcBef>
              <a:spcAft>
                <a:spcPts val="0"/>
              </a:spcAft>
              <a:buClr>
                <a:schemeClr val="accent3"/>
              </a:buClr>
              <a:buFont typeface="Wingdings 2"/>
              <a:buNone/>
              <a:defRPr/>
            </a:pPr>
            <a:r>
              <a:rPr lang="es-ES" sz="1600" b="1" dirty="0" smtClean="0">
                <a:ln w="635">
                  <a:noFill/>
                </a:ln>
                <a:solidFill>
                  <a:schemeClr val="bg2">
                    <a:lumMod val="50000"/>
                  </a:schemeClr>
                </a:solidFill>
                <a:effectLst>
                  <a:outerShdw blurRad="38100" dist="25400" dir="5400000" algn="tl" rotWithShape="0">
                    <a:srgbClr val="000000">
                      <a:alpha val="43000"/>
                    </a:srgbClr>
                  </a:outerShdw>
                </a:effectLst>
                <a:latin typeface="Arial" pitchFamily="34" charset="0"/>
                <a:ea typeface="+mj-ea"/>
                <a:cs typeface="Arial" pitchFamily="34" charset="0"/>
              </a:rPr>
              <a:t>LOCALIZACIÓN: </a:t>
            </a:r>
            <a:r>
              <a:rPr lang="es-ES" sz="1600" dirty="0" smtClean="0">
                <a:effectLst>
                  <a:outerShdw blurRad="50800" dist="38100" dir="10800000" algn="r" rotWithShape="0">
                    <a:prstClr val="black">
                      <a:alpha val="40000"/>
                    </a:prstClr>
                  </a:outerShdw>
                </a:effectLst>
                <a:latin typeface="Arial" pitchFamily="34" charset="0"/>
                <a:cs typeface="Arial" pitchFamily="34" charset="0"/>
              </a:rPr>
              <a:t>El Trapiche UNAD está localizado en Palmira Valle, es un lugar estratégico ya que está muy cerca de la ciudad de Cali, el Norte del Valle que es un gran potencial de mercado y a la puerta al Mar Buenaventura, cuenta con todos los servicios y vías de aseso Terrestre, para vehículos y trenes.  </a:t>
            </a:r>
          </a:p>
          <a:p>
            <a:pPr algn="just" fontAlgn="auto">
              <a:spcBef>
                <a:spcPts val="1200"/>
              </a:spcBef>
              <a:spcAft>
                <a:spcPts val="0"/>
              </a:spcAft>
              <a:buClr>
                <a:schemeClr val="accent3"/>
              </a:buClr>
              <a:buFont typeface="Wingdings 2"/>
              <a:buNone/>
              <a:defRPr/>
            </a:pPr>
            <a:r>
              <a:rPr lang="es-ES" sz="1600" b="1" dirty="0" smtClean="0">
                <a:ln w="635">
                  <a:noFill/>
                </a:ln>
                <a:solidFill>
                  <a:schemeClr val="bg2">
                    <a:lumMod val="50000"/>
                  </a:schemeClr>
                </a:solidFill>
                <a:effectLst>
                  <a:outerShdw blurRad="38100" dist="25400" dir="5400000" algn="tl" rotWithShape="0">
                    <a:srgbClr val="000000">
                      <a:alpha val="43000"/>
                    </a:srgbClr>
                  </a:outerShdw>
                </a:effectLst>
                <a:latin typeface="Arial" pitchFamily="34" charset="0"/>
                <a:ea typeface="+mj-ea"/>
                <a:cs typeface="Arial" pitchFamily="34" charset="0"/>
              </a:rPr>
              <a:t>TAMAÑO: </a:t>
            </a:r>
            <a:r>
              <a:rPr lang="es-ES" sz="1600" dirty="0" smtClean="0">
                <a:effectLst>
                  <a:outerShdw blurRad="50800" dist="38100" dir="10800000" algn="r" rotWithShape="0">
                    <a:prstClr val="black">
                      <a:alpha val="40000"/>
                    </a:prstClr>
                  </a:outerShdw>
                </a:effectLst>
                <a:latin typeface="Arial" pitchFamily="34" charset="0"/>
                <a:cs typeface="Arial" pitchFamily="34" charset="0"/>
              </a:rPr>
              <a:t>El trapiche UNAD contara con un área de 2500 metros cuadros designados para oficinas, planta y bodega de almacenamiento.</a:t>
            </a:r>
          </a:p>
          <a:p>
            <a:pPr algn="just" fontAlgn="auto">
              <a:spcBef>
                <a:spcPts val="1200"/>
              </a:spcBef>
              <a:spcAft>
                <a:spcPts val="0"/>
              </a:spcAft>
              <a:buClr>
                <a:schemeClr val="accent3"/>
              </a:buClr>
              <a:buFont typeface="Wingdings 2"/>
              <a:buNone/>
              <a:defRPr/>
            </a:pPr>
            <a:r>
              <a:rPr lang="es-ES" sz="1600" b="1" dirty="0" smtClean="0">
                <a:ln w="635">
                  <a:noFill/>
                </a:ln>
                <a:solidFill>
                  <a:schemeClr val="bg2">
                    <a:lumMod val="50000"/>
                  </a:schemeClr>
                </a:solidFill>
                <a:effectLst>
                  <a:outerShdw blurRad="38100" dist="25400" dir="5400000" algn="tl" rotWithShape="0">
                    <a:srgbClr val="000000">
                      <a:alpha val="43000"/>
                    </a:srgbClr>
                  </a:outerShdw>
                </a:effectLst>
                <a:latin typeface="Arial" pitchFamily="34" charset="0"/>
                <a:ea typeface="+mj-ea"/>
                <a:cs typeface="Arial" pitchFamily="34" charset="0"/>
              </a:rPr>
              <a:t>TIPO DE EMPRESA: </a:t>
            </a:r>
            <a:r>
              <a:rPr lang="es-ES" sz="1600" dirty="0" smtClean="0">
                <a:effectLst>
                  <a:outerShdw blurRad="50800" dist="38100" dir="10800000" algn="r" rotWithShape="0">
                    <a:prstClr val="black">
                      <a:alpha val="40000"/>
                    </a:prstClr>
                  </a:outerShdw>
                </a:effectLst>
                <a:latin typeface="Arial" pitchFamily="34" charset="0"/>
                <a:cs typeface="Arial" pitchFamily="34" charset="0"/>
              </a:rPr>
              <a:t>Microempresa.</a:t>
            </a:r>
          </a:p>
          <a:p>
            <a:pPr algn="just" fontAlgn="auto">
              <a:spcBef>
                <a:spcPts val="1200"/>
              </a:spcBef>
              <a:spcAft>
                <a:spcPts val="0"/>
              </a:spcAft>
              <a:buClr>
                <a:schemeClr val="accent3"/>
              </a:buClr>
              <a:buFont typeface="Wingdings 2"/>
              <a:buNone/>
              <a:defRPr/>
            </a:pPr>
            <a:r>
              <a:rPr lang="es-ES" sz="1600" b="1" dirty="0" smtClean="0">
                <a:ln w="635">
                  <a:noFill/>
                </a:ln>
                <a:solidFill>
                  <a:schemeClr val="bg2">
                    <a:lumMod val="50000"/>
                  </a:schemeClr>
                </a:solidFill>
                <a:effectLst>
                  <a:outerShdw blurRad="38100" dist="25400" dir="5400000" algn="tl" rotWithShape="0">
                    <a:srgbClr val="000000">
                      <a:alpha val="43000"/>
                    </a:srgbClr>
                  </a:outerShdw>
                </a:effectLst>
                <a:latin typeface="Arial" pitchFamily="34" charset="0"/>
                <a:ea typeface="+mj-ea"/>
                <a:cs typeface="Arial" pitchFamily="34" charset="0"/>
              </a:rPr>
              <a:t>TECNOLOGÍA: </a:t>
            </a:r>
            <a:r>
              <a:rPr lang="es-ES" sz="1600" dirty="0" smtClean="0">
                <a:effectLst>
                  <a:outerShdw blurRad="50800" dist="38100" dir="10800000" algn="r" rotWithShape="0">
                    <a:prstClr val="black">
                      <a:alpha val="40000"/>
                    </a:prstClr>
                  </a:outerShdw>
                </a:effectLst>
                <a:latin typeface="Arial" pitchFamily="34" charset="0"/>
                <a:cs typeface="Arial" pitchFamily="34" charset="0"/>
              </a:rPr>
              <a:t>Se utilizaran equipos con tecnología de punta para el procesamiento de la panela.</a:t>
            </a:r>
          </a:p>
          <a:p>
            <a:pPr algn="just" fontAlgn="auto">
              <a:spcBef>
                <a:spcPts val="1200"/>
              </a:spcBef>
              <a:spcAft>
                <a:spcPts val="0"/>
              </a:spcAft>
              <a:buClr>
                <a:schemeClr val="accent3"/>
              </a:buClr>
              <a:buFont typeface="Wingdings 2"/>
              <a:buNone/>
              <a:defRPr/>
            </a:pPr>
            <a:r>
              <a:rPr lang="es-ES" sz="1600" b="1" dirty="0" smtClean="0">
                <a:ln w="635">
                  <a:noFill/>
                </a:ln>
                <a:solidFill>
                  <a:schemeClr val="bg2">
                    <a:lumMod val="50000"/>
                  </a:schemeClr>
                </a:solidFill>
                <a:effectLst>
                  <a:outerShdw blurRad="38100" dist="38100" dir="2700000" algn="tl">
                    <a:srgbClr val="000000">
                      <a:alpha val="43137"/>
                    </a:srgbClr>
                  </a:outerShdw>
                </a:effectLst>
                <a:latin typeface="Arial" pitchFamily="34" charset="0"/>
                <a:ea typeface="+mj-ea"/>
                <a:cs typeface="Arial" pitchFamily="34" charset="0"/>
              </a:rPr>
              <a:t>APROVISIONAMIENTO DE MATERIAS PRIMAS E INSUMOS: </a:t>
            </a:r>
            <a:r>
              <a:rPr lang="es-ES" sz="1600" dirty="0" smtClean="0">
                <a:effectLst>
                  <a:outerShdw blurRad="50800" dist="38100" dir="10800000" algn="r" rotWithShape="0">
                    <a:prstClr val="black">
                      <a:alpha val="40000"/>
                    </a:prstClr>
                  </a:outerShdw>
                </a:effectLst>
                <a:latin typeface="Arial" pitchFamily="34" charset="0"/>
                <a:cs typeface="Arial" pitchFamily="34" charset="0"/>
              </a:rPr>
              <a:t>En cuanto a la consecución de las materias primas, la más importante es la caña de azúcar, la cual se compra a los cultivadores de la región a un precio de 35.000 pesos la tonelada en el corte, o sea en el cultivo sin cortar, a este se le suman 25.000 pesos correspondientes al corte y transporte de la misma hasta el trapiche; para un total de 60.000 pesos por cada tonelada de caña puesta en el trapiche. En la región existe suficiente caña cultivada para proveer los trapiches de la región. Adicionalmente se le agrega guácimo el cual es un arbusto que se da tradicionalmente en la región; la otra materia prima es manteca o aceite, la cual se utiliza cuando la panela está dando punto, para que no se pegue; adicionalmente, se utiliza grasa para el trapiche.</a:t>
            </a:r>
            <a:endParaRPr lang="es-ES" sz="1600" dirty="0">
              <a:latin typeface="Arial" pitchFamily="34" charset="0"/>
              <a:cs typeface="Arial" pitchFamily="34" charset="0"/>
            </a:endParaRPr>
          </a:p>
        </p:txBody>
      </p:sp>
      <p:pic>
        <p:nvPicPr>
          <p:cNvPr id="5" name="4 Imagen" descr="logo_unad.gif"/>
          <p:cNvPicPr>
            <a:picLocks noChangeAspect="1"/>
          </p:cNvPicPr>
          <p:nvPr/>
        </p:nvPicPr>
        <p:blipFill>
          <a:blip r:embed="rId4"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wheel spokes="1"/>
    <p:sndAc>
      <p:stSnd>
        <p:snd r:embed="rId3" name="laser.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51520" y="188640"/>
            <a:ext cx="7416824" cy="535531"/>
          </a:xfrm>
          <a:prstGeom prst="rect">
            <a:avLst/>
          </a:prstGeom>
        </p:spPr>
        <p:txBody>
          <a:bodyPr wrap="square">
            <a:spAutoFit/>
          </a:bodyPr>
          <a:lstStyle/>
          <a:p>
            <a:pPr algn="ctr" fontAlgn="auto">
              <a:lnSpc>
                <a:spcPct val="80000"/>
              </a:lnSpc>
              <a:spcBef>
                <a:spcPct val="20000"/>
              </a:spcBef>
              <a:spcAft>
                <a:spcPts val="0"/>
              </a:spcAft>
              <a:buClr>
                <a:schemeClr val="accent3"/>
              </a:buClr>
              <a:buSzPct val="95000"/>
              <a:defRPr/>
            </a:pPr>
            <a:r>
              <a:rPr lang="es-ES_tradnl" sz="3600" b="1" dirty="0" smtClean="0">
                <a:ln w="635">
                  <a:noFill/>
                </a:ln>
                <a:solidFill>
                  <a:schemeClr val="bg2">
                    <a:lumMod val="50000"/>
                  </a:schemeClr>
                </a:solidFill>
                <a:effectLst>
                  <a:outerShdw blurRad="38100" dist="25400" dir="5400000" algn="tl" rotWithShape="0">
                    <a:srgbClr val="000000">
                      <a:alpha val="43000"/>
                    </a:srgbClr>
                  </a:outerShdw>
                </a:effectLst>
                <a:latin typeface="Cambria" pitchFamily="18" charset="0"/>
                <a:ea typeface="+mj-ea"/>
                <a:cs typeface="Arial" pitchFamily="34" charset="0"/>
              </a:rPr>
              <a:t>DESCRIPCIÓN DEL PROCESO</a:t>
            </a:r>
            <a:endParaRPr lang="es-ES" sz="3600" b="1" dirty="0">
              <a:ln w="635">
                <a:noFill/>
              </a:ln>
              <a:solidFill>
                <a:schemeClr val="bg2">
                  <a:lumMod val="50000"/>
                </a:schemeClr>
              </a:solidFill>
              <a:effectLst>
                <a:outerShdw blurRad="38100" dist="25400" dir="5400000" algn="tl" rotWithShape="0">
                  <a:srgbClr val="000000">
                    <a:alpha val="43000"/>
                  </a:srgbClr>
                </a:outerShdw>
              </a:effectLst>
              <a:latin typeface="Cambria" pitchFamily="18" charset="0"/>
              <a:ea typeface="+mj-ea"/>
              <a:cs typeface="Arial" pitchFamily="34" charset="0"/>
            </a:endParaRPr>
          </a:p>
        </p:txBody>
      </p:sp>
      <p:pic>
        <p:nvPicPr>
          <p:cNvPr id="13319" name="Picture 7" descr="http://www.agromicauca.com/wp-content/uploads/2012/05/proceso_panela.jpg"/>
          <p:cNvPicPr>
            <a:picLocks noChangeAspect="1" noChangeArrowheads="1"/>
          </p:cNvPicPr>
          <p:nvPr/>
        </p:nvPicPr>
        <p:blipFill>
          <a:blip r:embed="rId4" cstate="print"/>
          <a:srcRect/>
          <a:stretch>
            <a:fillRect/>
          </a:stretch>
        </p:blipFill>
        <p:spPr bwMode="auto">
          <a:xfrm>
            <a:off x="0" y="908720"/>
            <a:ext cx="4932040" cy="5949280"/>
          </a:xfrm>
          <a:prstGeom prst="rect">
            <a:avLst/>
          </a:prstGeom>
          <a:noFill/>
        </p:spPr>
      </p:pic>
      <p:pic>
        <p:nvPicPr>
          <p:cNvPr id="13321" name="Picture 9" descr="http://www.agriculturesnetwork.org/magazines/latin-america/energia-en-la-finca/mejorando-la-produccion-de-panela-en-colombia/75462_211_1_3.jpg/image_preview"/>
          <p:cNvPicPr>
            <a:picLocks noChangeAspect="1" noChangeArrowheads="1"/>
          </p:cNvPicPr>
          <p:nvPr/>
        </p:nvPicPr>
        <p:blipFill>
          <a:blip r:embed="rId5" cstate="print"/>
          <a:srcRect/>
          <a:stretch>
            <a:fillRect/>
          </a:stretch>
        </p:blipFill>
        <p:spPr bwMode="auto">
          <a:xfrm>
            <a:off x="4716016" y="908720"/>
            <a:ext cx="4248472" cy="5760640"/>
          </a:xfrm>
          <a:prstGeom prst="rect">
            <a:avLst/>
          </a:prstGeom>
          <a:noFill/>
        </p:spPr>
      </p:pic>
      <p:pic>
        <p:nvPicPr>
          <p:cNvPr id="10" name="9 Imagen" descr="logo_unad.gif"/>
          <p:cNvPicPr>
            <a:picLocks noChangeAspect="1"/>
          </p:cNvPicPr>
          <p:nvPr/>
        </p:nvPicPr>
        <p:blipFill>
          <a:blip r:embed="rId6" cstate="print"/>
          <a:stretch>
            <a:fillRect/>
          </a:stretch>
        </p:blipFill>
        <p:spPr>
          <a:xfrm>
            <a:off x="7020272" y="188640"/>
            <a:ext cx="1584176" cy="720080"/>
          </a:xfrm>
          <a:prstGeom prst="rect">
            <a:avLst/>
          </a:prstGeom>
        </p:spPr>
      </p:pic>
    </p:spTree>
    <p:custDataLst>
      <p:tags r:id="rId1"/>
    </p:custDataLst>
  </p:cSld>
  <p:clrMapOvr>
    <a:masterClrMapping/>
  </p:clrMapOvr>
  <p:transition spd="slow" advTm="8000">
    <p:wheel spokes="3"/>
    <p:sndAc>
      <p:stSnd>
        <p:snd r:embed="rId3" name="hammer.wav"/>
      </p:stSnd>
    </p:sndAc>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SBACKSOUND" val="C:\PROGRA~1\WONDER~1\PPT2FL~1\default.mp3"/>
  <p:tag name="WSBACK" val="true"/>
</p:tagLst>
</file>

<file path=ppt/tags/tag10.xml><?xml version="1.0" encoding="utf-8"?>
<p:tagLst xmlns:a="http://schemas.openxmlformats.org/drawingml/2006/main" xmlns:r="http://schemas.openxmlformats.org/officeDocument/2006/relationships" xmlns:p="http://schemas.openxmlformats.org/presentationml/2006/main">
  <p:tag name="WSSLIDESOUND" val=""/>
</p:tagLst>
</file>

<file path=ppt/tags/tag11.xml><?xml version="1.0" encoding="utf-8"?>
<p:tagLst xmlns:a="http://schemas.openxmlformats.org/drawingml/2006/main" xmlns:r="http://schemas.openxmlformats.org/officeDocument/2006/relationships" xmlns:p="http://schemas.openxmlformats.org/presentationml/2006/main">
  <p:tag name="WSSLIDESOUND" val=""/>
</p:tagLst>
</file>

<file path=ppt/tags/tag12.xml><?xml version="1.0" encoding="utf-8"?>
<p:tagLst xmlns:a="http://schemas.openxmlformats.org/drawingml/2006/main" xmlns:r="http://schemas.openxmlformats.org/officeDocument/2006/relationships" xmlns:p="http://schemas.openxmlformats.org/presentationml/2006/main">
  <p:tag name="WSSLIDESOUND" val=""/>
</p:tagLst>
</file>

<file path=ppt/tags/tag13.xml><?xml version="1.0" encoding="utf-8"?>
<p:tagLst xmlns:a="http://schemas.openxmlformats.org/drawingml/2006/main" xmlns:r="http://schemas.openxmlformats.org/officeDocument/2006/relationships" xmlns:p="http://schemas.openxmlformats.org/presentationml/2006/main">
  <p:tag name="WSSLIDESOUND" val=""/>
</p:tagLst>
</file>

<file path=ppt/tags/tag14.xml><?xml version="1.0" encoding="utf-8"?>
<p:tagLst xmlns:a="http://schemas.openxmlformats.org/drawingml/2006/main" xmlns:r="http://schemas.openxmlformats.org/officeDocument/2006/relationships" xmlns:p="http://schemas.openxmlformats.org/presentationml/2006/main">
  <p:tag name="WSSLIDESOUND" val=""/>
</p:tagLst>
</file>

<file path=ppt/tags/tag15.xml><?xml version="1.0" encoding="utf-8"?>
<p:tagLst xmlns:a="http://schemas.openxmlformats.org/drawingml/2006/main" xmlns:r="http://schemas.openxmlformats.org/officeDocument/2006/relationships" xmlns:p="http://schemas.openxmlformats.org/presentationml/2006/main">
  <p:tag name="WSSLIDESOUND" val=""/>
</p:tagLst>
</file>

<file path=ppt/tags/tag16.xml><?xml version="1.0" encoding="utf-8"?>
<p:tagLst xmlns:a="http://schemas.openxmlformats.org/drawingml/2006/main" xmlns:r="http://schemas.openxmlformats.org/officeDocument/2006/relationships" xmlns:p="http://schemas.openxmlformats.org/presentationml/2006/main">
  <p:tag name="WSSLIDESOUND" val=""/>
</p:tagLst>
</file>

<file path=ppt/tags/tag2.xml><?xml version="1.0" encoding="utf-8"?>
<p:tagLst xmlns:a="http://schemas.openxmlformats.org/drawingml/2006/main" xmlns:r="http://schemas.openxmlformats.org/officeDocument/2006/relationships" xmlns:p="http://schemas.openxmlformats.org/presentationml/2006/main">
  <p:tag name="WSSLIDESOUND" val=""/>
</p:tagLst>
</file>

<file path=ppt/tags/tag3.xml><?xml version="1.0" encoding="utf-8"?>
<p:tagLst xmlns:a="http://schemas.openxmlformats.org/drawingml/2006/main" xmlns:r="http://schemas.openxmlformats.org/officeDocument/2006/relationships" xmlns:p="http://schemas.openxmlformats.org/presentationml/2006/main">
  <p:tag name="WSSLIDESOUND" val=""/>
</p:tagLst>
</file>

<file path=ppt/tags/tag4.xml><?xml version="1.0" encoding="utf-8"?>
<p:tagLst xmlns:a="http://schemas.openxmlformats.org/drawingml/2006/main" xmlns:r="http://schemas.openxmlformats.org/officeDocument/2006/relationships" xmlns:p="http://schemas.openxmlformats.org/presentationml/2006/main">
  <p:tag name="WSSLIDESOUND" val=""/>
</p:tagLst>
</file>

<file path=ppt/tags/tag5.xml><?xml version="1.0" encoding="utf-8"?>
<p:tagLst xmlns:a="http://schemas.openxmlformats.org/drawingml/2006/main" xmlns:r="http://schemas.openxmlformats.org/officeDocument/2006/relationships" xmlns:p="http://schemas.openxmlformats.org/presentationml/2006/main">
  <p:tag name="WSSLIDESOUND" val=""/>
</p:tagLst>
</file>

<file path=ppt/tags/tag6.xml><?xml version="1.0" encoding="utf-8"?>
<p:tagLst xmlns:a="http://schemas.openxmlformats.org/drawingml/2006/main" xmlns:r="http://schemas.openxmlformats.org/officeDocument/2006/relationships" xmlns:p="http://schemas.openxmlformats.org/presentationml/2006/main">
  <p:tag name="WSSLIDESOUND" val=""/>
</p:tagLst>
</file>

<file path=ppt/tags/tag7.xml><?xml version="1.0" encoding="utf-8"?>
<p:tagLst xmlns:a="http://schemas.openxmlformats.org/drawingml/2006/main" xmlns:r="http://schemas.openxmlformats.org/officeDocument/2006/relationships" xmlns:p="http://schemas.openxmlformats.org/presentationml/2006/main">
  <p:tag name="WSSLIDESOUND" val=""/>
</p:tagLst>
</file>

<file path=ppt/tags/tag8.xml><?xml version="1.0" encoding="utf-8"?>
<p:tagLst xmlns:a="http://schemas.openxmlformats.org/drawingml/2006/main" xmlns:r="http://schemas.openxmlformats.org/officeDocument/2006/relationships" xmlns:p="http://schemas.openxmlformats.org/presentationml/2006/main">
  <p:tag name="WSSLIDESOUND" val=""/>
</p:tagLst>
</file>

<file path=ppt/tags/tag9.xml><?xml version="1.0" encoding="utf-8"?>
<p:tagLst xmlns:a="http://schemas.openxmlformats.org/drawingml/2006/main" xmlns:r="http://schemas.openxmlformats.org/officeDocument/2006/relationships" xmlns:p="http://schemas.openxmlformats.org/presentationml/2006/main">
  <p:tag name="WSSLIDESOUND" val=""/>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988</TotalTime>
  <Words>1524</Words>
  <Application>Microsoft Office PowerPoint</Application>
  <PresentationFormat>Presentación en pantalla (4:3)</PresentationFormat>
  <Paragraphs>209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Solsticio</vt:lpstr>
      <vt:lpstr>Diapositiva 1</vt:lpstr>
      <vt:lpstr>PROBLEMÁTICA </vt:lpstr>
      <vt:lpstr>JUSTIFICACION</vt:lpstr>
      <vt:lpstr>OBJETIVOS </vt:lpstr>
      <vt:lpstr>DISEÑO  METODOLOGICO</vt:lpstr>
      <vt:lpstr>ESTUDIO  DE MERCADO </vt:lpstr>
      <vt:lpstr>ESTUDIO  DE MERCADO </vt:lpstr>
      <vt:lpstr>ESTUDIO TECNICO</vt:lpstr>
      <vt:lpstr>Diapositiva 9</vt:lpstr>
      <vt:lpstr>ESTUDIO FINANCIERO</vt:lpstr>
      <vt:lpstr>Diapositiva 11</vt:lpstr>
      <vt:lpstr>EVALUACION DEL PROYECTO</vt:lpstr>
      <vt:lpstr>CONCLUSIONES</vt:lpstr>
      <vt:lpstr>RECOMENDACIONES</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Trapiche Panelero ’’MARÍA CAMILA’’</dc:title>
  <dc:creator>home</dc:creator>
  <cp:lastModifiedBy>Murillo Vargas</cp:lastModifiedBy>
  <cp:revision>91</cp:revision>
  <dcterms:created xsi:type="dcterms:W3CDTF">2011-11-22T02:35:07Z</dcterms:created>
  <dcterms:modified xsi:type="dcterms:W3CDTF">2012-12-11T22:45:20Z</dcterms:modified>
</cp:coreProperties>
</file>