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4CE8622-1C78-4B29-93A6-D05C021C9231}" type="datetimeFigureOut">
              <a:rPr lang="it-IT" smtClean="0"/>
              <a:pPr/>
              <a:t>11/12/2013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3E553F5-28CF-4AA7-A34D-1AA7E0E2675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E8622-1C78-4B29-93A6-D05C021C9231}" type="datetimeFigureOut">
              <a:rPr lang="it-IT" smtClean="0"/>
              <a:pPr/>
              <a:t>11/12/2013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553F5-28CF-4AA7-A34D-1AA7E0E2675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it-IT" dirty="0"/>
          </a:p>
        </p:txBody>
      </p:sp>
      <p:pic>
        <p:nvPicPr>
          <p:cNvPr id="1026" name="Picture 2" descr="C:\Users\pc-\Desktop\Baiasaica\fumo-mano.jpg"/>
          <p:cNvPicPr>
            <a:picLocks noChangeAspect="1" noChangeArrowheads="1"/>
          </p:cNvPicPr>
          <p:nvPr/>
        </p:nvPicPr>
        <p:blipFill>
          <a:blip r:embed="rId2" cstate="print"/>
          <a:srcRect/>
          <a:stretch>
            <a:fillRect/>
          </a:stretch>
        </p:blipFill>
        <p:spPr bwMode="auto">
          <a:xfrm>
            <a:off x="1331640" y="980728"/>
            <a:ext cx="6408712" cy="5126970"/>
          </a:xfrm>
          <a:prstGeom prst="rect">
            <a:avLst/>
          </a:prstGeom>
          <a:noFill/>
        </p:spPr>
      </p:pic>
      <p:sp>
        <p:nvSpPr>
          <p:cNvPr id="2" name="Titolo 1"/>
          <p:cNvSpPr>
            <a:spLocks noGrp="1"/>
          </p:cNvSpPr>
          <p:nvPr>
            <p:ph type="ctrTitle"/>
          </p:nvPr>
        </p:nvSpPr>
        <p:spPr>
          <a:xfrm>
            <a:off x="683568" y="1484784"/>
            <a:ext cx="7772400" cy="1470025"/>
          </a:xfrm>
        </p:spPr>
        <p:txBody>
          <a:bodyPr/>
          <a:lstStyle/>
          <a:p>
            <a:r>
              <a:rPr lang="it-IT" dirty="0" smtClean="0">
                <a:solidFill>
                  <a:schemeClr val="bg1"/>
                </a:solidFill>
                <a:latin typeface="Comic Sans MS" pitchFamily="66" charset="0"/>
              </a:rPr>
              <a:t>FUMO</a:t>
            </a:r>
            <a:endParaRPr lang="it-IT" dirty="0">
              <a:solidFill>
                <a:schemeClr val="bg1"/>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435280" cy="1143000"/>
          </a:xfrm>
        </p:spPr>
        <p:txBody>
          <a:bodyPr>
            <a:normAutofit fontScale="90000"/>
          </a:bodyPr>
          <a:lstStyle/>
          <a:p>
            <a:r>
              <a:rPr lang="it-IT" dirty="0" smtClean="0">
                <a:solidFill>
                  <a:srgbClr val="FF0000"/>
                </a:solidFill>
              </a:rPr>
              <a:t>QUANTE PERSONE FUMANO IN ITALIA?</a:t>
            </a:r>
            <a:endParaRPr lang="it-IT" dirty="0">
              <a:solidFill>
                <a:srgbClr val="FF0000"/>
              </a:solidFill>
            </a:endParaRPr>
          </a:p>
        </p:txBody>
      </p:sp>
      <p:pic>
        <p:nvPicPr>
          <p:cNvPr id="20482" name="Picture 2" descr="C:\Users\pc-\Desktop\Baiasaica\img10.jpg"/>
          <p:cNvPicPr>
            <a:picLocks noChangeAspect="1" noChangeArrowheads="1"/>
          </p:cNvPicPr>
          <p:nvPr/>
        </p:nvPicPr>
        <p:blipFill>
          <a:blip r:embed="rId2" cstate="print"/>
          <a:srcRect/>
          <a:stretch>
            <a:fillRect/>
          </a:stretch>
        </p:blipFill>
        <p:spPr bwMode="auto">
          <a:xfrm>
            <a:off x="395536" y="1556792"/>
            <a:ext cx="6264696" cy="4464496"/>
          </a:xfrm>
          <a:prstGeom prst="rect">
            <a:avLst/>
          </a:prstGeom>
          <a:noFill/>
        </p:spPr>
      </p:pic>
      <p:sp>
        <p:nvSpPr>
          <p:cNvPr id="5" name="CasellaDiTesto 4"/>
          <p:cNvSpPr txBox="1"/>
          <p:nvPr/>
        </p:nvSpPr>
        <p:spPr>
          <a:xfrm>
            <a:off x="6804248" y="1844824"/>
            <a:ext cx="1872208" cy="3477875"/>
          </a:xfrm>
          <a:prstGeom prst="rect">
            <a:avLst/>
          </a:prstGeom>
          <a:noFill/>
        </p:spPr>
        <p:txBody>
          <a:bodyPr wrap="square" rtlCol="0">
            <a:spAutoFit/>
          </a:bodyPr>
          <a:lstStyle/>
          <a:p>
            <a:r>
              <a:rPr lang="it-IT" sz="2000" dirty="0" smtClean="0"/>
              <a:t>Il grafico mostra  le caratteristiche dei fumatori italiani. La cosa sconcertante è che nei picchi più alti si trovano giovani poco più che maggiorenni.</a:t>
            </a:r>
            <a:endParaRPr lang="it-I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solidFill>
                  <a:srgbClr val="FF0000"/>
                </a:solidFill>
              </a:rPr>
              <a:t>GIOVANI FUMATORI</a:t>
            </a:r>
            <a:endParaRPr lang="it-IT" dirty="0">
              <a:solidFill>
                <a:srgbClr val="FF0000"/>
              </a:solidFill>
            </a:endParaRPr>
          </a:p>
        </p:txBody>
      </p:sp>
      <p:pic>
        <p:nvPicPr>
          <p:cNvPr id="2050" name="Picture 2" descr="C:\Users\pc-\Desktop\Baiasaica\211659354-5c257d49-de8b-43d2-bbaa-b7a95c551890.jpg"/>
          <p:cNvPicPr>
            <a:picLocks noChangeAspect="1" noChangeArrowheads="1"/>
          </p:cNvPicPr>
          <p:nvPr/>
        </p:nvPicPr>
        <p:blipFill>
          <a:blip r:embed="rId2" cstate="print"/>
          <a:srcRect/>
          <a:stretch>
            <a:fillRect/>
          </a:stretch>
        </p:blipFill>
        <p:spPr bwMode="auto">
          <a:xfrm>
            <a:off x="5580112" y="1340768"/>
            <a:ext cx="3096344" cy="2664296"/>
          </a:xfrm>
          <a:prstGeom prst="rect">
            <a:avLst/>
          </a:prstGeom>
          <a:noFill/>
        </p:spPr>
      </p:pic>
      <p:pic>
        <p:nvPicPr>
          <p:cNvPr id="2051" name="Picture 3" descr="C:\Users\pc-\Desktop\Baiasaica\grafico-giovani-fumatori.jpg"/>
          <p:cNvPicPr>
            <a:picLocks noChangeAspect="1" noChangeArrowheads="1"/>
          </p:cNvPicPr>
          <p:nvPr/>
        </p:nvPicPr>
        <p:blipFill>
          <a:blip r:embed="rId3" cstate="print"/>
          <a:srcRect/>
          <a:stretch>
            <a:fillRect/>
          </a:stretch>
        </p:blipFill>
        <p:spPr bwMode="auto">
          <a:xfrm>
            <a:off x="5580112" y="4149080"/>
            <a:ext cx="3168352" cy="2376264"/>
          </a:xfrm>
          <a:prstGeom prst="rect">
            <a:avLst/>
          </a:prstGeom>
          <a:noFill/>
        </p:spPr>
      </p:pic>
      <p:sp>
        <p:nvSpPr>
          <p:cNvPr id="7" name="CasellaDiTesto 6"/>
          <p:cNvSpPr txBox="1"/>
          <p:nvPr/>
        </p:nvSpPr>
        <p:spPr>
          <a:xfrm>
            <a:off x="251520" y="980728"/>
            <a:ext cx="4896544" cy="5632311"/>
          </a:xfrm>
          <a:prstGeom prst="rect">
            <a:avLst/>
          </a:prstGeom>
          <a:noFill/>
        </p:spPr>
        <p:txBody>
          <a:bodyPr wrap="square" rtlCol="0">
            <a:spAutoFit/>
          </a:bodyPr>
          <a:lstStyle/>
          <a:p>
            <a:r>
              <a:rPr lang="it-IT" sz="2000" b="1" dirty="0" smtClean="0"/>
              <a:t>La ricerca</a:t>
            </a:r>
            <a:r>
              <a:rPr lang="it-IT" sz="2000" dirty="0" smtClean="0"/>
              <a:t>. La statistica più allarme è che ogni giorno tra gli 80.000 e i 100.000 </a:t>
            </a:r>
            <a:r>
              <a:rPr lang="it-IT" sz="2000" u="sng" dirty="0" smtClean="0"/>
              <a:t>ragazzi</a:t>
            </a:r>
            <a:r>
              <a:rPr lang="it-IT" sz="2000" dirty="0" smtClean="0"/>
              <a:t> iniziano a fumare. Nonostante la progressiva riduzione nel numero dei fumatori nei </a:t>
            </a:r>
            <a:r>
              <a:rPr lang="it-IT" sz="2000" u="sng" dirty="0" smtClean="0"/>
              <a:t>Paesi industrializzati</a:t>
            </a:r>
            <a:r>
              <a:rPr lang="it-IT" sz="2000" dirty="0" smtClean="0"/>
              <a:t> resta preoccupante anche in Italia la percentuale di fumatori giovani. Anche l'impennata che negli ultimi anni ha interessato nel nostro Paese la vendita di tabacco sfuso, più economico delle sigarette, secondo i sondaggi testimonia un consumo legato ad abitudini e mode di consumatori più giovani. </a:t>
            </a:r>
            <a:br>
              <a:rPr lang="it-IT" sz="2000" dirty="0" smtClean="0"/>
            </a:br>
            <a:r>
              <a:rPr lang="it-IT" sz="2000" dirty="0" smtClean="0"/>
              <a:t/>
            </a:r>
            <a:br>
              <a:rPr lang="it-IT" sz="2000" dirty="0" smtClean="0"/>
            </a:br>
            <a:r>
              <a:rPr lang="it-IT" sz="2000" dirty="0" smtClean="0"/>
              <a:t>"La vita di un fumatore abituale è di circa 10 anni inferiore rispetto a quella di un non fumatore – afferma il Presidente della </a:t>
            </a:r>
            <a:r>
              <a:rPr lang="it-IT" sz="2000" dirty="0" smtClean="0"/>
              <a:t>Commissione</a:t>
            </a:r>
            <a:endParaRPr lang="it-IT"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C00000"/>
                </a:solidFill>
                <a:latin typeface="Comic Sans MS" pitchFamily="66" charset="0"/>
              </a:rPr>
              <a:t>COME E’ </a:t>
            </a:r>
            <a:r>
              <a:rPr lang="it-IT" dirty="0" smtClean="0">
                <a:solidFill>
                  <a:srgbClr val="C00000"/>
                </a:solidFill>
                <a:latin typeface="Comic Sans MS" pitchFamily="66" charset="0"/>
              </a:rPr>
              <a:t>FORMATA LA SIGARETTA?</a:t>
            </a:r>
            <a:endParaRPr lang="it-IT" dirty="0">
              <a:solidFill>
                <a:srgbClr val="C00000"/>
              </a:solidFill>
              <a:latin typeface="Comic Sans MS" pitchFamily="66" charset="0"/>
            </a:endParaRPr>
          </a:p>
        </p:txBody>
      </p:sp>
      <p:pic>
        <p:nvPicPr>
          <p:cNvPr id="2052" name="Picture 4" descr="C:\Users\pc-\Desktop\Baiasaica\images.jpg"/>
          <p:cNvPicPr>
            <a:picLocks noGrp="1" noChangeAspect="1" noChangeArrowheads="1"/>
          </p:cNvPicPr>
          <p:nvPr>
            <p:ph idx="1"/>
          </p:nvPr>
        </p:nvPicPr>
        <p:blipFill>
          <a:blip r:embed="rId2" cstate="print"/>
          <a:srcRect/>
          <a:stretch>
            <a:fillRect/>
          </a:stretch>
        </p:blipFill>
        <p:spPr bwMode="auto">
          <a:xfrm>
            <a:off x="467544" y="2060848"/>
            <a:ext cx="4067944" cy="3096344"/>
          </a:xfrm>
          <a:prstGeom prst="rect">
            <a:avLst/>
          </a:prstGeom>
          <a:noFill/>
        </p:spPr>
      </p:pic>
      <p:sp>
        <p:nvSpPr>
          <p:cNvPr id="9" name="CasellaDiTesto 8"/>
          <p:cNvSpPr txBox="1"/>
          <p:nvPr/>
        </p:nvSpPr>
        <p:spPr>
          <a:xfrm>
            <a:off x="4932040" y="1484784"/>
            <a:ext cx="3528392" cy="4801314"/>
          </a:xfrm>
          <a:prstGeom prst="rect">
            <a:avLst/>
          </a:prstGeom>
          <a:noFill/>
        </p:spPr>
        <p:txBody>
          <a:bodyPr wrap="square" rtlCol="0">
            <a:spAutoFit/>
          </a:bodyPr>
          <a:lstStyle/>
          <a:p>
            <a:r>
              <a:rPr lang="it-IT" b="1" dirty="0"/>
              <a:t>Il tabacco</a:t>
            </a:r>
            <a:r>
              <a:rPr lang="it-IT" dirty="0" smtClean="0"/>
              <a:t/>
            </a:r>
            <a:br>
              <a:rPr lang="it-IT" dirty="0" smtClean="0"/>
            </a:br>
            <a:r>
              <a:rPr lang="it-IT" dirty="0"/>
              <a:t>Nella maggior parte dei casi, il tabacco di una sigaretta è composto da una miscela di foglie provenienti da diverse aree </a:t>
            </a:r>
            <a:r>
              <a:rPr lang="it-IT" dirty="0" smtClean="0"/>
              <a:t>geografiche.</a:t>
            </a:r>
          </a:p>
          <a:p>
            <a:r>
              <a:rPr lang="it-IT" b="1" dirty="0" smtClean="0"/>
              <a:t>La </a:t>
            </a:r>
            <a:r>
              <a:rPr lang="it-IT" b="1" dirty="0"/>
              <a:t>carta per sigarette</a:t>
            </a:r>
            <a:r>
              <a:rPr lang="it-IT" dirty="0" smtClean="0"/>
              <a:t/>
            </a:r>
            <a:br>
              <a:rPr lang="it-IT" dirty="0" smtClean="0"/>
            </a:br>
            <a:r>
              <a:rPr lang="it-IT" dirty="0"/>
              <a:t>La carta utilizzata per le sigarette è di tipo speciale e la sua qualità incide sulla compattezza della cenere e sulla quantità d'aria che lascia filtrare, diluendo così il fumo</a:t>
            </a:r>
            <a:r>
              <a:rPr lang="it-IT" dirty="0" smtClean="0"/>
              <a:t>.</a:t>
            </a:r>
          </a:p>
          <a:p>
            <a:r>
              <a:rPr lang="it-IT" b="1" dirty="0" smtClean="0"/>
              <a:t> </a:t>
            </a:r>
            <a:r>
              <a:rPr lang="it-IT" b="1" dirty="0"/>
              <a:t>I filtri</a:t>
            </a:r>
            <a:r>
              <a:rPr lang="it-IT" dirty="0"/>
              <a:t/>
            </a:r>
            <a:br>
              <a:rPr lang="it-IT" dirty="0"/>
            </a:br>
            <a:r>
              <a:rPr lang="it-IT" dirty="0"/>
              <a:t>I filtri hanno lo scopo di ridurre la quantità di fumo inalata dal fumatore. Molti filtri sono ricavati da una fibra tessile, la cellulosa.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C00000"/>
                </a:solidFill>
                <a:latin typeface="Comic Sans MS" pitchFamily="66" charset="0"/>
              </a:rPr>
              <a:t>COSA CONTIENE?</a:t>
            </a:r>
            <a:endParaRPr lang="it-IT" dirty="0">
              <a:solidFill>
                <a:srgbClr val="C00000"/>
              </a:solidFill>
              <a:latin typeface="Comic Sans MS" pitchFamily="66" charset="0"/>
            </a:endParaRPr>
          </a:p>
        </p:txBody>
      </p:sp>
      <p:pic>
        <p:nvPicPr>
          <p:cNvPr id="3075" name="Picture 3" descr="C:\Users\pc-\Desktop\Baiasaica\img02.jpg"/>
          <p:cNvPicPr>
            <a:picLocks noChangeAspect="1" noChangeArrowheads="1"/>
          </p:cNvPicPr>
          <p:nvPr/>
        </p:nvPicPr>
        <p:blipFill>
          <a:blip r:embed="rId2" cstate="print"/>
          <a:srcRect/>
          <a:stretch>
            <a:fillRect/>
          </a:stretch>
        </p:blipFill>
        <p:spPr bwMode="auto">
          <a:xfrm>
            <a:off x="1187624" y="1412776"/>
            <a:ext cx="6840760" cy="482453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C00000"/>
                </a:solidFill>
              </a:rPr>
              <a:t>COSA </a:t>
            </a:r>
            <a:r>
              <a:rPr lang="it-IT" dirty="0" smtClean="0">
                <a:solidFill>
                  <a:srgbClr val="C00000"/>
                </a:solidFill>
              </a:rPr>
              <a:t>SONO QUESTE SOSTANZE?</a:t>
            </a:r>
            <a:endParaRPr lang="it-IT" dirty="0">
              <a:solidFill>
                <a:srgbClr val="C00000"/>
              </a:solidFill>
            </a:endParaRPr>
          </a:p>
        </p:txBody>
      </p:sp>
      <p:sp>
        <p:nvSpPr>
          <p:cNvPr id="3" name="Segnaposto contenuto 2"/>
          <p:cNvSpPr>
            <a:spLocks noGrp="1"/>
          </p:cNvSpPr>
          <p:nvPr>
            <p:ph idx="1"/>
          </p:nvPr>
        </p:nvSpPr>
        <p:spPr/>
        <p:txBody>
          <a:bodyPr>
            <a:normAutofit fontScale="25000" lnSpcReduction="20000"/>
          </a:bodyPr>
          <a:lstStyle/>
          <a:p>
            <a:r>
              <a:rPr lang="it-IT" sz="6400" b="1" dirty="0"/>
              <a:t>Acetone</a:t>
            </a:r>
            <a:r>
              <a:rPr lang="it-IT" sz="6400" dirty="0"/>
              <a:t> - </a:t>
            </a:r>
            <a:r>
              <a:rPr lang="it-IT" sz="6400" u="sng" dirty="0"/>
              <a:t>Liquido infiammabile</a:t>
            </a:r>
            <a:r>
              <a:rPr lang="it-IT" sz="6400" dirty="0"/>
              <a:t> utilizzato come solvente (permette di rimuovere, ad esempio, tracce di pittura, asfalto e smalto per le unghie), i suoi vapori sono molto tossici.  </a:t>
            </a:r>
            <a:br>
              <a:rPr lang="it-IT" sz="6400" dirty="0"/>
            </a:br>
            <a:r>
              <a:rPr lang="it-IT" sz="6400" dirty="0"/>
              <a:t> </a:t>
            </a:r>
          </a:p>
          <a:p>
            <a:r>
              <a:rPr lang="it-IT" sz="6400" b="1" dirty="0"/>
              <a:t>Ammoniaca</a:t>
            </a:r>
            <a:r>
              <a:rPr lang="it-IT" sz="6400" dirty="0"/>
              <a:t> - E' un gas, ma nella sua forma acquosa è utilizzato tra i componenti dei detersivi (ad esempio per quelli utilizzati per la pulizia del bagno). Nelle sigarette permette alla nicotina di arrivare più velocemente al cervello.</a:t>
            </a:r>
            <a:br>
              <a:rPr lang="it-IT" sz="6400" dirty="0"/>
            </a:br>
            <a:r>
              <a:rPr lang="it-IT" sz="6400" dirty="0"/>
              <a:t> </a:t>
            </a:r>
          </a:p>
          <a:p>
            <a:r>
              <a:rPr lang="it-IT" sz="6400" b="1" dirty="0"/>
              <a:t>Arsenico</a:t>
            </a:r>
            <a:r>
              <a:rPr lang="it-IT" sz="6400" dirty="0"/>
              <a:t> - E' un veleno contenuto nei topicidi. Nelle sigarette è contenuto solo in piccole quantità, quindi non è tra le principali cause di morte.</a:t>
            </a:r>
            <a:br>
              <a:rPr lang="it-IT" sz="6400" dirty="0"/>
            </a:br>
            <a:r>
              <a:rPr lang="it-IT" sz="6400" dirty="0"/>
              <a:t> </a:t>
            </a:r>
          </a:p>
          <a:p>
            <a:r>
              <a:rPr lang="it-IT" sz="6400" b="1" dirty="0"/>
              <a:t>Catrame</a:t>
            </a:r>
            <a:r>
              <a:rPr lang="it-IT" sz="6400" dirty="0"/>
              <a:t> - Si forma dalla combustione del tabacco (viene utilizzato principalmente per asfaltare le strade). Si deposita nei polmoni sconvolgendo l'attività cellulare, annerendo le cellule fino a provocarne il </a:t>
            </a:r>
            <a:r>
              <a:rPr lang="it-IT" sz="6400" b="1" u="sng" dirty="0"/>
              <a:t>Cancro</a:t>
            </a:r>
            <a:r>
              <a:rPr lang="it-IT" sz="6400" dirty="0"/>
              <a:t>. Le cellule precancerose a cause del tabacco possono sfuggire al controllo </a:t>
            </a:r>
            <a:r>
              <a:rPr lang="it-IT" sz="6400" dirty="0" smtClean="0"/>
              <a:t>del </a:t>
            </a:r>
            <a:r>
              <a:rPr lang="it-IT" sz="6400" u="sng" dirty="0" smtClean="0"/>
              <a:t>sistema </a:t>
            </a:r>
            <a:r>
              <a:rPr lang="it-IT" sz="6400" u="sng" dirty="0"/>
              <a:t>immunitario</a:t>
            </a:r>
            <a:r>
              <a:rPr lang="it-IT" sz="6400" dirty="0"/>
              <a:t>. Una ricerca dell'Università di New York ha mostrato che a causa delle sigarette le difese </a:t>
            </a:r>
            <a:r>
              <a:rPr lang="it-IT" sz="6400" u="sng" dirty="0"/>
              <a:t>del corpo</a:t>
            </a:r>
            <a:r>
              <a:rPr lang="it-IT" sz="6400" dirty="0"/>
              <a:t> non sono in grado di segnalare all'organismo se è attaccato da cellule tumorali.</a:t>
            </a:r>
            <a:br>
              <a:rPr lang="it-IT" sz="6400" dirty="0"/>
            </a:br>
            <a:r>
              <a:rPr lang="it-IT" sz="6400" dirty="0"/>
              <a:t> </a:t>
            </a:r>
          </a:p>
          <a:p>
            <a:r>
              <a:rPr lang="it-IT" sz="6400" b="1" dirty="0"/>
              <a:t>Formaldeide</a:t>
            </a:r>
            <a:r>
              <a:rPr lang="it-IT" sz="6400" dirty="0"/>
              <a:t> - Risultato dell'ossidazione causata dalla combustione dei componenti della sigaretta, è un potente battericida. Diluita in acqua è conosciuta con il nome di Formalina permette di conservare e imbalsamare gli organi morti, viene usata anche nei detersivi. I suoi vapori sono molto irritanti.</a:t>
            </a:r>
            <a:r>
              <a:rPr lang="it-IT" sz="3600" dirty="0"/>
              <a:t/>
            </a:r>
            <a:br>
              <a:rPr lang="it-IT" sz="3600" dirty="0"/>
            </a:br>
            <a:r>
              <a:rPr lang="it-IT" sz="3600" dirty="0"/>
              <a:t> </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620688"/>
            <a:ext cx="8229600" cy="3528392"/>
          </a:xfrm>
        </p:spPr>
        <p:txBody>
          <a:bodyPr>
            <a:normAutofit fontScale="25000" lnSpcReduction="20000"/>
          </a:bodyPr>
          <a:lstStyle/>
          <a:p>
            <a:r>
              <a:rPr lang="it-IT" sz="7200" b="1" dirty="0" smtClean="0"/>
              <a:t>Metalli Pesanti</a:t>
            </a:r>
            <a:r>
              <a:rPr lang="it-IT" sz="7200" dirty="0" smtClean="0"/>
              <a:t> - Nel fumo delle sigarette si possono trovare molti componenti di </a:t>
            </a:r>
            <a:r>
              <a:rPr lang="it-IT" sz="7200" u="sng" dirty="0" smtClean="0"/>
              <a:t>metalli pesanti</a:t>
            </a:r>
            <a:r>
              <a:rPr lang="it-IT" sz="7200" dirty="0" smtClean="0"/>
              <a:t>, ad esempio: mercurio, un veleno mortale per tutti gli esseri viventi, piombo che blocca uno dei meccanismi chiave della nostra difesa antiossidante, cromo, il cadmio che si deposita nei reni, causando problemi renali, e si stabilisce poi nelle arterie, aumentando la pressione arteriosa e causando l'arteriosclerosi. Il cadmio contenuto nel fumo delle sigarette può causare enfisema polmonare.</a:t>
            </a:r>
            <a:br>
              <a:rPr lang="it-IT" sz="7200" dirty="0" smtClean="0"/>
            </a:br>
            <a:r>
              <a:rPr lang="it-IT" sz="7200" dirty="0" smtClean="0"/>
              <a:t/>
            </a:r>
            <a:br>
              <a:rPr lang="it-IT" sz="7200" dirty="0" smtClean="0"/>
            </a:br>
            <a:r>
              <a:rPr lang="it-IT" sz="7200" dirty="0" smtClean="0"/>
              <a:t>Alcuni dei metalli pesanti contenti nelle sigarette sono </a:t>
            </a:r>
            <a:r>
              <a:rPr lang="it-IT" sz="7200" b="1" u="sng" dirty="0" smtClean="0"/>
              <a:t>Radioattivi</a:t>
            </a:r>
            <a:r>
              <a:rPr lang="it-IT" sz="7200" dirty="0" smtClean="0"/>
              <a:t> come il </a:t>
            </a:r>
            <a:r>
              <a:rPr lang="it-IT" sz="7200" b="1" dirty="0" smtClean="0"/>
              <a:t>Polonio 210</a:t>
            </a:r>
            <a:r>
              <a:rPr lang="it-IT" sz="7200" dirty="0" smtClean="0"/>
              <a:t> e il </a:t>
            </a:r>
            <a:r>
              <a:rPr lang="it-IT" sz="7200" b="1" dirty="0" smtClean="0"/>
              <a:t>Nickel</a:t>
            </a:r>
            <a:r>
              <a:rPr lang="it-IT" sz="7200" dirty="0" smtClean="0"/>
              <a:t>.</a:t>
            </a:r>
            <a:r>
              <a:rPr lang="it-IT" sz="7200" dirty="0" smtClean="0"/>
              <a:t/>
            </a:r>
            <a:br>
              <a:rPr lang="it-IT" sz="7200" dirty="0" smtClean="0"/>
            </a:br>
            <a:r>
              <a:rPr lang="it-IT" sz="7200" dirty="0" smtClean="0"/>
              <a:t> </a:t>
            </a:r>
          </a:p>
          <a:p>
            <a:r>
              <a:rPr lang="it-IT" sz="7200" b="1" dirty="0" smtClean="0"/>
              <a:t>Miele e Cacao</a:t>
            </a:r>
            <a:r>
              <a:rPr lang="it-IT" sz="7200" dirty="0" smtClean="0"/>
              <a:t> - L'odore dolciastro del tabacco deriva dal modo di essiccatura  e fermentazione, ma certi produttori aggiungono anche miele e cacao </a:t>
            </a:r>
            <a:r>
              <a:rPr lang="it-IT" sz="7200" b="1" dirty="0" smtClean="0"/>
              <a:t>per rendere più piacevole il gusto anche ai "</a:t>
            </a:r>
            <a:r>
              <a:rPr lang="it-IT" sz="7200" b="1" u="sng" dirty="0" smtClean="0"/>
              <a:t>neo-fumatori</a:t>
            </a:r>
            <a:r>
              <a:rPr lang="it-IT" sz="7200" b="1" dirty="0" smtClean="0"/>
              <a:t>"</a:t>
            </a:r>
            <a:r>
              <a:rPr lang="it-IT" sz="7200" dirty="0" smtClean="0"/>
              <a:t>.  Quando lo zucchero brucia, libera l'acetaldeine, una sostanza che rende più dipendenti dalla nicotina, mentre il Cacao libera la teobromina che favorisce l'espansione delle vie respiratorie per facilitare l'aspirazione della nicotina.</a:t>
            </a:r>
            <a:r>
              <a:rPr lang="it-IT" sz="6400" dirty="0" smtClean="0"/>
              <a:t/>
            </a:r>
            <a:br>
              <a:rPr lang="it-IT" sz="6400" dirty="0" smtClean="0"/>
            </a:br>
            <a:r>
              <a:rPr lang="it-IT" sz="6400" dirty="0" smtClean="0"/>
              <a:t> </a:t>
            </a:r>
          </a:p>
        </p:txBody>
      </p:sp>
      <p:pic>
        <p:nvPicPr>
          <p:cNvPr id="4098" name="Picture 2" descr="http://upload.wikimedia.org/wikipedia/commons/thumb/b/b5/Radioactive.svg/600px-Radioactive.svg.png"/>
          <p:cNvPicPr>
            <a:picLocks noChangeAspect="1" noChangeArrowheads="1"/>
          </p:cNvPicPr>
          <p:nvPr/>
        </p:nvPicPr>
        <p:blipFill>
          <a:blip r:embed="rId2" cstate="print"/>
          <a:srcRect/>
          <a:stretch>
            <a:fillRect/>
          </a:stretch>
        </p:blipFill>
        <p:spPr bwMode="auto">
          <a:xfrm>
            <a:off x="5364088" y="4365104"/>
            <a:ext cx="2551141" cy="223224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764704"/>
            <a:ext cx="8229600" cy="4525963"/>
          </a:xfrm>
        </p:spPr>
        <p:txBody>
          <a:bodyPr>
            <a:noAutofit/>
          </a:bodyPr>
          <a:lstStyle/>
          <a:p>
            <a:r>
              <a:rPr lang="it-IT" sz="1600" b="1" dirty="0"/>
              <a:t>Monossido di Carbonio</a:t>
            </a:r>
            <a:r>
              <a:rPr lang="it-IT" sz="1600" dirty="0"/>
              <a:t> - E' lo stesso </a:t>
            </a:r>
            <a:r>
              <a:rPr lang="it-IT" sz="1600" dirty="0" smtClean="0"/>
              <a:t>gas</a:t>
            </a:r>
          </a:p>
          <a:p>
            <a:pPr>
              <a:buNone/>
            </a:pPr>
            <a:r>
              <a:rPr lang="it-IT" sz="1600" dirty="0" smtClean="0"/>
              <a:t>       </a:t>
            </a:r>
            <a:r>
              <a:rPr lang="it-IT" sz="1600" dirty="0"/>
              <a:t>liberato dai tubi di scappamento delle macchine, </a:t>
            </a:r>
            <a:endParaRPr lang="it-IT" sz="1600" dirty="0" smtClean="0"/>
          </a:p>
          <a:p>
            <a:pPr>
              <a:buNone/>
            </a:pPr>
            <a:r>
              <a:rPr lang="it-IT" sz="1600" dirty="0" smtClean="0"/>
              <a:t>       è </a:t>
            </a:r>
            <a:r>
              <a:rPr lang="it-IT" sz="1600" dirty="0"/>
              <a:t>la causa principale dell'inquinamento </a:t>
            </a:r>
            <a:r>
              <a:rPr lang="it-IT" sz="1600" dirty="0" smtClean="0"/>
              <a:t>e</a:t>
            </a:r>
          </a:p>
          <a:p>
            <a:pPr>
              <a:buNone/>
            </a:pPr>
            <a:r>
              <a:rPr lang="it-IT" sz="1600" dirty="0" smtClean="0"/>
              <a:t>       </a:t>
            </a:r>
            <a:r>
              <a:rPr lang="it-IT" sz="1600" dirty="0"/>
              <a:t>dell'effetto serra. Impedisce il trasporto </a:t>
            </a:r>
            <a:r>
              <a:rPr lang="it-IT" sz="1600" dirty="0" smtClean="0"/>
              <a:t>dell‘</a:t>
            </a:r>
          </a:p>
          <a:p>
            <a:pPr>
              <a:buNone/>
            </a:pPr>
            <a:r>
              <a:rPr lang="it-IT" sz="1600" dirty="0" smtClean="0"/>
              <a:t>        ossigeno </a:t>
            </a:r>
            <a:r>
              <a:rPr lang="it-IT" sz="1600" dirty="0"/>
              <a:t>attraverso i globuli rossi del </a:t>
            </a:r>
            <a:r>
              <a:rPr lang="it-IT" sz="1600" dirty="0" smtClean="0"/>
              <a:t>sangue</a:t>
            </a:r>
          </a:p>
          <a:p>
            <a:pPr>
              <a:buNone/>
            </a:pPr>
            <a:r>
              <a:rPr lang="it-IT" sz="1600" dirty="0" smtClean="0"/>
              <a:t>        </a:t>
            </a:r>
            <a:r>
              <a:rPr lang="it-IT" sz="1600" dirty="0"/>
              <a:t>e </a:t>
            </a:r>
            <a:r>
              <a:rPr lang="it-IT" sz="1600" dirty="0" smtClean="0"/>
              <a:t>provoca</a:t>
            </a:r>
            <a:r>
              <a:rPr lang="it-IT" sz="1600" dirty="0"/>
              <a:t> </a:t>
            </a:r>
            <a:r>
              <a:rPr lang="it-IT" sz="1600" b="1" u="sng" dirty="0"/>
              <a:t>malattie cardio-vasculari</a:t>
            </a:r>
            <a:r>
              <a:rPr lang="it-IT" sz="1600" dirty="0"/>
              <a:t>. </a:t>
            </a:r>
            <a:endParaRPr lang="it-IT" sz="1600" dirty="0" smtClean="0"/>
          </a:p>
          <a:p>
            <a:pPr>
              <a:buNone/>
            </a:pPr>
            <a:r>
              <a:rPr lang="it-IT" sz="1600" dirty="0" smtClean="0"/>
              <a:t>        L'ossido </a:t>
            </a:r>
            <a:r>
              <a:rPr lang="it-IT" sz="1600" dirty="0"/>
              <a:t>di </a:t>
            </a:r>
            <a:r>
              <a:rPr lang="it-IT" sz="1600" dirty="0" smtClean="0"/>
              <a:t>carbonio accelera </a:t>
            </a:r>
            <a:r>
              <a:rPr lang="it-IT" sz="1600" dirty="0"/>
              <a:t>la </a:t>
            </a:r>
            <a:r>
              <a:rPr lang="it-IT" sz="1600" dirty="0" smtClean="0"/>
              <a:t>formazione</a:t>
            </a:r>
          </a:p>
          <a:p>
            <a:pPr>
              <a:buNone/>
            </a:pPr>
            <a:r>
              <a:rPr lang="it-IT" sz="1600" dirty="0" smtClean="0"/>
              <a:t>        </a:t>
            </a:r>
            <a:r>
              <a:rPr lang="it-IT" sz="1600" dirty="0"/>
              <a:t>delle placche aterosclerotiche </a:t>
            </a:r>
            <a:r>
              <a:rPr lang="it-IT" sz="1600" dirty="0" smtClean="0"/>
              <a:t>nei vasi</a:t>
            </a:r>
          </a:p>
          <a:p>
            <a:pPr>
              <a:buNone/>
            </a:pPr>
            <a:r>
              <a:rPr lang="it-IT" sz="1600" dirty="0" smtClean="0"/>
              <a:t>        </a:t>
            </a:r>
            <a:r>
              <a:rPr lang="it-IT" sz="1600" dirty="0"/>
              <a:t>sanguigni, elevando il rischio di </a:t>
            </a:r>
            <a:r>
              <a:rPr lang="it-IT" sz="1600" b="1" u="sng" dirty="0"/>
              <a:t>Infarti</a:t>
            </a:r>
            <a:r>
              <a:rPr lang="it-IT" sz="1600" dirty="0"/>
              <a:t> e </a:t>
            </a:r>
            <a:r>
              <a:rPr lang="it-IT" sz="1600" b="1" u="sng" dirty="0"/>
              <a:t>Ictus</a:t>
            </a:r>
            <a:r>
              <a:rPr lang="it-IT" sz="1600" dirty="0"/>
              <a:t>.</a:t>
            </a:r>
            <a:br>
              <a:rPr lang="it-IT" sz="1600" dirty="0"/>
            </a:br>
            <a:r>
              <a:rPr lang="it-IT" sz="1600" dirty="0"/>
              <a:t> </a:t>
            </a:r>
          </a:p>
          <a:p>
            <a:r>
              <a:rPr lang="it-IT" sz="1600" b="1" dirty="0"/>
              <a:t>Naftalene</a:t>
            </a:r>
            <a:r>
              <a:rPr lang="it-IT" sz="1600" dirty="0"/>
              <a:t> - E' uno dei catrami presenti nelle sigarette</a:t>
            </a:r>
            <a:r>
              <a:rPr lang="it-IT" sz="1600" dirty="0" smtClean="0"/>
              <a:t>,</a:t>
            </a:r>
          </a:p>
          <a:p>
            <a:pPr>
              <a:buNone/>
            </a:pPr>
            <a:r>
              <a:rPr lang="it-IT" sz="1600" dirty="0" smtClean="0"/>
              <a:t>        </a:t>
            </a:r>
            <a:r>
              <a:rPr lang="it-IT" sz="1600" dirty="0"/>
              <a:t>è quindi </a:t>
            </a:r>
            <a:r>
              <a:rPr lang="it-IT" sz="1600" b="1" u="sng" dirty="0"/>
              <a:t>cancerogeno</a:t>
            </a:r>
            <a:r>
              <a:rPr lang="it-IT" sz="1600" dirty="0"/>
              <a:t>. Un suo derivato, la</a:t>
            </a:r>
            <a:r>
              <a:rPr lang="it-IT" sz="1600" b="1" dirty="0"/>
              <a:t>naftalina</a:t>
            </a:r>
            <a:r>
              <a:rPr lang="it-IT" sz="1600" dirty="0"/>
              <a:t> </a:t>
            </a:r>
            <a:r>
              <a:rPr lang="it-IT" sz="1600" dirty="0" smtClean="0"/>
              <a:t>viene</a:t>
            </a:r>
          </a:p>
          <a:p>
            <a:pPr>
              <a:buNone/>
            </a:pPr>
            <a:r>
              <a:rPr lang="it-IT" sz="1600" dirty="0" smtClean="0"/>
              <a:t>        </a:t>
            </a:r>
            <a:r>
              <a:rPr lang="it-IT" sz="1600" dirty="0"/>
              <a:t>utilizzata per preservare i vestiti dalle tarme.</a:t>
            </a:r>
            <a:br>
              <a:rPr lang="it-IT" sz="1600" dirty="0"/>
            </a:br>
            <a:r>
              <a:rPr lang="it-IT" sz="1600" dirty="0"/>
              <a:t> </a:t>
            </a:r>
          </a:p>
          <a:p>
            <a:r>
              <a:rPr lang="it-IT" sz="1600" b="1" dirty="0"/>
              <a:t>Nicotina</a:t>
            </a:r>
            <a:r>
              <a:rPr lang="it-IT" sz="1600" dirty="0"/>
              <a:t> - Prodotta dalle piante di tabacco  nel(il 4% di una foglia è composta da Nicotina) veniva usata nelle attività agricole per uccidere gli insetti... Giudicata altamente tossica, viene inserita all'interno delle sigarette in dose sempre più concentrate per causare la dipendenza dei fumatori. Quando si discioglie dal Fumo e si fissa in 10 secondi nel cervello. </a:t>
            </a:r>
            <a:r>
              <a:rPr lang="it-IT" sz="1600" b="1" dirty="0"/>
              <a:t>Come tutte le droghe, produce</a:t>
            </a:r>
            <a:r>
              <a:rPr lang="it-IT" sz="1600" b="1" u="sng" dirty="0"/>
              <a:t>dipendenza</a:t>
            </a:r>
            <a:r>
              <a:rPr lang="it-IT" sz="1600" b="1" dirty="0"/>
              <a:t> e </a:t>
            </a:r>
            <a:r>
              <a:rPr lang="it-IT" sz="1600" b="1" u="sng" dirty="0"/>
              <a:t>assuefazione</a:t>
            </a:r>
            <a:r>
              <a:rPr lang="it-IT" sz="1600" dirty="0"/>
              <a:t>: ti costringe ad assumerla sempre e in quantità in aumento e la sua mancanza nel corpo causa le famose "</a:t>
            </a:r>
            <a:r>
              <a:rPr lang="it-IT" sz="1600" b="1" dirty="0"/>
              <a:t>crisi d'astinenza</a:t>
            </a:r>
            <a:r>
              <a:rPr lang="it-IT" sz="1600" dirty="0"/>
              <a:t>" che impediscono e/o rendono difficoltosa la disintossicazione per smettere di fumare.</a:t>
            </a:r>
          </a:p>
          <a:p>
            <a:endParaRPr lang="it-IT" sz="2400" dirty="0"/>
          </a:p>
        </p:txBody>
      </p:sp>
      <p:pic>
        <p:nvPicPr>
          <p:cNvPr id="18434" name="Picture 2" descr="http://www.cardiologiapertutti.org/Immagini/Fumo%20-%20Organi%20colpiti.jpg"/>
          <p:cNvPicPr>
            <a:picLocks noChangeAspect="1" noChangeArrowheads="1"/>
          </p:cNvPicPr>
          <p:nvPr/>
        </p:nvPicPr>
        <p:blipFill>
          <a:blip r:embed="rId2" cstate="print"/>
          <a:srcRect/>
          <a:stretch>
            <a:fillRect/>
          </a:stretch>
        </p:blipFill>
        <p:spPr bwMode="auto">
          <a:xfrm>
            <a:off x="4788024" y="620688"/>
            <a:ext cx="3888432" cy="295232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43000"/>
          </a:xfrm>
        </p:spPr>
        <p:txBody>
          <a:bodyPr/>
          <a:lstStyle/>
          <a:p>
            <a:r>
              <a:rPr lang="it-IT" dirty="0" smtClean="0">
                <a:solidFill>
                  <a:srgbClr val="FF0000"/>
                </a:solidFill>
              </a:rPr>
              <a:t>MALATTIE</a:t>
            </a:r>
            <a:endParaRPr lang="it-IT" dirty="0">
              <a:solidFill>
                <a:srgbClr val="FF0000"/>
              </a:solidFill>
            </a:endParaRPr>
          </a:p>
        </p:txBody>
      </p:sp>
      <p:sp>
        <p:nvSpPr>
          <p:cNvPr id="3" name="Segnaposto contenuto 2"/>
          <p:cNvSpPr>
            <a:spLocks noGrp="1"/>
          </p:cNvSpPr>
          <p:nvPr>
            <p:ph idx="1"/>
          </p:nvPr>
        </p:nvSpPr>
        <p:spPr>
          <a:xfrm>
            <a:off x="395536" y="1196752"/>
            <a:ext cx="4824536" cy="5328592"/>
          </a:xfrm>
        </p:spPr>
        <p:txBody>
          <a:bodyPr>
            <a:noAutofit/>
          </a:bodyPr>
          <a:lstStyle/>
          <a:p>
            <a:r>
              <a:rPr lang="it-IT" sz="1600" dirty="0"/>
              <a:t>La </a:t>
            </a:r>
            <a:r>
              <a:rPr lang="it-IT" sz="1600" u="sng" dirty="0"/>
              <a:t>bronchite cronica</a:t>
            </a:r>
            <a:r>
              <a:rPr lang="it-IT" sz="1600" dirty="0"/>
              <a:t> dei fumatori è dovuta alle sostanze irritanti inalate e riducono così il sistema immunitario </a:t>
            </a:r>
            <a:r>
              <a:rPr lang="it-IT" sz="1600" u="sng" dirty="0"/>
              <a:t>delle vie respiratorie</a:t>
            </a:r>
            <a:r>
              <a:rPr lang="it-IT" sz="1600" dirty="0"/>
              <a:t>. In gravidanza il feto è il primo in contatto con il veleno, sia direttamente con il tabagismo materno, sia con quello dell'ambiente.</a:t>
            </a:r>
          </a:p>
          <a:p>
            <a:r>
              <a:rPr lang="it-IT" sz="1600" dirty="0" smtClean="0"/>
              <a:t>Le </a:t>
            </a:r>
            <a:r>
              <a:rPr lang="it-IT" sz="1600" dirty="0"/>
              <a:t>due principali malattie legate al tabacco sono le </a:t>
            </a:r>
            <a:r>
              <a:rPr lang="it-IT" sz="1600" u="sng" dirty="0"/>
              <a:t>malattie cardiovascolari</a:t>
            </a:r>
            <a:r>
              <a:rPr lang="it-IT" sz="1600" dirty="0"/>
              <a:t> ed i cancri, soprattutto il cancro al polmone. I meccanismi con il quale il tabacco aumenta il rischio cardiovascolare non sono completamente noti, ma di certo il tabacco è responsabile del 30% dell'insieme dei cancri e del 90% dei cancri al polmone. Nei fumatori, la frequenza dei cancri è aumentata in tutti i tessuti in contatto con il fumo del tabacco: bocca, faringe, laringe, esofago, trachea, bronchi, pancreas, reni e vescica poiché i prodotti del catabolismo del tabacco sono espulsi per via urinaria. Gli altri cancri spesso incontrati sono dunque i cancri della laringe, della bocca, dell'esofago, della vescica, del pancreas e dei reni. Il tabacco è un cancerogeno diretto</a:t>
            </a:r>
            <a:r>
              <a:rPr lang="it-IT" sz="1100" dirty="0"/>
              <a:t>.</a:t>
            </a:r>
          </a:p>
          <a:p>
            <a:endParaRPr lang="it-IT" sz="2400" dirty="0"/>
          </a:p>
        </p:txBody>
      </p:sp>
      <p:pic>
        <p:nvPicPr>
          <p:cNvPr id="19458" name="Picture 2" descr="C:\Users\pc-\Desktop\Baiasaica\TUMORE-CATTIVO-E-BUONO-Copia.jpg"/>
          <p:cNvPicPr>
            <a:picLocks noChangeAspect="1" noChangeArrowheads="1"/>
          </p:cNvPicPr>
          <p:nvPr/>
        </p:nvPicPr>
        <p:blipFill>
          <a:blip r:embed="rId2" cstate="print"/>
          <a:srcRect/>
          <a:stretch>
            <a:fillRect/>
          </a:stretch>
        </p:blipFill>
        <p:spPr bwMode="auto">
          <a:xfrm>
            <a:off x="5220072" y="1196752"/>
            <a:ext cx="3600400" cy="3600400"/>
          </a:xfrm>
          <a:prstGeom prst="rect">
            <a:avLst/>
          </a:prstGeom>
          <a:noFill/>
        </p:spPr>
      </p:pic>
      <p:pic>
        <p:nvPicPr>
          <p:cNvPr id="19460" name="Picture 4" descr="http://www.menphis75.com/images/foto_varie/Polmone-Smoke.jpg"/>
          <p:cNvPicPr>
            <a:picLocks noChangeAspect="1" noChangeArrowheads="1"/>
          </p:cNvPicPr>
          <p:nvPr/>
        </p:nvPicPr>
        <p:blipFill>
          <a:blip r:embed="rId3" cstate="print"/>
          <a:srcRect/>
          <a:stretch>
            <a:fillRect/>
          </a:stretch>
        </p:blipFill>
        <p:spPr bwMode="auto">
          <a:xfrm>
            <a:off x="5148064" y="4941168"/>
            <a:ext cx="3780928" cy="1800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solidFill>
                  <a:srgbClr val="FF0000"/>
                </a:solidFill>
              </a:rPr>
              <a:t>FUMO E GRAVIDANZA</a:t>
            </a:r>
            <a:endParaRPr lang="it-IT" dirty="0">
              <a:solidFill>
                <a:srgbClr val="FF0000"/>
              </a:solidFill>
            </a:endParaRPr>
          </a:p>
        </p:txBody>
      </p:sp>
      <p:pic>
        <p:nvPicPr>
          <p:cNvPr id="21506" name="Picture 2" descr="C:\Users\pc-\Desktop\Baiasaica\fumo gravidanza_CA541CEC.jpg"/>
          <p:cNvPicPr>
            <a:picLocks noChangeAspect="1" noChangeArrowheads="1"/>
          </p:cNvPicPr>
          <p:nvPr/>
        </p:nvPicPr>
        <p:blipFill>
          <a:blip r:embed="rId2" cstate="print"/>
          <a:srcRect/>
          <a:stretch>
            <a:fillRect/>
          </a:stretch>
        </p:blipFill>
        <p:spPr bwMode="auto">
          <a:xfrm>
            <a:off x="6405428" y="4581128"/>
            <a:ext cx="2738572" cy="1872208"/>
          </a:xfrm>
          <a:prstGeom prst="rect">
            <a:avLst/>
          </a:prstGeom>
          <a:noFill/>
        </p:spPr>
      </p:pic>
      <p:pic>
        <p:nvPicPr>
          <p:cNvPr id="21507" name="Picture 3" descr="C:\Users\pc-\Desktop\Baiasaica\fumo-gravidanza_ap.jpg"/>
          <p:cNvPicPr>
            <a:picLocks noChangeAspect="1" noChangeArrowheads="1"/>
          </p:cNvPicPr>
          <p:nvPr/>
        </p:nvPicPr>
        <p:blipFill>
          <a:blip r:embed="rId3" cstate="print"/>
          <a:srcRect/>
          <a:stretch>
            <a:fillRect/>
          </a:stretch>
        </p:blipFill>
        <p:spPr bwMode="auto">
          <a:xfrm>
            <a:off x="6660232" y="1484784"/>
            <a:ext cx="2232248" cy="2736304"/>
          </a:xfrm>
          <a:prstGeom prst="rect">
            <a:avLst/>
          </a:prstGeom>
          <a:noFill/>
        </p:spPr>
      </p:pic>
      <p:sp>
        <p:nvSpPr>
          <p:cNvPr id="5" name="Rettangolo 4"/>
          <p:cNvSpPr/>
          <p:nvPr/>
        </p:nvSpPr>
        <p:spPr>
          <a:xfrm>
            <a:off x="611560" y="1124744"/>
            <a:ext cx="5616624" cy="5878532"/>
          </a:xfrm>
          <a:prstGeom prst="rect">
            <a:avLst/>
          </a:prstGeom>
        </p:spPr>
        <p:txBody>
          <a:bodyPr wrap="square">
            <a:spAutoFit/>
          </a:bodyPr>
          <a:lstStyle/>
          <a:p>
            <a:r>
              <a:rPr lang="it-IT" sz="2000" dirty="0" smtClean="0"/>
              <a:t>Fumare durante la gravidanza nuoce gravemente al nascituro, aumenta il rischio d'aborto o di parto prematuro, moltiplica il pericolo di morte improvvisa del lattante e il bambino è maggiormente esposto al rischio di ammalarsi di tumore. </a:t>
            </a:r>
            <a:r>
              <a:rPr lang="it-IT" sz="2000" dirty="0" smtClean="0"/>
              <a:t>Le </a:t>
            </a:r>
            <a:r>
              <a:rPr lang="it-IT" sz="2000" dirty="0" smtClean="0"/>
              <a:t>tossine del fumo del tabacco che la madre assorbe volontariamente o involontariamente passano tramite i vasi del cordone ombelicale e la placenta direttamente al bambino che si trova nel grembo della madre. La nicotina provoca una diminuzione dell'irrorazione sanguigna </a:t>
            </a:r>
            <a:r>
              <a:rPr lang="it-IT" sz="2000" dirty="0" smtClean="0"/>
              <a:t>e l’apporto </a:t>
            </a:r>
            <a:r>
              <a:rPr lang="it-IT" sz="2000" dirty="0" smtClean="0"/>
              <a:t>di sostanze vitali al nascituro. Il monossido di carbonio (CO) assunto con il fumo riduce inoltre l'apporto d'ossigeno nella circolazione materna e del bambino. Infatti, questa sostanza rimuove già in deboli concentrazioni l'ossigeno dal suo vettore di trasporto, i globuli rossi.</a:t>
            </a:r>
            <a:r>
              <a:rPr lang="it-IT" dirty="0" smtClean="0"/>
              <a:t> </a:t>
            </a:r>
            <a:br>
              <a:rPr lang="it-IT" dirty="0" smtClean="0"/>
            </a:br>
            <a:r>
              <a:rPr lang="it-IT" dirty="0" smtClean="0"/>
              <a:t/>
            </a:r>
            <a:br>
              <a:rPr lang="it-IT" dirty="0" smtClean="0"/>
            </a:b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196752"/>
            <a:ext cx="4176464" cy="4525963"/>
          </a:xfrm>
        </p:spPr>
        <p:txBody>
          <a:bodyPr>
            <a:normAutofit fontScale="92500" lnSpcReduction="20000"/>
          </a:bodyPr>
          <a:lstStyle/>
          <a:p>
            <a:pPr>
              <a:buNone/>
            </a:pPr>
            <a:r>
              <a:rPr lang="it-IT" dirty="0" smtClean="0"/>
              <a:t>   Da </a:t>
            </a:r>
            <a:r>
              <a:rPr lang="it-IT" dirty="0" smtClean="0"/>
              <a:t>uno studio compiuto su 15'000 bambini, effettuato presso l'Università di Nottingham, è risultato che i bambini le cui mamme fumano durante la gravidanza corrono un rischio del 30% maggiore di ammalarsi di asma in </a:t>
            </a:r>
            <a:r>
              <a:rPr lang="it-IT" dirty="0" smtClean="0"/>
              <a:t>gioventù</a:t>
            </a:r>
            <a:r>
              <a:rPr lang="it-IT" dirty="0" smtClean="0"/>
              <a:t>. </a:t>
            </a:r>
            <a:endParaRPr lang="it-IT" dirty="0"/>
          </a:p>
        </p:txBody>
      </p:sp>
      <p:pic>
        <p:nvPicPr>
          <p:cNvPr id="1026" name="Picture 2" descr="C:\Users\pc-\Desktop\Baiasaica\asma_nei_bambini__traffico_e_fumo_passivo_ugualmente_colpevoli_9614.jpg"/>
          <p:cNvPicPr>
            <a:picLocks noChangeAspect="1" noChangeArrowheads="1"/>
          </p:cNvPicPr>
          <p:nvPr/>
        </p:nvPicPr>
        <p:blipFill>
          <a:blip r:embed="rId2" cstate="print"/>
          <a:srcRect/>
          <a:stretch>
            <a:fillRect/>
          </a:stretch>
        </p:blipFill>
        <p:spPr bwMode="auto">
          <a:xfrm>
            <a:off x="4716016" y="1844824"/>
            <a:ext cx="4032448" cy="2839740"/>
          </a:xfrm>
          <a:prstGeom prst="rect">
            <a:avLst/>
          </a:prstGeom>
          <a:noFill/>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160</Words>
  <Application>Microsoft Office PowerPoint</Application>
  <PresentationFormat>Presentazione su schermo (4:3)</PresentationFormat>
  <Paragraphs>37</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FUMO</vt:lpstr>
      <vt:lpstr>COME E’ FORMATA LA SIGARETTA?</vt:lpstr>
      <vt:lpstr>COSA CONTIENE?</vt:lpstr>
      <vt:lpstr>COSA SONO QUESTE SOSTANZE?</vt:lpstr>
      <vt:lpstr>Diapositiva 5</vt:lpstr>
      <vt:lpstr>Diapositiva 6</vt:lpstr>
      <vt:lpstr>MALATTIE</vt:lpstr>
      <vt:lpstr>FUMO E GRAVIDANZA</vt:lpstr>
      <vt:lpstr>Diapositiva 9</vt:lpstr>
      <vt:lpstr>QUANTE PERSONE FUMANO IN ITALIA?</vt:lpstr>
      <vt:lpstr>GIOVANI FUMATORI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FUMO</dc:title>
  <dc:creator>Mire</dc:creator>
  <cp:lastModifiedBy>Mire</cp:lastModifiedBy>
  <cp:revision>13</cp:revision>
  <dcterms:created xsi:type="dcterms:W3CDTF">2013-12-09T14:15:02Z</dcterms:created>
  <dcterms:modified xsi:type="dcterms:W3CDTF">2013-12-11T14:19:53Z</dcterms:modified>
</cp:coreProperties>
</file>