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8A61-D0D0-4EA9-9E35-4ABDEFBC758E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911B3-2CE3-423F-BFE2-363355CE1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1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D0252-35E8-436A-8A4D-E6E97A78C688}" type="slidenum">
              <a:rPr lang="es-AR" smtClean="0">
                <a:solidFill>
                  <a:prstClr val="black"/>
                </a:solidFill>
              </a:rPr>
              <a:pPr/>
              <a:t>5</a:t>
            </a:fld>
            <a:endParaRPr lang="es-A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D0252-35E8-436A-8A4D-E6E97A78C688}" type="slidenum">
              <a:rPr lang="es-AR" smtClean="0">
                <a:solidFill>
                  <a:prstClr val="black"/>
                </a:solidFill>
              </a:rPr>
              <a:pPr/>
              <a:t>11</a:t>
            </a:fld>
            <a:endParaRPr lang="es-A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D3F8E5-DF78-4B52-AF4E-686F9188A7E2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9C83E76-1D61-4FBB-BD02-6C90957C12B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1/fuper/fuper.shtml" TargetMode="External"/><Relationship Id="rId2" Type="http://schemas.openxmlformats.org/officeDocument/2006/relationships/hyperlink" Target="http://www.monografias.com/trabajos16/memorias/memorias.s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nografias.com/trabajos4/refrec/refrec.s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2.bp.blogspot.com/_yEiPF0Uhym8/S_MtpQ4Da3I/AAAAAAAADbc/Zy6yeKlRK20/s1600/a1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53977"/>
            <a:ext cx="3810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7504" y="116632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APRENDIZAJE</a:t>
            </a:r>
          </a:p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SIGNIFICATIVO</a:t>
            </a: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54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51520" y="182245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CONDICIONES PARA LOGRAR ESTE APRENDIZAJE: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-Significatividad lógica del material: importa no sólo el contenido, sino la forma en que es presentado. 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Naturaleza del material: debe cumplir: 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No arbitrariedad 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Sustentabilidad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-Actitud favorable del alumno: el aprendizaje no puede darse si el alumno no quiere aprender, el maestro puede influir a través de la motivación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8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23528" y="18864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SIGNIFICADO Y APRENDIZAJE SIGNIFICATIVO.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Contenido claro y diferenciado.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Se experimenta conscientemente.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Esta adecuadamente relacionado con ideas ya existentes.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“La adquisición de un significado es el resultado de un aprendizaje significativo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1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251520" y="188640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Tipos de Aprendizaje Significativo: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-Aprendizaje de representaciones: Atribución de significados a determinados símbolos (adquirir vocabulario)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-Aprendizaje de conceptos: El alumno amplia su vocabulario con el paso del tiempo y la interacción con su entorno.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-Aprendizaje de proposiciones: No es simplemente una interconexión entre conceptos, es la indagación que se puede hacer con ellos. 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6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9512" y="260648"/>
            <a:ext cx="87129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AUSUBEL</a:t>
            </a:r>
          </a:p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“APRENDER ES SINÓNIMO DE COMPRENDER”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 aprendizaje significativa es el basado en los procesos internos del alumno y no solo en sus respuestas externas.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976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23528" y="260648"/>
            <a:ext cx="86409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MAPAS CONCEPTUALES</a:t>
            </a:r>
          </a:p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 herramientas o estrategias de apoyo para el aprendizaje significativo. Nos permiten ir de lo general a más especifico.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Representar serie de conceptos relacionados significativamente.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Despiertan la excepcional capacidad de visualización.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Mostrar relación espacial  entre objeto y concepto.</a:t>
            </a:r>
            <a:b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-Su elaboración es subjetiva.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8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188640"/>
            <a:ext cx="8964488" cy="6525344"/>
          </a:xfrm>
        </p:spPr>
        <p:txBody>
          <a:bodyPr>
            <a:noAutofit/>
          </a:bodyPr>
          <a:lstStyle/>
          <a:p>
            <a:pPr algn="l"/>
            <a:r>
              <a:rPr lang="es-AR" sz="36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es-AR" sz="2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AR" sz="2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AR" sz="2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s-AR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VENTAJAS DEL APREJDIZAJE SIGNIFICATIVO</a:t>
            </a:r>
            <a:r>
              <a:rPr lang="es-AR" sz="2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AR" sz="2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Facilita el </a:t>
            </a:r>
            <a:r>
              <a:rPr lang="es-AR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adquirir</a:t>
            </a: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nuevos conocimientos relacionados con los anteriormente adquiridos de forma significativa. </a:t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La nueva información al ser relacionada con la anterior, es guardada en </a:t>
            </a:r>
            <a:r>
              <a:rPr lang="es-A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la memoria</a:t>
            </a:r>
            <a:r>
              <a:rPr lang="es-A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largo plazo.</a:t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Es </a:t>
            </a:r>
            <a:r>
              <a:rPr lang="es-AR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activo</a:t>
            </a: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pues depende de la asimilación de las actividades de aprendizaje por parte del alumno. </a:t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Es </a:t>
            </a:r>
            <a:r>
              <a:rPr lang="es-A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personal</a:t>
            </a: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ya que la significación de aprendizaje depende los </a:t>
            </a:r>
            <a:r>
              <a:rPr lang="es-A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recursos</a:t>
            </a:r>
            <a: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cognitivos del estudiante. </a:t>
            </a:r>
            <a:br>
              <a:rPr lang="es-A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A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5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1873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s-AR" sz="3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¿Qué  EVALUAR?</a:t>
            </a:r>
            <a:endParaRPr lang="es-AR" sz="32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-</a:t>
            </a:r>
            <a:r>
              <a:rPr lang="es-AR" sz="28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DOMINIO COGNITIVO </a:t>
            </a: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(conceptual) conocimiento, comprensión, síntesis, aplicación, capacidad de relacionar y evaluación.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-</a:t>
            </a:r>
            <a:r>
              <a:rPr lang="es-AR" sz="28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DOMINIO AFECTIVO </a:t>
            </a: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(valorativo)  Actitudes, autonomía personal, seguridad en sí mismo, tolerancia, respeto, participación e interés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-</a:t>
            </a:r>
            <a:r>
              <a:rPr lang="es-AR" sz="28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DOMINIO PROCEDIMENTAL </a:t>
            </a: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(psicomotor) Capacidad de pensar, destrezas motoras, expresión corporal,    percepción, etc.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s-AR" sz="3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¿</a:t>
            </a:r>
            <a:r>
              <a:rPr lang="es-AR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QUIÉN  EVALÚA?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dirty="0">
                <a:solidFill>
                  <a:srgbClr val="92D050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intervienen alumnos, docentes y padres</a:t>
            </a:r>
            <a:r>
              <a:rPr lang="es-AR" sz="32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Se realiza </a:t>
            </a:r>
            <a:r>
              <a:rPr lang="es-AR" sz="24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AUTOEVALUACIÓN</a:t>
            </a:r>
            <a:r>
              <a:rPr lang="es-AR" sz="24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y </a:t>
            </a:r>
            <a:r>
              <a:rPr lang="es-AR" sz="24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180DA3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ea typeface="Times New Roman" pitchFamily="18" charset="0"/>
                <a:cs typeface="Times New Roman" pitchFamily="18" charset="0"/>
              </a:rPr>
              <a:t>COEVALUACIÓN</a:t>
            </a:r>
            <a:r>
              <a:rPr lang="es-AR" sz="24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                            </a:t>
            </a:r>
            <a:endParaRPr lang="es-AR" sz="2400" b="1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3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71800" y="188640"/>
            <a:ext cx="37084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APRENDIZAJE SIGNIFICATIVO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1484784"/>
            <a:ext cx="3672408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Una teoría cognitiva de reestructuración, una teoría constructivista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09882" y="2996952"/>
            <a:ext cx="2232248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Los conocimientos se relacionan, con el que aprende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8" name="7 Conector recto de flecha"/>
          <p:cNvCxnSpPr>
            <a:stCxn id="4" idx="2"/>
            <a:endCxn id="5" idx="0"/>
          </p:cNvCxnSpPr>
          <p:nvPr/>
        </p:nvCxnSpPr>
        <p:spPr>
          <a:xfrm flipH="1">
            <a:off x="1943708" y="764704"/>
            <a:ext cx="268229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302166" y="86807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</a:t>
            </a:r>
            <a:endParaRPr lang="es-ES" dirty="0"/>
          </a:p>
        </p:txBody>
      </p:sp>
      <p:cxnSp>
        <p:nvCxnSpPr>
          <p:cNvPr id="11" name="10 Conector recto de flecha"/>
          <p:cNvCxnSpPr>
            <a:stCxn id="4" idx="2"/>
            <a:endCxn id="6" idx="0"/>
          </p:cNvCxnSpPr>
          <p:nvPr/>
        </p:nvCxnSpPr>
        <p:spPr>
          <a:xfrm>
            <a:off x="4626006" y="764704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786957" y="249748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</a:t>
            </a:r>
            <a:r>
              <a:rPr lang="es-ES" dirty="0" smtClean="0"/>
              <a:t>usubel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07504" y="4797152"/>
            <a:ext cx="3672407" cy="1274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Comprensión.     Asimilación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Almacenamiento.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Uso de la información, envuelta en la cognición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5" name="14 Conector recto de flecha"/>
          <p:cNvCxnSpPr>
            <a:stCxn id="6" idx="2"/>
            <a:endCxn id="13" idx="0"/>
          </p:cNvCxnSpPr>
          <p:nvPr/>
        </p:nvCxnSpPr>
        <p:spPr>
          <a:xfrm flipH="1">
            <a:off x="1943708" y="3911352"/>
            <a:ext cx="2682298" cy="8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042347" y="3984920"/>
            <a:ext cx="246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Procesos de Aprendizaje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3995936" y="4797152"/>
            <a:ext cx="1829776" cy="1274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Predisposición.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Estructura cognitiva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7164288" y="1484784"/>
            <a:ext cx="1296144" cy="5400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NOVAK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23" name="22 Conector recto de flecha"/>
          <p:cNvCxnSpPr>
            <a:stCxn id="4" idx="2"/>
          </p:cNvCxnSpPr>
          <p:nvPr/>
        </p:nvCxnSpPr>
        <p:spPr>
          <a:xfrm>
            <a:off x="4626006" y="764704"/>
            <a:ext cx="318635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763412" y="940078"/>
            <a:ext cx="144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Aportaciones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6220657" y="2996952"/>
            <a:ext cx="205706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Influencia de la experiencia emocional en el </a:t>
            </a:r>
            <a:r>
              <a:rPr lang="es-ES" dirty="0" err="1" smtClean="0">
                <a:solidFill>
                  <a:schemeClr val="bg1"/>
                </a:solidFill>
              </a:rPr>
              <a:t>Az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693541" y="4797152"/>
            <a:ext cx="1584176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Mapas conceptuales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28" name="27 Conector recto"/>
          <p:cNvCxnSpPr>
            <a:stCxn id="21" idx="3"/>
          </p:cNvCxnSpPr>
          <p:nvPr/>
        </p:nvCxnSpPr>
        <p:spPr>
          <a:xfrm>
            <a:off x="8460432" y="1754814"/>
            <a:ext cx="472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8933316" y="1754814"/>
            <a:ext cx="0" cy="3511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8277717" y="5266718"/>
            <a:ext cx="6555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endCxn id="25" idx="3"/>
          </p:cNvCxnSpPr>
          <p:nvPr/>
        </p:nvCxnSpPr>
        <p:spPr>
          <a:xfrm flipH="1">
            <a:off x="8277717" y="3426939"/>
            <a:ext cx="655599" cy="27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12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235033" cy="335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5850">
            <a:off x="718161" y="72215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6660">
            <a:off x="882225" y="297958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1750">
            <a:off x="4785621" y="909058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371">
            <a:off x="5923643" y="366795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3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548680"/>
            <a:ext cx="3886200" cy="1524000"/>
          </a:xfrm>
        </p:spPr>
        <p:txBody>
          <a:bodyPr>
            <a:prstTxWarp prst="textDoubleWave1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A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APRENDIZAJE   SIGNIFICATIVO</a:t>
            </a:r>
            <a:endParaRPr lang="es-A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4008" y="2420888"/>
            <a:ext cx="3886200" cy="1825625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DAVID </a:t>
            </a:r>
            <a:r>
              <a:rPr lang="es-A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PAUL </a:t>
            </a:r>
            <a:r>
              <a:rPr lang="es-A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AUSUBEL</a:t>
            </a:r>
            <a:endParaRPr lang="es-AR" sz="3600" b="1" dirty="0" smtClean="0">
              <a:solidFill>
                <a:schemeClr val="tx1"/>
              </a:solidFill>
            </a:endParaRPr>
          </a:p>
          <a:p>
            <a:r>
              <a:rPr lang="es-AR" sz="3600" b="1" dirty="0" smtClean="0">
                <a:solidFill>
                  <a:schemeClr val="tx1"/>
                </a:solidFill>
              </a:rPr>
              <a:t>-</a:t>
            </a:r>
            <a:r>
              <a:rPr lang="es-AR" sz="2800" b="1" dirty="0" smtClean="0">
                <a:solidFill>
                  <a:schemeClr val="tx1"/>
                </a:solidFill>
              </a:rPr>
              <a:t>MEDICO CIRUJANO PSICÓLOGO</a:t>
            </a:r>
          </a:p>
          <a:p>
            <a:endParaRPr lang="es-AR" sz="2800" b="1" dirty="0" smtClean="0">
              <a:solidFill>
                <a:schemeClr val="tx1"/>
              </a:solidFill>
            </a:endParaRPr>
          </a:p>
          <a:p>
            <a:r>
              <a:rPr lang="es-AR" sz="2800" b="1" dirty="0" smtClean="0">
                <a:solidFill>
                  <a:schemeClr val="tx1"/>
                </a:solidFill>
              </a:rPr>
              <a:t>(Nueva York 1918-2008)</a:t>
            </a:r>
          </a:p>
          <a:p>
            <a:endParaRPr lang="es-AR" sz="3600" dirty="0" smtClean="0">
              <a:solidFill>
                <a:srgbClr val="0070C0"/>
              </a:solidFill>
            </a:endParaRPr>
          </a:p>
          <a:p>
            <a:endParaRPr lang="es-AR" sz="36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 descr="http://teresadejesus.files.wordpress.com/2010/01/ausube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428976" cy="4857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000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282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PSICOLÓGIA DEL APRENDIZAJE SIGNIFICATIVO  VERBAL</a:t>
            </a:r>
            <a:b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b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AR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-PSICOLÓGIA EDUCATIVA</a:t>
            </a:r>
            <a:endParaRPr lang="es-AR" sz="4400" dirty="0">
              <a:solidFill>
                <a:prstClr val="black"/>
              </a:solidFill>
              <a:effectLst>
                <a:glow rad="101600">
                  <a:srgbClr val="4BACC6">
                    <a:satMod val="175000"/>
                    <a:alpha val="4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87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2.bp.blogspot.com/_yEiPF0Uhym8/S_MtpQ4Da3I/AAAAAAAADbc/Zy6yeKlRK20/s320/a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290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99992" y="2636912"/>
            <a:ext cx="3886200" cy="4476328"/>
          </a:xfrm>
        </p:spPr>
        <p:txBody>
          <a:bodyPr>
            <a:normAutofit fontScale="90000"/>
          </a:bodyPr>
          <a:lstStyle/>
          <a:p>
            <a:r>
              <a:rPr lang="es-A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ELAPRENDIZAJE</a:t>
            </a:r>
            <a:br>
              <a:rPr lang="es-A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r>
              <a:rPr lang="es-A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SIGNIFICATIVO </a:t>
            </a:r>
            <a:br>
              <a:rPr lang="es-A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dirty="0" smtClean="0">
                <a:solidFill>
                  <a:schemeClr val="bg1"/>
                </a:solidFill>
              </a:rPr>
              <a:t>Se da cuando lo que se trata de aprender se logra relacionar de forma sustantiva y no arbitraria con lo que ya conoce quien aprende (aspectos existentes en su estructura cognitiva).</a:t>
            </a:r>
            <a:r>
              <a:rPr lang="es-AR" sz="4800" b="1" dirty="0" smtClean="0">
                <a:solidFill>
                  <a:srgbClr val="00B050"/>
                </a:solidFill>
              </a:rPr>
              <a:t/>
            </a:r>
            <a:br>
              <a:rPr lang="es-AR" sz="4800" b="1" dirty="0" smtClean="0">
                <a:solidFill>
                  <a:srgbClr val="00B050"/>
                </a:solidFill>
              </a:rPr>
            </a:br>
            <a:endParaRPr lang="es-AR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0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868144" y="3573016"/>
            <a:ext cx="3886200" cy="1524000"/>
          </a:xfrm>
        </p:spPr>
        <p:txBody>
          <a:bodyPr>
            <a:noAutofit/>
          </a:bodyPr>
          <a:lstStyle/>
          <a:p>
            <a:r>
              <a:rPr lang="es-AR" sz="2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APRENDIZAJE    MEMORISTICO</a:t>
            </a:r>
            <a:endParaRPr lang="es-AR" sz="2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subTitle" idx="1"/>
          </p:nvPr>
        </p:nvSpPr>
        <p:spPr>
          <a:xfrm>
            <a:off x="3707904" y="2492896"/>
            <a:ext cx="3886200" cy="1825625"/>
          </a:xfrm>
        </p:spPr>
        <p:txBody>
          <a:bodyPr>
            <a:noAutofit/>
          </a:bodyPr>
          <a:lstStyle/>
          <a:p>
            <a:pPr algn="ctr"/>
            <a:r>
              <a:rPr lang="es-AR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</a:t>
            </a:r>
            <a:endParaRPr lang="es-AR" sz="9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4294967295"/>
          </p:nvPr>
        </p:nvSpPr>
        <p:spPr>
          <a:xfrm rot="16200000">
            <a:off x="-2820863" y="3000375"/>
            <a:ext cx="6858000" cy="8572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A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APRENDIZAJE SIGNIFICATIVO</a:t>
            </a:r>
            <a:endParaRPr lang="es-AR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1835696" y="1628800"/>
            <a:ext cx="4860033" cy="3312368"/>
          </a:xfrm>
        </p:spPr>
        <p:txBody>
          <a:bodyPr>
            <a:noAutofit/>
          </a:bodyPr>
          <a:lstStyle/>
          <a:p>
            <a:r>
              <a:rPr lang="es-AR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INTERACCIÓN– OBJETO</a:t>
            </a:r>
          </a:p>
          <a:p>
            <a:endParaRPr lang="es-AR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s-AR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PASADO</a:t>
            </a:r>
          </a:p>
          <a:p>
            <a:endParaRPr lang="es-AR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s-AR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DISPOSICIÓN</a:t>
            </a:r>
          </a:p>
          <a:p>
            <a:endParaRPr lang="es-AR" sz="3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6732240" y="2852936"/>
            <a:ext cx="1143000" cy="1000125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s-A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VS</a:t>
            </a:r>
            <a:endParaRPr lang="es-AR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745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servigroup.com/web/noticiasControles/img/122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12968" cy="1524000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Receta para : </a:t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dirty="0">
                <a:solidFill>
                  <a:schemeClr val="bg1"/>
                </a:solidFill>
              </a:rPr>
              <a:t> </a:t>
            </a:r>
            <a:r>
              <a:rPr lang="es-AR" dirty="0" smtClean="0">
                <a:solidFill>
                  <a:schemeClr val="bg1"/>
                </a:solidFill>
              </a:rPr>
              <a:t>              </a:t>
            </a:r>
            <a:r>
              <a:rPr lang="es-AR" dirty="0" smtClean="0">
                <a:solidFill>
                  <a:schemeClr val="bg1"/>
                </a:solidFill>
              </a:rPr>
              <a:t> “UN DELICIOSO APRENDIZAJE”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6984776" cy="1825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3200" dirty="0" smtClean="0">
                <a:solidFill>
                  <a:schemeClr val="bg1"/>
                </a:solidFill>
              </a:rPr>
              <a:t>Ingredientes:</a:t>
            </a:r>
          </a:p>
          <a:p>
            <a:pPr>
              <a:buNone/>
            </a:pPr>
            <a:r>
              <a:rPr lang="es-AR" sz="3200" dirty="0" smtClean="0">
                <a:solidFill>
                  <a:schemeClr val="bg1"/>
                </a:solidFill>
              </a:rPr>
              <a:t>1- suficientes </a:t>
            </a:r>
            <a:r>
              <a:rPr lang="es-AR" sz="3200" dirty="0" smtClean="0">
                <a:solidFill>
                  <a:schemeClr val="bg1"/>
                </a:solidFill>
              </a:rPr>
              <a:t>disposición</a:t>
            </a:r>
            <a:r>
              <a:rPr lang="es-AR" sz="32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s-AR" sz="3200" dirty="0" smtClean="0">
                <a:solidFill>
                  <a:schemeClr val="bg1"/>
                </a:solidFill>
              </a:rPr>
              <a:t>2- un saber previo.</a:t>
            </a:r>
          </a:p>
          <a:p>
            <a:pPr>
              <a:buNone/>
            </a:pPr>
            <a:r>
              <a:rPr lang="es-AR" sz="3200" dirty="0" smtClean="0">
                <a:solidFill>
                  <a:schemeClr val="bg1"/>
                </a:solidFill>
              </a:rPr>
              <a:t>3- un conocimiento nuevo.</a:t>
            </a:r>
          </a:p>
          <a:p>
            <a:pPr>
              <a:buNone/>
            </a:pPr>
            <a:r>
              <a:rPr lang="es-AR" sz="3200" dirty="0" smtClean="0">
                <a:solidFill>
                  <a:schemeClr val="bg1"/>
                </a:solidFill>
              </a:rPr>
              <a:t>4- Interacción sujeto-objeto.</a:t>
            </a:r>
          </a:p>
          <a:p>
            <a:pPr algn="ctr">
              <a:buNone/>
            </a:pPr>
            <a:endParaRPr lang="es-AR" sz="3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4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137</TotalTime>
  <Words>229</Words>
  <Application>Microsoft Office PowerPoint</Application>
  <PresentationFormat>Presentación en pantalla (4:3)</PresentationFormat>
  <Paragraphs>56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pop urbano</vt:lpstr>
      <vt:lpstr>Presentación de PowerPoint</vt:lpstr>
      <vt:lpstr>Presentación de PowerPoint</vt:lpstr>
      <vt:lpstr>Presentación de PowerPoint</vt:lpstr>
      <vt:lpstr>Presentación de PowerPoint</vt:lpstr>
      <vt:lpstr>APRENDIZAJE   SIGNIFICATIVO</vt:lpstr>
      <vt:lpstr>Presentación de PowerPoint</vt:lpstr>
      <vt:lpstr>ELAPRENDIZAJE SIGNIFICATIVO   Se da cuando lo que se trata de aprender se logra relacionar de forma sustantiva y no arbitraria con lo que ya conoce quien aprende (aspectos existentes en su estructura cognitiva). </vt:lpstr>
      <vt:lpstr>APRENDIZAJE    MEMORISTICO</vt:lpstr>
      <vt:lpstr>Receta para :                  “UN DELICIOSO APRENDIZAJE”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VENTAJAS DEL APREJDIZAJE SIGNIFICATIVO  - Facilita el adquirir nuevos conocimientos relacionados con los anteriormente adquiridos de forma significativa.   - La nueva información al ser relacionada con la anterior, es guardada en la memoria a largo plazo.   - Es activo, pues depende de la asimilación de las actividades de aprendizaje por parte del alumno.   - Es personal, ya que la significación de aprendizaje depende los recursos cognitivos del estudiante.  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8</cp:revision>
  <dcterms:created xsi:type="dcterms:W3CDTF">2014-05-09T03:04:41Z</dcterms:created>
  <dcterms:modified xsi:type="dcterms:W3CDTF">2014-05-09T05:22:24Z</dcterms:modified>
</cp:coreProperties>
</file>