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64" r:id="rId4"/>
    <p:sldId id="265" r:id="rId5"/>
    <p:sldId id="267" r:id="rId6"/>
    <p:sldId id="258" r:id="rId7"/>
    <p:sldId id="263" r:id="rId8"/>
    <p:sldId id="259" r:id="rId9"/>
    <p:sldId id="260" r:id="rId10"/>
    <p:sldId id="261" r:id="rId11"/>
    <p:sldId id="266" r:id="rId12"/>
    <p:sldId id="272" r:id="rId13"/>
    <p:sldId id="269" r:id="rId14"/>
    <p:sldId id="270" r:id="rId15"/>
    <p:sldId id="271" r:id="rId16"/>
    <p:sldId id="268" r:id="rId17"/>
    <p:sldId id="26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0" autoAdjust="0"/>
    <p:restoredTop sz="85749" autoAdjust="0"/>
  </p:normalViewPr>
  <p:slideViewPr>
    <p:cSldViewPr>
      <p:cViewPr>
        <p:scale>
          <a:sx n="60" d="100"/>
          <a:sy n="60" d="100"/>
        </p:scale>
        <p:origin x="-14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BAFB5-4CD3-4ABA-B603-EB721D220F52}" type="datetimeFigureOut">
              <a:rPr lang="it-IT" smtClean="0"/>
              <a:t>17/05/2014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C4493-926A-443C-8114-E78B9F503966}" type="slidenum">
              <a:rPr lang="it-IT" smtClean="0"/>
              <a:t>‹N›</a:t>
            </a:fld>
            <a:endParaRPr lang="it-IT"/>
          </a:p>
        </p:txBody>
      </p:sp>
    </p:spTree>
    <p:extLst>
      <p:ext uri="{BB962C8B-B14F-4D97-AF65-F5344CB8AC3E}">
        <p14:creationId xmlns:p14="http://schemas.microsoft.com/office/powerpoint/2010/main" val="34020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E3C4493-926A-443C-8114-E78B9F503966}" type="slidenum">
              <a:rPr lang="it-IT" smtClean="0"/>
              <a:t>2</a:t>
            </a:fld>
            <a:endParaRPr lang="it-IT"/>
          </a:p>
        </p:txBody>
      </p:sp>
    </p:spTree>
    <p:extLst>
      <p:ext uri="{BB962C8B-B14F-4D97-AF65-F5344CB8AC3E}">
        <p14:creationId xmlns:p14="http://schemas.microsoft.com/office/powerpoint/2010/main" val="42717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E3C4493-926A-443C-8114-E78B9F503966}" type="slidenum">
              <a:rPr lang="it-IT" smtClean="0"/>
              <a:t>3</a:t>
            </a:fld>
            <a:endParaRPr lang="it-IT"/>
          </a:p>
        </p:txBody>
      </p:sp>
    </p:spTree>
    <p:extLst>
      <p:ext uri="{BB962C8B-B14F-4D97-AF65-F5344CB8AC3E}">
        <p14:creationId xmlns:p14="http://schemas.microsoft.com/office/powerpoint/2010/main" val="179282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ED4B64E-ED9E-40E7-967D-62A72CBE38E8}" type="datetimeFigureOut">
              <a:rPr lang="it-IT" smtClean="0"/>
              <a:pPr/>
              <a:t>17/05/2014</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5B99C63-0E45-4A42-86FF-9B2F05EE92C7}"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8ED4B64E-ED9E-40E7-967D-62A72CBE38E8}" type="datetimeFigureOut">
              <a:rPr lang="it-IT" smtClean="0"/>
              <a:pPr/>
              <a:t>17/05/2014</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5B99C63-0E45-4A42-86FF-9B2F05EE92C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D4B64E-ED9E-40E7-967D-62A72CBE38E8}" type="datetimeFigureOut">
              <a:rPr lang="it-IT" smtClean="0"/>
              <a:pPr/>
              <a:t>17/05/2014</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75B99C63-0E45-4A42-86FF-9B2F05EE92C7}"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8ED4B64E-ED9E-40E7-967D-62A72CBE38E8}" type="datetimeFigureOut">
              <a:rPr lang="it-IT" smtClean="0"/>
              <a:pPr/>
              <a:t>17/05/2014</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75B99C63-0E45-4A42-86FF-9B2F05EE92C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8ED4B64E-ED9E-40E7-967D-62A72CBE38E8}" type="datetimeFigureOut">
              <a:rPr lang="it-IT" smtClean="0"/>
              <a:pPr/>
              <a:t>17/05/2014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75B99C63-0E45-4A42-86FF-9B2F05EE92C7}"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ED4B64E-ED9E-40E7-967D-62A72CBE38E8}" type="datetimeFigureOut">
              <a:rPr lang="it-IT" smtClean="0"/>
              <a:pPr/>
              <a:t>17/05/2014</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5B99C63-0E45-4A42-86FF-9B2F05EE92C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vitamina-c.jpg"/>
          <p:cNvPicPr>
            <a:picLocks noChangeAspect="1"/>
          </p:cNvPicPr>
          <p:nvPr/>
        </p:nvPicPr>
        <p:blipFill>
          <a:blip r:embed="rId2"/>
          <a:stretch>
            <a:fillRect/>
          </a:stretch>
        </p:blipFill>
        <p:spPr>
          <a:xfrm>
            <a:off x="0" y="0"/>
            <a:ext cx="9144000" cy="6858000"/>
          </a:xfrm>
          <a:prstGeom prst="rect">
            <a:avLst/>
          </a:prstGeom>
        </p:spPr>
      </p:pic>
      <p:sp>
        <p:nvSpPr>
          <p:cNvPr id="2" name="Titolo 1"/>
          <p:cNvSpPr>
            <a:spLocks noGrp="1"/>
          </p:cNvSpPr>
          <p:nvPr>
            <p:ph type="ctrTitle"/>
          </p:nvPr>
        </p:nvSpPr>
        <p:spPr>
          <a:xfrm>
            <a:off x="2571736" y="1571612"/>
            <a:ext cx="5900532" cy="1824030"/>
          </a:xfrm>
        </p:spPr>
        <p:txBody>
          <a:bodyPr vert="horz">
            <a:normAutofit/>
          </a:bodyPr>
          <a:lstStyle/>
          <a:p>
            <a:pPr algn="ctr"/>
            <a:r>
              <a:rPr lang="it-IT" sz="8000" dirty="0" smtClean="0">
                <a:solidFill>
                  <a:schemeClr val="bg1"/>
                </a:solidFill>
              </a:rPr>
              <a:t>Vitamina C</a:t>
            </a:r>
            <a:endParaRPr lang="it-IT" sz="8000" dirty="0">
              <a:solidFill>
                <a:schemeClr val="bg1"/>
              </a:solidFill>
            </a:endParaRPr>
          </a:p>
        </p:txBody>
      </p:sp>
      <p:sp>
        <p:nvSpPr>
          <p:cNvPr id="3" name="Sottotitolo 2"/>
          <p:cNvSpPr>
            <a:spLocks noGrp="1"/>
          </p:cNvSpPr>
          <p:nvPr>
            <p:ph type="subTitle" idx="1"/>
          </p:nvPr>
        </p:nvSpPr>
        <p:spPr/>
        <p:txBody>
          <a:bodyPr>
            <a:normAutofit/>
          </a:bodyPr>
          <a:lstStyle/>
          <a:p>
            <a:r>
              <a:rPr lang="it-IT" sz="4400" dirty="0" smtClean="0">
                <a:solidFill>
                  <a:schemeClr val="bg1"/>
                </a:solidFill>
              </a:rPr>
              <a:t>Acido Ascorbico</a:t>
            </a:r>
            <a:endParaRPr lang="it-IT"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Integratori</a:t>
            </a:r>
            <a:endParaRPr lang="it-IT" dirty="0"/>
          </a:p>
        </p:txBody>
      </p:sp>
      <p:sp>
        <p:nvSpPr>
          <p:cNvPr id="3" name="Segnaposto contenuto 2"/>
          <p:cNvSpPr>
            <a:spLocks noGrp="1"/>
          </p:cNvSpPr>
          <p:nvPr>
            <p:ph idx="1"/>
          </p:nvPr>
        </p:nvSpPr>
        <p:spPr/>
        <p:txBody>
          <a:bodyPr/>
          <a:lstStyle/>
          <a:p>
            <a:pPr algn="just">
              <a:buNone/>
            </a:pPr>
            <a:r>
              <a:rPr lang="it-IT" dirty="0" smtClean="0"/>
              <a:t>Gli integratori sono dei prodotti specifici volti a favorire l’assunzione di determinati principi nutritivi. Sono prodotti per il regolare svolgimento delle funzioni dell’organismo.</a:t>
            </a:r>
            <a:endParaRPr lang="it-IT" dirty="0"/>
          </a:p>
        </p:txBody>
      </p:sp>
      <p:pic>
        <p:nvPicPr>
          <p:cNvPr id="1027" name="Picture 3" descr="C:\Alessio\Scuola\Chimica\Vitamina C\integratori-vitaminici_640x480.jpg"/>
          <p:cNvPicPr>
            <a:picLocks noChangeAspect="1" noChangeArrowheads="1"/>
          </p:cNvPicPr>
          <p:nvPr/>
        </p:nvPicPr>
        <p:blipFill>
          <a:blip r:embed="rId2"/>
          <a:srcRect/>
          <a:stretch>
            <a:fillRect/>
          </a:stretch>
        </p:blipFill>
        <p:spPr bwMode="auto">
          <a:xfrm>
            <a:off x="714348" y="3714752"/>
            <a:ext cx="6072230" cy="2786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half" idx="2"/>
          </p:nvPr>
        </p:nvSpPr>
        <p:spPr>
          <a:xfrm>
            <a:off x="5389098" y="1214422"/>
            <a:ext cx="3429000" cy="3989452"/>
          </a:xfrm>
        </p:spPr>
        <p:txBody>
          <a:bodyPr>
            <a:normAutofit/>
          </a:bodyPr>
          <a:lstStyle/>
          <a:p>
            <a:r>
              <a:rPr lang="it-IT" sz="2600" dirty="0" smtClean="0"/>
              <a:t>Gli integratori non hanno proprietà curative, ma sono ideati per integrare e completare una dieta. Naturalmente vanno assunti entro un limite di sicurezza.</a:t>
            </a:r>
          </a:p>
        </p:txBody>
      </p:sp>
      <p:pic>
        <p:nvPicPr>
          <p:cNvPr id="2050" name="Picture 2" descr="C:\Alessio\Scuola\Chimica\Vitamina C\integratori_vitamici.jpg"/>
          <p:cNvPicPr>
            <a:picLocks noGrp="1" noChangeAspect="1" noChangeArrowheads="1"/>
          </p:cNvPicPr>
          <p:nvPr>
            <p:ph type="pic" idx="1"/>
          </p:nvPr>
        </p:nvPicPr>
        <p:blipFill>
          <a:blip r:embed="rId2"/>
          <a:srcRect l="18141" r="18141"/>
          <a:stretch>
            <a:fillRect/>
          </a:stretch>
        </p:blipFill>
        <p:spPr bwMode="auto">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500" autoRev="1" fill="hold">
                                          <p:stCondLst>
                                            <p:cond delay="0"/>
                                          </p:stCondLst>
                                        </p:cTn>
                                        <p:tgtEl>
                                          <p:spTgt spid="2050"/>
                                        </p:tgtEl>
                                        <p:attrNameLst>
                                          <p:attrName>ppt_w</p:attrName>
                                        </p:attrNameLst>
                                      </p:cBhvr>
                                    </p:anim>
                                    <p:anim by="(#ppt_w*0.50)" calcmode="lin" valueType="num">
                                      <p:cBhvr>
                                        <p:cTn id="8" dur="500" decel="50000" autoRev="1" fill="hold">
                                          <p:stCondLst>
                                            <p:cond delay="0"/>
                                          </p:stCondLst>
                                        </p:cTn>
                                        <p:tgtEl>
                                          <p:spTgt spid="2050"/>
                                        </p:tgtEl>
                                        <p:attrNameLst>
                                          <p:attrName>ppt_x</p:attrName>
                                        </p:attrNameLst>
                                      </p:cBhvr>
                                    </p:anim>
                                    <p:anim from="(-#ppt_h/2)" to="(#ppt_y)" calcmode="lin" valueType="num">
                                      <p:cBhvr>
                                        <p:cTn id="9" dur="1000" fill="hold">
                                          <p:stCondLst>
                                            <p:cond delay="0"/>
                                          </p:stCondLst>
                                        </p:cTn>
                                        <p:tgtEl>
                                          <p:spTgt spid="2050"/>
                                        </p:tgtEl>
                                        <p:attrNameLst>
                                          <p:attrName>ppt_y</p:attrName>
                                        </p:attrNameLst>
                                      </p:cBhvr>
                                    </p:anim>
                                    <p:animRot by="21600000">
                                      <p:cBhvr>
                                        <p:cTn id="10" dur="1000" fill="hold">
                                          <p:stCondLst>
                                            <p:cond delay="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89098" y="1143000"/>
            <a:ext cx="3429000" cy="1071554"/>
          </a:xfrm>
        </p:spPr>
        <p:txBody>
          <a:bodyPr/>
          <a:lstStyle/>
          <a:p>
            <a:r>
              <a:rPr lang="it-IT" dirty="0" smtClean="0"/>
              <a:t>Vitamina C in un integratore</a:t>
            </a:r>
            <a:endParaRPr lang="it-IT" dirty="0"/>
          </a:p>
        </p:txBody>
      </p:sp>
      <p:sp>
        <p:nvSpPr>
          <p:cNvPr id="6" name="Segnaposto testo 5"/>
          <p:cNvSpPr>
            <a:spLocks noGrp="1"/>
          </p:cNvSpPr>
          <p:nvPr>
            <p:ph type="body" sz="half" idx="2"/>
          </p:nvPr>
        </p:nvSpPr>
        <p:spPr>
          <a:xfrm>
            <a:off x="5389098" y="2285992"/>
            <a:ext cx="3429000" cy="2917882"/>
          </a:xfrm>
        </p:spPr>
        <p:txBody>
          <a:bodyPr>
            <a:normAutofit fontScale="92500"/>
          </a:bodyPr>
          <a:lstStyle/>
          <a:p>
            <a:r>
              <a:rPr lang="it-IT" sz="2200" dirty="0" smtClean="0"/>
              <a:t>Questo integratore, che è stato scelto come campione, contiene 20 compresse effervescenti, che danno complessivamente al nostro organismo un apporto di circa 1800 mg di Vitamina C ad un costo che si aggira sui 4€.</a:t>
            </a:r>
            <a:r>
              <a:rPr lang="it-IT" dirty="0" smtClean="0"/>
              <a:t> </a:t>
            </a:r>
            <a:endParaRPr lang="it-IT" dirty="0"/>
          </a:p>
        </p:txBody>
      </p:sp>
      <p:pic>
        <p:nvPicPr>
          <p:cNvPr id="7" name="Segnaposto immagine 6" descr="028.JPG"/>
          <p:cNvPicPr>
            <a:picLocks noGrp="1" noChangeAspect="1"/>
          </p:cNvPicPr>
          <p:nvPr>
            <p:ph type="pic" idx="1"/>
          </p:nvPr>
        </p:nvPicPr>
        <p:blipFill>
          <a:blip r:embed="rId2" cstate="print"/>
          <a:srcRect t="16728" b="1672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910" fill="hold">
                                          <p:stCondLst>
                                            <p:cond delay="0"/>
                                          </p:stCondLst>
                                        </p:cTn>
                                        <p:tgtEl>
                                          <p:spTgt spid="7"/>
                                        </p:tgtEl>
                                        <p:attrNameLst>
                                          <p:attrName>style.rotation</p:attrName>
                                        </p:attrNameLst>
                                      </p:cBhvr>
                                      <p:to>
                                        <p:strVal val="-45.0"/>
                                      </p:to>
                                    </p:set>
                                    <p:anim calcmode="lin" valueType="num">
                                      <p:cBhvr>
                                        <p:cTn id="8" dur="910" fill="hold">
                                          <p:stCondLst>
                                            <p:cond delay="910"/>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250" autoRev="1" fill="hold">
                                          <p:stCondLst>
                                            <p:cond delay="0"/>
                                          </p:stCondLst>
                                        </p:cTn>
                                        <p:tgtEl>
                                          <p:spTgt spid="4"/>
                                        </p:tgtEl>
                                        <p:attrNameLst>
                                          <p:attrName>ppt_w</p:attrName>
                                        </p:attrNameLst>
                                      </p:cBhvr>
                                    </p:anim>
                                    <p:anim by="(#ppt_w*0.50)" calcmode="lin" valueType="num">
                                      <p:cBhvr>
                                        <p:cTn id="17" dur="250" decel="50000" autoRev="1" fill="hold">
                                          <p:stCondLst>
                                            <p:cond delay="0"/>
                                          </p:stCondLst>
                                        </p:cTn>
                                        <p:tgtEl>
                                          <p:spTgt spid="4"/>
                                        </p:tgtEl>
                                        <p:attrNameLst>
                                          <p:attrName>ppt_x</p:attrName>
                                        </p:attrNameLst>
                                      </p:cBhvr>
                                    </p:anim>
                                    <p:anim from="(-#ppt_h/2)" to="(#ppt_y)" calcmode="lin" valueType="num">
                                      <p:cBhvr>
                                        <p:cTn id="18" dur="500" fill="hold">
                                          <p:stCondLst>
                                            <p:cond delay="0"/>
                                          </p:stCondLst>
                                        </p:cTn>
                                        <p:tgtEl>
                                          <p:spTgt spid="4"/>
                                        </p:tgtEl>
                                        <p:attrNameLst>
                                          <p:attrName>ppt_y</p:attrName>
                                        </p:attrNameLst>
                                      </p:cBhvr>
                                    </p:anim>
                                    <p:animRot by="21600000">
                                      <p:cBhvr>
                                        <p:cTn id="19" dur="500" fill="hold">
                                          <p:stCondLst>
                                            <p:cond delay="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57818" y="1071546"/>
            <a:ext cx="3612058" cy="857256"/>
          </a:xfrm>
        </p:spPr>
        <p:txBody>
          <a:bodyPr/>
          <a:lstStyle/>
          <a:p>
            <a:r>
              <a:rPr lang="it-IT" dirty="0" smtClean="0"/>
              <a:t>Vitamina c nei cibi</a:t>
            </a:r>
            <a:endParaRPr lang="it-IT" dirty="0"/>
          </a:p>
        </p:txBody>
      </p:sp>
      <p:sp>
        <p:nvSpPr>
          <p:cNvPr id="3" name="Segnaposto testo 2"/>
          <p:cNvSpPr>
            <a:spLocks noGrp="1"/>
          </p:cNvSpPr>
          <p:nvPr>
            <p:ph type="body" sz="half" idx="2"/>
          </p:nvPr>
        </p:nvSpPr>
        <p:spPr>
          <a:xfrm>
            <a:off x="5429256" y="2143116"/>
            <a:ext cx="3469182" cy="3643338"/>
          </a:xfrm>
        </p:spPr>
        <p:txBody>
          <a:bodyPr>
            <a:noAutofit/>
          </a:bodyPr>
          <a:lstStyle/>
          <a:p>
            <a:r>
              <a:rPr lang="it-IT" sz="2200" dirty="0" smtClean="0"/>
              <a:t>In questa immagine sono presenti delle comuni arance. Il loro contenuto di Vitamina C è pari a 50mg/100g.</a:t>
            </a:r>
          </a:p>
          <a:p>
            <a:r>
              <a:rPr lang="it-IT" sz="2200" dirty="0" smtClean="0"/>
              <a:t>Ciò significa che per eguagliare la quantità di vitamina C fornita dall’integratore ne occorrerebbero 3,5kg ad un costo che si aggira sui 9€.</a:t>
            </a:r>
            <a:endParaRPr lang="it-IT" sz="2200" dirty="0"/>
          </a:p>
        </p:txBody>
      </p:sp>
      <p:pic>
        <p:nvPicPr>
          <p:cNvPr id="9" name="Segnaposto immagine 8" descr="045.JPG"/>
          <p:cNvPicPr>
            <a:picLocks noGrp="1" noChangeAspect="1"/>
          </p:cNvPicPr>
          <p:nvPr>
            <p:ph type="pic" idx="1"/>
          </p:nvPr>
        </p:nvPicPr>
        <p:blipFill>
          <a:blip r:embed="rId2" cstate="print"/>
          <a:srcRect t="16728" b="1672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heckerboard(across)">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57818" y="571480"/>
            <a:ext cx="3612058" cy="1214430"/>
          </a:xfrm>
        </p:spPr>
        <p:txBody>
          <a:bodyPr/>
          <a:lstStyle/>
          <a:p>
            <a:r>
              <a:rPr lang="it-IT" dirty="0" smtClean="0"/>
              <a:t>Vitamina C nei cibi</a:t>
            </a:r>
            <a:endParaRPr lang="it-IT" dirty="0"/>
          </a:p>
        </p:txBody>
      </p:sp>
      <p:sp>
        <p:nvSpPr>
          <p:cNvPr id="3" name="Segnaposto testo 2"/>
          <p:cNvSpPr>
            <a:spLocks noGrp="1"/>
          </p:cNvSpPr>
          <p:nvPr>
            <p:ph type="body" sz="half" idx="2"/>
          </p:nvPr>
        </p:nvSpPr>
        <p:spPr>
          <a:xfrm>
            <a:off x="5357818" y="1857364"/>
            <a:ext cx="3429000" cy="2775006"/>
          </a:xfrm>
        </p:spPr>
        <p:txBody>
          <a:bodyPr>
            <a:noAutofit/>
          </a:bodyPr>
          <a:lstStyle/>
          <a:p>
            <a:r>
              <a:rPr lang="it-IT" sz="2200" dirty="0" smtClean="0"/>
              <a:t>In questa seconda foto sono presenti dei peperoni rossi reperibili in qualsiasi supermercato. Il loro contenuto di Vitamina C è di 166mg/100g, quindi per raggiungere la quota di 1800mg forniti dall’integratore sono necessari circa 1,1kg con un prezzo che si aggira attorno ai 3€.</a:t>
            </a:r>
            <a:endParaRPr lang="it-IT" sz="2200" dirty="0"/>
          </a:p>
        </p:txBody>
      </p:sp>
      <p:pic>
        <p:nvPicPr>
          <p:cNvPr id="5" name="Segnaposto immagine 4" descr="061.JPG"/>
          <p:cNvPicPr>
            <a:picLocks noGrp="1" noChangeAspect="1"/>
          </p:cNvPicPr>
          <p:nvPr>
            <p:ph type="pic" idx="1"/>
          </p:nvPr>
        </p:nvPicPr>
        <p:blipFill>
          <a:blip r:embed="rId2" cstate="print"/>
          <a:srcRect t="16728" b="1672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2)">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9098" y="1143000"/>
            <a:ext cx="3612058" cy="857240"/>
          </a:xfrm>
        </p:spPr>
        <p:txBody>
          <a:bodyPr/>
          <a:lstStyle/>
          <a:p>
            <a:r>
              <a:rPr lang="it-IT" dirty="0" smtClean="0"/>
              <a:t>Vitamina c nei cibi</a:t>
            </a:r>
            <a:endParaRPr lang="it-IT" dirty="0"/>
          </a:p>
        </p:txBody>
      </p:sp>
      <p:sp>
        <p:nvSpPr>
          <p:cNvPr id="3" name="Segnaposto testo 2"/>
          <p:cNvSpPr>
            <a:spLocks noGrp="1"/>
          </p:cNvSpPr>
          <p:nvPr>
            <p:ph type="body" sz="half" idx="2"/>
          </p:nvPr>
        </p:nvSpPr>
        <p:spPr>
          <a:xfrm>
            <a:off x="5389098" y="2214554"/>
            <a:ext cx="3429000" cy="2989320"/>
          </a:xfrm>
        </p:spPr>
        <p:txBody>
          <a:bodyPr>
            <a:noAutofit/>
          </a:bodyPr>
          <a:lstStyle/>
          <a:p>
            <a:r>
              <a:rPr lang="it-IT" sz="2200" dirty="0" smtClean="0"/>
              <a:t>In questa immagine sono presenti dei comuni kiwi. Il contenuto di vitamina C di questo agrume è pari a 85mg/100g, quindi per arrivare ai 1800mg forniti dall’integratore ne occorrono circa 2kg ad un costo che gira attorno ai 5€.  </a:t>
            </a:r>
            <a:endParaRPr lang="it-IT" sz="2200" dirty="0"/>
          </a:p>
        </p:txBody>
      </p:sp>
      <p:pic>
        <p:nvPicPr>
          <p:cNvPr id="5" name="Segnaposto immagine 4" descr="063.JPG"/>
          <p:cNvPicPr>
            <a:picLocks noGrp="1" noChangeAspect="1"/>
          </p:cNvPicPr>
          <p:nvPr>
            <p:ph type="pic" idx="1"/>
          </p:nvPr>
        </p:nvPicPr>
        <p:blipFill>
          <a:blip r:embed="rId2" cstate="print"/>
          <a:srcRect t="16728" b="1672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smtClean="0"/>
              <a:t>A cura di:</a:t>
            </a:r>
            <a:endParaRPr lang="it-IT" sz="4800" dirty="0"/>
          </a:p>
        </p:txBody>
      </p:sp>
      <p:sp>
        <p:nvSpPr>
          <p:cNvPr id="3" name="Segnaposto contenuto 2"/>
          <p:cNvSpPr>
            <a:spLocks noGrp="1"/>
          </p:cNvSpPr>
          <p:nvPr>
            <p:ph idx="1"/>
          </p:nvPr>
        </p:nvSpPr>
        <p:spPr/>
        <p:txBody>
          <a:bodyPr>
            <a:normAutofit/>
          </a:bodyPr>
          <a:lstStyle/>
          <a:p>
            <a:pPr algn="ctr"/>
            <a:r>
              <a:rPr lang="it-IT" sz="4000" dirty="0" smtClean="0"/>
              <a:t>Alessio </a:t>
            </a:r>
            <a:r>
              <a:rPr lang="it-IT" sz="4000" dirty="0" smtClean="0"/>
              <a:t>P. </a:t>
            </a:r>
            <a:endParaRPr lang="it-IT" sz="4000" dirty="0" smtClean="0"/>
          </a:p>
          <a:p>
            <a:pPr algn="ctr"/>
            <a:r>
              <a:rPr lang="it-IT" sz="4000" dirty="0" smtClean="0"/>
              <a:t>Daniele </a:t>
            </a:r>
            <a:r>
              <a:rPr lang="it-IT" sz="4000" dirty="0" smtClean="0"/>
              <a:t>F.</a:t>
            </a:r>
            <a:endParaRPr lang="it-IT" sz="4000" dirty="0" smtClean="0"/>
          </a:p>
          <a:p>
            <a:pPr algn="ctr"/>
            <a:r>
              <a:rPr lang="it-IT" sz="4000" dirty="0" smtClean="0"/>
              <a:t>Luca </a:t>
            </a:r>
            <a:r>
              <a:rPr lang="it-IT" sz="4000" dirty="0" smtClean="0"/>
              <a:t>E.</a:t>
            </a:r>
            <a:endParaRPr lang="it-IT" sz="4000" dirty="0" smtClean="0"/>
          </a:p>
          <a:p>
            <a:pPr algn="ctr"/>
            <a:r>
              <a:rPr lang="it-IT" sz="4000" dirty="0" smtClean="0"/>
              <a:t>Lorenzo </a:t>
            </a:r>
            <a:r>
              <a:rPr lang="it-IT" sz="4000" err="1" smtClean="0"/>
              <a:t>R</a:t>
            </a:r>
            <a:r>
              <a:rPr lang="it-IT" sz="4000" smtClean="0"/>
              <a:t>.</a:t>
            </a:r>
            <a:endParaRPr lang="it-IT" sz="4000" dirty="0" smtClean="0"/>
          </a:p>
          <a:p>
            <a:pPr algn="ctr"/>
            <a:endParaRPr lang="it-IT" sz="4000" dirty="0" smtClean="0"/>
          </a:p>
          <a:p>
            <a:pPr marL="0" indent="0" algn="ctr">
              <a:buNone/>
            </a:pPr>
            <a:r>
              <a:rPr lang="it-IT" sz="2400" dirty="0" smtClean="0"/>
              <a:t>CLASSE 2A ITIS NATTA- BERGAMO</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0"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Un grazie speciale a: </a:t>
            </a:r>
            <a:endParaRPr lang="it-IT" dirty="0"/>
          </a:p>
        </p:txBody>
      </p:sp>
      <p:sp>
        <p:nvSpPr>
          <p:cNvPr id="5" name="Segnaposto contenuto 4"/>
          <p:cNvSpPr>
            <a:spLocks noGrp="1"/>
          </p:cNvSpPr>
          <p:nvPr>
            <p:ph idx="1"/>
          </p:nvPr>
        </p:nvSpPr>
        <p:spPr/>
        <p:txBody>
          <a:bodyPr/>
          <a:lstStyle/>
          <a:p>
            <a:r>
              <a:rPr lang="it-IT" dirty="0" err="1" smtClean="0"/>
              <a:t>Wikipedia</a:t>
            </a:r>
            <a:endParaRPr lang="it-IT" dirty="0" smtClean="0"/>
          </a:p>
          <a:p>
            <a:r>
              <a:rPr lang="it-IT" dirty="0" smtClean="0"/>
              <a:t>Feltrinelli: “I bottoni di Napoleone”</a:t>
            </a:r>
          </a:p>
          <a:p>
            <a:r>
              <a:rPr lang="it-IT" dirty="0" err="1" smtClean="0"/>
              <a:t>My</a:t>
            </a:r>
            <a:r>
              <a:rPr lang="it-IT" dirty="0" smtClean="0"/>
              <a:t> personal </a:t>
            </a:r>
            <a:r>
              <a:rPr lang="it-IT" dirty="0" err="1" smtClean="0"/>
              <a:t>trainer.it</a:t>
            </a:r>
            <a:endParaRPr lang="it-IT" dirty="0" smtClean="0"/>
          </a:p>
          <a:p>
            <a:r>
              <a:rPr lang="it-IT" dirty="0" smtClean="0"/>
              <a:t>Ministero della salute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1"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5">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8"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5">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5">
                                            <p:txEl>
                                              <p:pRg st="3" end="3"/>
                                            </p:txEl>
                                          </p:spTgt>
                                        </p:tgtEl>
                                        <p:attrNameLst>
                                          <p:attrName>style.visibility</p:attrName>
                                        </p:attrNameLst>
                                      </p:cBhvr>
                                      <p:to>
                                        <p:strVal val="visible"/>
                                      </p:to>
                                    </p:set>
                                    <p:anim calcmode="discrete" valueType="clr">
                                      <p:cBhvr override="childStyle">
                                        <p:cTn id="35" dur="80"/>
                                        <p:tgtEl>
                                          <p:spTgt spid="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a:t>
            </a:r>
            <a:endParaRPr lang="it-IT" dirty="0"/>
          </a:p>
        </p:txBody>
      </p:sp>
      <p:sp>
        <p:nvSpPr>
          <p:cNvPr id="3" name="Segnaposto contenuto 2"/>
          <p:cNvSpPr>
            <a:spLocks noGrp="1"/>
          </p:cNvSpPr>
          <p:nvPr>
            <p:ph idx="1"/>
          </p:nvPr>
        </p:nvSpPr>
        <p:spPr/>
        <p:txBody>
          <a:bodyPr/>
          <a:lstStyle/>
          <a:p>
            <a:pPr>
              <a:buNone/>
            </a:pPr>
            <a:r>
              <a:rPr lang="it-IT" dirty="0" smtClean="0"/>
              <a:t>La vitamina C, acido ascorbico, è un composto organico presente in natura con proprietà antiossidanti, è una vitamina idrosolubile. E’ necessario un rifornimento continuo, siccome il corpo umano non può sintetizzarla. </a:t>
            </a:r>
          </a:p>
          <a:p>
            <a:pPr>
              <a:buNone/>
            </a:pPr>
            <a:r>
              <a:rPr lang="it-IT" dirty="0" smtClean="0"/>
              <a:t>Questa vitamina è in grado di aumentare la resistenza dell’organismo ed è di vitale importanza per il sistema immunitario.</a:t>
            </a:r>
            <a:endParaRPr lang="it-IT" dirty="0"/>
          </a:p>
        </p:txBody>
      </p:sp>
      <p:pic>
        <p:nvPicPr>
          <p:cNvPr id="6145" name="Picture 1" descr="C:\Alessio\Scuola\Chimica\Vitamina C\620px-L-Ascorbic_acid.svg.png"/>
          <p:cNvPicPr>
            <a:picLocks noChangeAspect="1" noChangeArrowheads="1"/>
          </p:cNvPicPr>
          <p:nvPr/>
        </p:nvPicPr>
        <p:blipFill>
          <a:blip r:embed="rId3"/>
          <a:srcRect/>
          <a:stretch>
            <a:fillRect/>
          </a:stretch>
        </p:blipFill>
        <p:spPr bwMode="auto">
          <a:xfrm>
            <a:off x="1000100" y="5000636"/>
            <a:ext cx="2595560" cy="1536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145"/>
                                        </p:tgtEl>
                                        <p:attrNameLst>
                                          <p:attrName>style.visibility</p:attrName>
                                        </p:attrNameLst>
                                      </p:cBhvr>
                                      <p:to>
                                        <p:strVal val="visible"/>
                                      </p:to>
                                    </p:set>
                                    <p:animEffect transition="in" filter="checkerboard(across)">
                                      <p:cBhvr>
                                        <p:cTn id="21"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chimica </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È un composto molto idrosolubile, spiccatamente acido, che si presenta sotto forma di cristalli inodori ed  insapori con </a:t>
            </a:r>
            <a:r>
              <a:rPr lang="it-IT" dirty="0" err="1" smtClean="0"/>
              <a:t>pH</a:t>
            </a:r>
            <a:r>
              <a:rPr lang="it-IT" dirty="0" smtClean="0"/>
              <a:t> pari a circa 2,5.</a:t>
            </a:r>
          </a:p>
          <a:p>
            <a:pPr>
              <a:buNone/>
            </a:pPr>
            <a:r>
              <a:rPr lang="it-IT" dirty="0" smtClean="0"/>
              <a:t>Tra i mammiferi solo i primati e alcuni piccoli roditori richiedono la presenza di vitamina c nella loro dieta mentre in tutti gli altri vertebrati l’acido ascorbico è prodotto autonomamente nel fegato a partire dallo  zucchero semplice, glucosio tramite una successione di quattro reazioni, ciascuna catalizzata da un enzima. Per questi animali quindi l’ assunzione di acido ascorbico non è fondamentale.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842946"/>
          </a:xfrm>
        </p:spPr>
        <p:txBody>
          <a:bodyPr>
            <a:normAutofit/>
          </a:bodyPr>
          <a:lstStyle/>
          <a:p>
            <a:r>
              <a:rPr lang="it-IT" sz="3600" dirty="0" smtClean="0"/>
              <a:t>Produzione </a:t>
            </a:r>
            <a:endParaRPr lang="it-IT" sz="3200" dirty="0"/>
          </a:p>
        </p:txBody>
      </p:sp>
      <p:sp>
        <p:nvSpPr>
          <p:cNvPr id="4" name="Segnaposto testo 3"/>
          <p:cNvSpPr>
            <a:spLocks noGrp="1"/>
          </p:cNvSpPr>
          <p:nvPr>
            <p:ph type="body" idx="2"/>
          </p:nvPr>
        </p:nvSpPr>
        <p:spPr>
          <a:xfrm>
            <a:off x="428596" y="1214422"/>
            <a:ext cx="5897880" cy="602512"/>
          </a:xfrm>
        </p:spPr>
        <p:txBody>
          <a:bodyPr>
            <a:normAutofit/>
          </a:bodyPr>
          <a:lstStyle/>
          <a:p>
            <a:r>
              <a:rPr lang="it-IT"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Primo e secondo passo</a:t>
            </a:r>
          </a:p>
        </p:txBody>
      </p:sp>
      <p:sp>
        <p:nvSpPr>
          <p:cNvPr id="3" name="Segnaposto contenuto 2"/>
          <p:cNvSpPr>
            <a:spLocks noGrp="1"/>
          </p:cNvSpPr>
          <p:nvPr>
            <p:ph sz="half" idx="1"/>
          </p:nvPr>
        </p:nvSpPr>
        <p:spPr>
          <a:xfrm>
            <a:off x="428596" y="1714488"/>
            <a:ext cx="7239000" cy="4371752"/>
          </a:xfrm>
        </p:spPr>
        <p:txBody>
          <a:bodyPr>
            <a:normAutofit/>
          </a:bodyPr>
          <a:lstStyle/>
          <a:p>
            <a:pPr algn="just">
              <a:buNone/>
            </a:pPr>
            <a:r>
              <a:rPr lang="it-IT" sz="2000" dirty="0" smtClean="0"/>
              <a:t>Tutt’ora nella produzione industriale dell’ acido ascorbico vengono impiegati gli stessi processi che  avvengono in natura. Il primo </a:t>
            </a:r>
            <a:r>
              <a:rPr lang="it-IT" sz="2000" dirty="0" err="1" smtClean="0"/>
              <a:t>step</a:t>
            </a:r>
            <a:r>
              <a:rPr lang="it-IT" sz="2000" dirty="0" smtClean="0"/>
              <a:t> consiste nell’ossidazione della molecola del glucosio ad acido glucuronico. Il secondo </a:t>
            </a:r>
            <a:r>
              <a:rPr lang="it-IT" sz="2000" dirty="0" err="1" smtClean="0"/>
              <a:t>step</a:t>
            </a:r>
            <a:r>
              <a:rPr lang="it-IT" sz="2000" dirty="0" smtClean="0"/>
              <a:t> consiste in una riduzione all’ estremo opposto della molecola formando un prodotto chiamato acido </a:t>
            </a:r>
            <a:r>
              <a:rPr lang="it-IT" sz="2000" dirty="0" err="1" smtClean="0"/>
              <a:t>gulonico</a:t>
            </a:r>
            <a:r>
              <a:rPr lang="it-IT" sz="2000" dirty="0" smtClean="0"/>
              <a:t>. </a:t>
            </a:r>
            <a:endParaRPr lang="it-IT" sz="2000" dirty="0"/>
          </a:p>
        </p:txBody>
      </p:sp>
      <p:pic>
        <p:nvPicPr>
          <p:cNvPr id="5" name="Immagine 4" descr="C:\Users\Lorenzo\Desktop\Catturag.JPG"/>
          <p:cNvPicPr/>
          <p:nvPr/>
        </p:nvPicPr>
        <p:blipFill>
          <a:blip r:embed="rId2">
            <a:extLst>
              <a:ext uri="{28A0092B-C50C-407E-A947-70E740481C1C}">
                <a14:useLocalDpi xmlns:a14="http://schemas.microsoft.com/office/drawing/2010/main" val="0"/>
              </a:ext>
            </a:extLst>
          </a:blip>
          <a:srcRect/>
          <a:stretch>
            <a:fillRect/>
          </a:stretch>
        </p:blipFill>
        <p:spPr bwMode="auto">
          <a:xfrm>
            <a:off x="785786" y="4000504"/>
            <a:ext cx="6120130" cy="1920987"/>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2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2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770" decel="100000"/>
                                        <p:tgtEl>
                                          <p:spTgt spid="5"/>
                                        </p:tgtEl>
                                      </p:cBhvr>
                                    </p:animEffect>
                                    <p:animScale>
                                      <p:cBhvr>
                                        <p:cTn id="33" dur="770" decel="100000"/>
                                        <p:tgtEl>
                                          <p:spTgt spid="5"/>
                                        </p:tgtEl>
                                      </p:cBhvr>
                                      <p:from x="10000" y="10000"/>
                                      <p:to x="200000" y="450000"/>
                                    </p:animScale>
                                    <p:animScale>
                                      <p:cBhvr>
                                        <p:cTn id="34" dur="1230" accel="100000" fill="hold">
                                          <p:stCondLst>
                                            <p:cond delay="770"/>
                                          </p:stCondLst>
                                        </p:cTn>
                                        <p:tgtEl>
                                          <p:spTgt spid="5"/>
                                        </p:tgtEl>
                                      </p:cBhvr>
                                      <p:from x="200000" y="450000"/>
                                      <p:to x="100000" y="100000"/>
                                    </p:animScale>
                                    <p:set>
                                      <p:cBhvr>
                                        <p:cTn id="35" dur="770" fill="hold"/>
                                        <p:tgtEl>
                                          <p:spTgt spid="5"/>
                                        </p:tgtEl>
                                        <p:attrNameLst>
                                          <p:attrName>ppt_x</p:attrName>
                                        </p:attrNameLst>
                                      </p:cBhvr>
                                      <p:to>
                                        <p:strVal val="(0.5)"/>
                                      </p:to>
                                    </p:set>
                                    <p:anim from="(0.5)" to="(#ppt_x)" calcmode="lin" valueType="num">
                                      <p:cBhvr>
                                        <p:cTn id="36" dur="1230" accel="100000" fill="hold">
                                          <p:stCondLst>
                                            <p:cond delay="770"/>
                                          </p:stCondLst>
                                        </p:cTn>
                                        <p:tgtEl>
                                          <p:spTgt spid="5"/>
                                        </p:tgtEl>
                                        <p:attrNameLst>
                                          <p:attrName>ppt_x</p:attrName>
                                        </p:attrNameLst>
                                      </p:cBhvr>
                                    </p:anim>
                                    <p:set>
                                      <p:cBhvr>
                                        <p:cTn id="37" dur="770" fill="hold"/>
                                        <p:tgtEl>
                                          <p:spTgt spid="5"/>
                                        </p:tgtEl>
                                        <p:attrNameLst>
                                          <p:attrName>ppt_y</p:attrName>
                                        </p:attrNameLst>
                                      </p:cBhvr>
                                      <p:to>
                                        <p:strVal val="(#ppt_y+0.4)"/>
                                      </p:to>
                                    </p:set>
                                    <p:anim from="(#ppt_y+0.4)" to="(#ppt_y)" calcmode="lin" valueType="num">
                                      <p:cBhvr>
                                        <p:cTn id="38"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842946"/>
          </a:xfrm>
        </p:spPr>
        <p:txBody>
          <a:bodyPr>
            <a:normAutofit/>
          </a:bodyPr>
          <a:lstStyle/>
          <a:p>
            <a:r>
              <a:rPr lang="it-IT" sz="3600" dirty="0"/>
              <a:t>Produzione</a:t>
            </a:r>
          </a:p>
        </p:txBody>
      </p:sp>
      <p:sp>
        <p:nvSpPr>
          <p:cNvPr id="3" name="Segnaposto testo 2"/>
          <p:cNvSpPr>
            <a:spLocks noGrp="1"/>
          </p:cNvSpPr>
          <p:nvPr>
            <p:ph type="body" idx="2"/>
          </p:nvPr>
        </p:nvSpPr>
        <p:spPr>
          <a:xfrm>
            <a:off x="500034" y="1142984"/>
            <a:ext cx="5897880" cy="602512"/>
          </a:xfrm>
        </p:spPr>
        <p:txBody>
          <a:bodyPr>
            <a:normAutofit/>
          </a:bodyPr>
          <a:lstStyle/>
          <a:p>
            <a:r>
              <a:rPr lang="it-IT"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Terzo e quarto passo</a:t>
            </a:r>
          </a:p>
        </p:txBody>
      </p:sp>
      <p:sp>
        <p:nvSpPr>
          <p:cNvPr id="4" name="Segnaposto contenuto 3"/>
          <p:cNvSpPr>
            <a:spLocks noGrp="1"/>
          </p:cNvSpPr>
          <p:nvPr>
            <p:ph sz="half" idx="1"/>
          </p:nvPr>
        </p:nvSpPr>
        <p:spPr>
          <a:xfrm>
            <a:off x="428596" y="1571612"/>
            <a:ext cx="7239000" cy="4371752"/>
          </a:xfrm>
        </p:spPr>
        <p:txBody>
          <a:bodyPr>
            <a:normAutofit/>
          </a:bodyPr>
          <a:lstStyle/>
          <a:p>
            <a:pPr algn="just">
              <a:buNone/>
            </a:pPr>
            <a:r>
              <a:rPr lang="it-IT" sz="2800" dirty="0" smtClean="0"/>
              <a:t>Il terzo </a:t>
            </a:r>
            <a:r>
              <a:rPr lang="it-IT" sz="2800" dirty="0" err="1" smtClean="0"/>
              <a:t>step</a:t>
            </a:r>
            <a:r>
              <a:rPr lang="it-IT" sz="2800" dirty="0" smtClean="0"/>
              <a:t> consiste in un’esterificazione intramolecolare che porta alla formazione di un lattone. Quarto ed ultimo </a:t>
            </a:r>
            <a:r>
              <a:rPr lang="it-IT" sz="2800" dirty="0" err="1" smtClean="0"/>
              <a:t>step</a:t>
            </a:r>
            <a:r>
              <a:rPr lang="it-IT" sz="2800" dirty="0" smtClean="0"/>
              <a:t>, quello che non riesce a compiere l’uomo, è una deidrogenazione  con formazione di un doppio legame.</a:t>
            </a:r>
            <a:endParaRPr lang="it-IT" sz="2800" dirty="0"/>
          </a:p>
        </p:txBody>
      </p:sp>
      <p:pic>
        <p:nvPicPr>
          <p:cNvPr id="5" name="Immagine 4" descr="C:\Users\Lorenzo\Desktop\Catturat.JPG"/>
          <p:cNvPicPr/>
          <p:nvPr/>
        </p:nvPicPr>
        <p:blipFill>
          <a:blip r:embed="rId2">
            <a:extLst>
              <a:ext uri="{28A0092B-C50C-407E-A947-70E740481C1C}">
                <a14:useLocalDpi xmlns:a14="http://schemas.microsoft.com/office/drawing/2010/main" val="0"/>
              </a:ext>
            </a:extLst>
          </a:blip>
          <a:srcRect/>
          <a:stretch>
            <a:fillRect/>
          </a:stretch>
        </p:blipFill>
        <p:spPr bwMode="auto">
          <a:xfrm>
            <a:off x="714348" y="4286256"/>
            <a:ext cx="6120130" cy="2118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800" dirty="0"/>
              <a:t>Storia</a:t>
            </a:r>
          </a:p>
        </p:txBody>
      </p:sp>
      <p:sp>
        <p:nvSpPr>
          <p:cNvPr id="4" name="Segnaposto testo 3"/>
          <p:cNvSpPr>
            <a:spLocks noGrp="1"/>
          </p:cNvSpPr>
          <p:nvPr>
            <p:ph type="body" idx="2"/>
          </p:nvPr>
        </p:nvSpPr>
        <p:spPr/>
        <p:txBody>
          <a:bodyPr>
            <a:noAutofit/>
          </a:bodyPr>
          <a:lstStyle/>
          <a:p>
            <a:r>
              <a:rPr lang="it-IT" sz="32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Scorbuto </a:t>
            </a:r>
            <a:endParaRPr lang="it-IT"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3" name="Segnaposto contenuto 2"/>
          <p:cNvSpPr>
            <a:spLocks noGrp="1"/>
          </p:cNvSpPr>
          <p:nvPr>
            <p:ph sz="half" idx="1"/>
          </p:nvPr>
        </p:nvSpPr>
        <p:spPr/>
        <p:txBody>
          <a:bodyPr>
            <a:normAutofit fontScale="92500" lnSpcReduction="20000"/>
          </a:bodyPr>
          <a:lstStyle/>
          <a:p>
            <a:pPr algn="just">
              <a:buNone/>
            </a:pPr>
            <a:r>
              <a:rPr lang="it-IT" dirty="0" smtClean="0"/>
              <a:t>Lo scorbuto è una malattia antica, si può capire perché alcuni cambiamenti a livello osseo si presentarono già nel neolitico. Nel ‘300 e nel ‘400, lo scorbuto divenne comune nei viaggi oceanici a causa della longevità di essi, annunciando la dipendenza da cibo conservato. La conservazione della frutta e verdura era molto difficile. Nella dieta di un marinaio del tempo era assente la vitamina C.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5897880" cy="1173480"/>
          </a:xfrm>
        </p:spPr>
        <p:txBody>
          <a:bodyPr/>
          <a:lstStyle/>
          <a:p>
            <a:pPr algn="ctr"/>
            <a:r>
              <a:rPr lang="it-IT" sz="3800" dirty="0"/>
              <a:t>Storia</a:t>
            </a:r>
            <a:r>
              <a:rPr lang="it-IT" dirty="0" smtClean="0"/>
              <a:t> </a:t>
            </a:r>
            <a:endParaRPr lang="it-IT" dirty="0"/>
          </a:p>
        </p:txBody>
      </p:sp>
      <p:sp>
        <p:nvSpPr>
          <p:cNvPr id="3" name="Segnaposto testo 2"/>
          <p:cNvSpPr>
            <a:spLocks noGrp="1"/>
          </p:cNvSpPr>
          <p:nvPr>
            <p:ph type="body" idx="2"/>
          </p:nvPr>
        </p:nvSpPr>
        <p:spPr/>
        <p:txBody>
          <a:bodyPr>
            <a:normAutofit/>
          </a:bodyPr>
          <a:lstStyle/>
          <a:p>
            <a:r>
              <a:rPr lang="it-IT" sz="32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James Cook</a:t>
            </a:r>
          </a:p>
        </p:txBody>
      </p:sp>
      <p:sp>
        <p:nvSpPr>
          <p:cNvPr id="4" name="Segnaposto contenuto 3"/>
          <p:cNvSpPr>
            <a:spLocks noGrp="1"/>
          </p:cNvSpPr>
          <p:nvPr>
            <p:ph sz="half" idx="1"/>
          </p:nvPr>
        </p:nvSpPr>
        <p:spPr/>
        <p:txBody>
          <a:bodyPr>
            <a:normAutofit fontScale="92500" lnSpcReduction="10000"/>
          </a:bodyPr>
          <a:lstStyle/>
          <a:p>
            <a:pPr algn="just">
              <a:buNone/>
            </a:pPr>
            <a:r>
              <a:rPr lang="it-IT" dirty="0" smtClean="0"/>
              <a:t>James Cook fu il primo a prevenire lo scorbuto, adottando diete di alto livello ed una igiene ferrea. Sulle sue navi in caso di assenza agrumi, l’unica fonte di Vit. C erano i crauti acidi. Fece anche in modo che tutte le persone sulla nave adottassero la stessa dieta senza privilegi,e ogni volta che si presentava la possibilità di attracco si riforniva di cibo.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800" decel="100000"/>
                                        <p:tgtEl>
                                          <p:spTgt spid="4">
                                            <p:txEl>
                                              <p:pRg st="0" end="0"/>
                                            </p:txEl>
                                          </p:spTgt>
                                        </p:tgtEl>
                                      </p:cBhvr>
                                    </p:animEffect>
                                    <p:anim calcmode="lin" valueType="num">
                                      <p:cBhvr>
                                        <p:cTn id="19"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trova </a:t>
            </a:r>
            <a:endParaRPr lang="it-IT" dirty="0"/>
          </a:p>
        </p:txBody>
      </p:sp>
      <p:sp>
        <p:nvSpPr>
          <p:cNvPr id="3" name="Segnaposto contenuto 2"/>
          <p:cNvSpPr>
            <a:spLocks noGrp="1"/>
          </p:cNvSpPr>
          <p:nvPr>
            <p:ph idx="1"/>
          </p:nvPr>
        </p:nvSpPr>
        <p:spPr/>
        <p:txBody>
          <a:bodyPr>
            <a:normAutofit/>
          </a:bodyPr>
          <a:lstStyle/>
          <a:p>
            <a:pPr algn="just">
              <a:buNone/>
            </a:pPr>
            <a:r>
              <a:rPr lang="it-IT" dirty="0"/>
              <a:t>La vitamina C è presente in alcuni </a:t>
            </a:r>
            <a:r>
              <a:rPr lang="it-IT" dirty="0" smtClean="0"/>
              <a:t>alimenti,</a:t>
            </a:r>
            <a:r>
              <a:rPr lang="it-IT" dirty="0"/>
              <a:t> </a:t>
            </a:r>
            <a:r>
              <a:rPr lang="it-IT" dirty="0" smtClean="0"/>
              <a:t> soprattutto </a:t>
            </a:r>
            <a:r>
              <a:rPr lang="it-IT" dirty="0"/>
              <a:t>nei vegetali a foglia </a:t>
            </a:r>
            <a:r>
              <a:rPr lang="it-IT" dirty="0" smtClean="0"/>
              <a:t>verde e negli agrumi, si trova soprattutto nell'</a:t>
            </a:r>
            <a:r>
              <a:rPr lang="it-IT" dirty="0" err="1" smtClean="0"/>
              <a:t>acerola</a:t>
            </a:r>
            <a:r>
              <a:rPr lang="it-IT" dirty="0" smtClean="0"/>
              <a:t> </a:t>
            </a:r>
            <a:r>
              <a:rPr lang="it-IT" dirty="0"/>
              <a:t>e </a:t>
            </a:r>
            <a:r>
              <a:rPr lang="it-IT" dirty="0" smtClean="0"/>
              <a:t>nella</a:t>
            </a:r>
            <a:r>
              <a:rPr lang="it-IT" dirty="0"/>
              <a:t> rosa </a:t>
            </a:r>
            <a:r>
              <a:rPr lang="it-IT" dirty="0" smtClean="0"/>
              <a:t>canina. La </a:t>
            </a:r>
            <a:r>
              <a:rPr lang="it-IT" dirty="0"/>
              <a:t>vitamina può perdersi nel </a:t>
            </a:r>
            <a:r>
              <a:rPr lang="it-IT" dirty="0" smtClean="0"/>
              <a:t>caso </a:t>
            </a:r>
            <a:r>
              <a:rPr lang="it-IT" dirty="0"/>
              <a:t>in cui questi alimenti vengano tenuti </a:t>
            </a:r>
            <a:r>
              <a:rPr lang="it-IT" dirty="0" smtClean="0"/>
              <a:t>all'aria </a:t>
            </a:r>
            <a:r>
              <a:rPr lang="it-IT" dirty="0"/>
              <a:t>per molto tempo o dentro contenitori </a:t>
            </a:r>
            <a:r>
              <a:rPr lang="it-IT" dirty="0" smtClean="0"/>
              <a:t>di metallo.</a:t>
            </a:r>
            <a:endParaRPr lang="it-IT" dirty="0"/>
          </a:p>
        </p:txBody>
      </p:sp>
      <p:pic>
        <p:nvPicPr>
          <p:cNvPr id="4" name="Immagine 3" descr="acerola.jpg"/>
          <p:cNvPicPr>
            <a:picLocks noChangeAspect="1"/>
          </p:cNvPicPr>
          <p:nvPr/>
        </p:nvPicPr>
        <p:blipFill>
          <a:blip r:embed="rId2" cstate="print"/>
          <a:stretch>
            <a:fillRect/>
          </a:stretch>
        </p:blipFill>
        <p:spPr>
          <a:xfrm>
            <a:off x="5429256" y="4714884"/>
            <a:ext cx="2571736" cy="1928802"/>
          </a:xfrm>
          <a:prstGeom prst="rect">
            <a:avLst/>
          </a:prstGeom>
        </p:spPr>
      </p:pic>
      <p:graphicFrame>
        <p:nvGraphicFramePr>
          <p:cNvPr id="5" name="Tabella 4"/>
          <p:cNvGraphicFramePr>
            <a:graphicFrameLocks noGrp="1"/>
          </p:cNvGraphicFramePr>
          <p:nvPr/>
        </p:nvGraphicFramePr>
        <p:xfrm>
          <a:off x="500034" y="4643444"/>
          <a:ext cx="4572032" cy="2014544"/>
        </p:xfrm>
        <a:graphic>
          <a:graphicData uri="http://schemas.openxmlformats.org/drawingml/2006/table">
            <a:tbl>
              <a:tblPr/>
              <a:tblGrid>
                <a:gridCol w="2471251"/>
                <a:gridCol w="2100781"/>
              </a:tblGrid>
              <a:tr h="611824">
                <a:tc>
                  <a:txBody>
                    <a:bodyPr/>
                    <a:lstStyle/>
                    <a:p>
                      <a:pPr>
                        <a:lnSpc>
                          <a:spcPts val="1440"/>
                        </a:lnSpc>
                        <a:spcBef>
                          <a:spcPts val="1200"/>
                        </a:spcBef>
                        <a:spcAft>
                          <a:spcPts val="1200"/>
                        </a:spcAft>
                      </a:pPr>
                      <a:r>
                        <a:rPr lang="it-IT" sz="900" b="1" dirty="0">
                          <a:solidFill>
                            <a:srgbClr val="000000"/>
                          </a:solidFill>
                          <a:latin typeface="Cambria"/>
                          <a:ea typeface="Times New Roman"/>
                          <a:cs typeface="Arial"/>
                        </a:rPr>
                        <a:t/>
                      </a:r>
                      <a:br>
                        <a:rPr lang="it-IT" sz="900" b="1" dirty="0">
                          <a:solidFill>
                            <a:srgbClr val="000000"/>
                          </a:solidFill>
                          <a:latin typeface="Cambria"/>
                          <a:ea typeface="Times New Roman"/>
                          <a:cs typeface="Arial"/>
                        </a:rPr>
                      </a:br>
                      <a:r>
                        <a:rPr lang="it-IT" sz="900" b="1" dirty="0">
                          <a:solidFill>
                            <a:srgbClr val="000000"/>
                          </a:solidFill>
                          <a:latin typeface="Cambria"/>
                          <a:ea typeface="Times New Roman"/>
                          <a:cs typeface="Arial"/>
                        </a:rPr>
                        <a:t>Alimento</a:t>
                      </a:r>
                      <a:endParaRPr lang="it-IT" sz="1100" dirty="0">
                        <a:latin typeface="Calibri"/>
                        <a:ea typeface="Calibri"/>
                        <a:cs typeface="Times New Roman"/>
                      </a:endParaRPr>
                    </a:p>
                  </a:txBody>
                  <a:tcPr marL="30480" marR="200025"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440"/>
                        </a:lnSpc>
                        <a:spcBef>
                          <a:spcPts val="1200"/>
                        </a:spcBef>
                        <a:spcAft>
                          <a:spcPts val="1200"/>
                        </a:spcAft>
                      </a:pPr>
                      <a:r>
                        <a:rPr lang="it-IT" sz="900" b="1" dirty="0">
                          <a:solidFill>
                            <a:srgbClr val="000000"/>
                          </a:solidFill>
                          <a:latin typeface="Cambria"/>
                          <a:ea typeface="Times New Roman"/>
                          <a:cs typeface="Arial"/>
                        </a:rPr>
                        <a:t>(mg/100g)</a:t>
                      </a:r>
                      <a:br>
                        <a:rPr lang="it-IT" sz="900" b="1" dirty="0">
                          <a:solidFill>
                            <a:srgbClr val="000000"/>
                          </a:solidFill>
                          <a:latin typeface="Cambria"/>
                          <a:ea typeface="Times New Roman"/>
                          <a:cs typeface="Arial"/>
                        </a:rPr>
                      </a:br>
                      <a:r>
                        <a:rPr lang="it-IT" sz="900" b="1" dirty="0">
                          <a:solidFill>
                            <a:srgbClr val="000000"/>
                          </a:solidFill>
                          <a:latin typeface="Cambria"/>
                          <a:ea typeface="Times New Roman"/>
                          <a:cs typeface="Arial"/>
                        </a:rPr>
                        <a:t>Vit. C</a:t>
                      </a:r>
                      <a:endParaRPr lang="it-IT" sz="1100" dirty="0">
                        <a:latin typeface="Calibri"/>
                        <a:ea typeface="Calibri"/>
                        <a:cs typeface="Times New Roman"/>
                      </a:endParaRPr>
                    </a:p>
                  </a:txBody>
                  <a:tcPr marL="30480" marR="200025"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350680">
                <a:tc>
                  <a:txBody>
                    <a:bodyPr/>
                    <a:lstStyle/>
                    <a:p>
                      <a:pPr>
                        <a:lnSpc>
                          <a:spcPts val="1440"/>
                        </a:lnSpc>
                        <a:spcBef>
                          <a:spcPts val="1200"/>
                        </a:spcBef>
                        <a:spcAft>
                          <a:spcPts val="1200"/>
                        </a:spcAft>
                      </a:pPr>
                      <a:r>
                        <a:rPr lang="it-IT" sz="900">
                          <a:solidFill>
                            <a:srgbClr val="000000"/>
                          </a:solidFill>
                          <a:latin typeface="Cambria"/>
                          <a:ea typeface="Times New Roman"/>
                          <a:cs typeface="Arial"/>
                        </a:rPr>
                        <a:t>Acerola</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ts val="1440"/>
                        </a:lnSpc>
                        <a:spcBef>
                          <a:spcPts val="1200"/>
                        </a:spcBef>
                        <a:spcAft>
                          <a:spcPts val="1200"/>
                        </a:spcAft>
                      </a:pPr>
                      <a:r>
                        <a:rPr lang="it-IT" sz="900">
                          <a:solidFill>
                            <a:srgbClr val="000000"/>
                          </a:solidFill>
                          <a:latin typeface="Cambria"/>
                          <a:ea typeface="Times New Roman"/>
                          <a:cs typeface="Arial"/>
                        </a:rPr>
                        <a:t>1300-1700</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50680">
                <a:tc>
                  <a:txBody>
                    <a:bodyPr/>
                    <a:lstStyle/>
                    <a:p>
                      <a:pPr>
                        <a:lnSpc>
                          <a:spcPts val="1440"/>
                        </a:lnSpc>
                        <a:spcBef>
                          <a:spcPts val="1200"/>
                        </a:spcBef>
                        <a:spcAft>
                          <a:spcPts val="1200"/>
                        </a:spcAft>
                      </a:pPr>
                      <a:r>
                        <a:rPr lang="it-IT" sz="900">
                          <a:solidFill>
                            <a:srgbClr val="000000"/>
                          </a:solidFill>
                          <a:latin typeface="Cambria"/>
                          <a:ea typeface="Times New Roman"/>
                          <a:cs typeface="Arial"/>
                        </a:rPr>
                        <a:t>Rosa Canina</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ts val="1440"/>
                        </a:lnSpc>
                        <a:spcBef>
                          <a:spcPts val="1200"/>
                        </a:spcBef>
                        <a:spcAft>
                          <a:spcPts val="1200"/>
                        </a:spcAft>
                      </a:pPr>
                      <a:r>
                        <a:rPr lang="it-IT" sz="900">
                          <a:solidFill>
                            <a:srgbClr val="000000"/>
                          </a:solidFill>
                          <a:latin typeface="Cambria"/>
                          <a:ea typeface="Times New Roman"/>
                          <a:cs typeface="Arial"/>
                        </a:rPr>
                        <a:t>1250</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50680">
                <a:tc>
                  <a:txBody>
                    <a:bodyPr/>
                    <a:lstStyle/>
                    <a:p>
                      <a:pPr>
                        <a:lnSpc>
                          <a:spcPts val="1440"/>
                        </a:lnSpc>
                        <a:spcBef>
                          <a:spcPts val="1200"/>
                        </a:spcBef>
                        <a:spcAft>
                          <a:spcPts val="1200"/>
                        </a:spcAft>
                      </a:pPr>
                      <a:r>
                        <a:rPr lang="it-IT" sz="900">
                          <a:solidFill>
                            <a:srgbClr val="000000"/>
                          </a:solidFill>
                          <a:latin typeface="Cambria"/>
                          <a:ea typeface="Times New Roman"/>
                          <a:cs typeface="Arial"/>
                        </a:rPr>
                        <a:t>Limoni/Arance</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ts val="1440"/>
                        </a:lnSpc>
                        <a:spcBef>
                          <a:spcPts val="1200"/>
                        </a:spcBef>
                        <a:spcAft>
                          <a:spcPts val="1200"/>
                        </a:spcAft>
                      </a:pPr>
                      <a:r>
                        <a:rPr lang="it-IT" sz="900">
                          <a:solidFill>
                            <a:srgbClr val="000000"/>
                          </a:solidFill>
                          <a:latin typeface="Cambria"/>
                          <a:ea typeface="Times New Roman"/>
                          <a:cs typeface="Arial"/>
                        </a:rPr>
                        <a:t>50</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50680">
                <a:tc>
                  <a:txBody>
                    <a:bodyPr/>
                    <a:lstStyle/>
                    <a:p>
                      <a:pPr>
                        <a:lnSpc>
                          <a:spcPts val="1440"/>
                        </a:lnSpc>
                        <a:spcBef>
                          <a:spcPts val="1200"/>
                        </a:spcBef>
                        <a:spcAft>
                          <a:spcPts val="1200"/>
                        </a:spcAft>
                      </a:pPr>
                      <a:r>
                        <a:rPr lang="it-IT" sz="900">
                          <a:solidFill>
                            <a:srgbClr val="000000"/>
                          </a:solidFill>
                          <a:latin typeface="Cambria"/>
                          <a:ea typeface="Times New Roman"/>
                          <a:cs typeface="Arial"/>
                        </a:rPr>
                        <a:t>Succo di arance</a:t>
                      </a:r>
                      <a:endParaRPr lang="it-IT"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ts val="1440"/>
                        </a:lnSpc>
                        <a:spcBef>
                          <a:spcPts val="1200"/>
                        </a:spcBef>
                        <a:spcAft>
                          <a:spcPts val="1200"/>
                        </a:spcAft>
                      </a:pPr>
                      <a:r>
                        <a:rPr lang="it-IT" sz="900" dirty="0">
                          <a:solidFill>
                            <a:srgbClr val="000000"/>
                          </a:solidFill>
                          <a:latin typeface="Cambria"/>
                          <a:ea typeface="Times New Roman"/>
                          <a:cs typeface="Arial"/>
                        </a:rPr>
                        <a:t>44</a:t>
                      </a:r>
                      <a:endParaRPr lang="it-IT"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Conseguenze</a:t>
            </a:r>
            <a:endParaRPr lang="it-IT" dirty="0"/>
          </a:p>
        </p:txBody>
      </p:sp>
      <p:sp>
        <p:nvSpPr>
          <p:cNvPr id="5" name="Segnaposto testo 4"/>
          <p:cNvSpPr>
            <a:spLocks noGrp="1"/>
          </p:cNvSpPr>
          <p:nvPr>
            <p:ph type="body" idx="1"/>
          </p:nvPr>
        </p:nvSpPr>
        <p:spPr>
          <a:xfrm>
            <a:off x="428596" y="1500174"/>
            <a:ext cx="3520440" cy="457200"/>
          </a:xfrm>
        </p:spPr>
        <p:txBody>
          <a:bodyPr/>
          <a:lstStyle/>
          <a:p>
            <a:r>
              <a:rPr lang="it-IT" dirty="0" smtClean="0"/>
              <a:t>Carenza</a:t>
            </a:r>
            <a:endParaRPr lang="it-IT" dirty="0"/>
          </a:p>
        </p:txBody>
      </p:sp>
      <p:sp>
        <p:nvSpPr>
          <p:cNvPr id="7" name="Segnaposto testo 6"/>
          <p:cNvSpPr>
            <a:spLocks noGrp="1"/>
          </p:cNvSpPr>
          <p:nvPr>
            <p:ph type="body" sz="half" idx="3"/>
          </p:nvPr>
        </p:nvSpPr>
        <p:spPr>
          <a:xfrm>
            <a:off x="4143372" y="1500174"/>
            <a:ext cx="3520440" cy="457200"/>
          </a:xfrm>
        </p:spPr>
        <p:txBody>
          <a:bodyPr/>
          <a:lstStyle/>
          <a:p>
            <a:r>
              <a:rPr lang="it-IT" dirty="0" smtClean="0"/>
              <a:t>Eccesso</a:t>
            </a:r>
            <a:endParaRPr lang="it-IT" dirty="0"/>
          </a:p>
        </p:txBody>
      </p:sp>
      <p:sp>
        <p:nvSpPr>
          <p:cNvPr id="6" name="Segnaposto contenuto 5"/>
          <p:cNvSpPr>
            <a:spLocks noGrp="1"/>
          </p:cNvSpPr>
          <p:nvPr>
            <p:ph sz="quarter" idx="2"/>
          </p:nvPr>
        </p:nvSpPr>
        <p:spPr>
          <a:xfrm>
            <a:off x="428596" y="2000240"/>
            <a:ext cx="3520440" cy="4114800"/>
          </a:xfrm>
        </p:spPr>
        <p:txBody>
          <a:bodyPr>
            <a:normAutofit fontScale="70000" lnSpcReduction="20000"/>
          </a:bodyPr>
          <a:lstStyle/>
          <a:p>
            <a:pPr>
              <a:buNone/>
            </a:pPr>
            <a:r>
              <a:rPr lang="it-IT" dirty="0" smtClean="0"/>
              <a:t>La carenza di vitamina C determina:</a:t>
            </a:r>
          </a:p>
          <a:p>
            <a:r>
              <a:rPr lang="it-IT" dirty="0" smtClean="0"/>
              <a:t>la comparsa dello scorbuto, </a:t>
            </a:r>
          </a:p>
          <a:p>
            <a:r>
              <a:rPr lang="it-IT" dirty="0" smtClean="0"/>
              <a:t>alterazioni dei vasi </a:t>
            </a:r>
            <a:r>
              <a:rPr lang="it-IT" sz="2300" dirty="0" smtClean="0"/>
              <a:t>sanguigni</a:t>
            </a:r>
            <a:r>
              <a:rPr lang="it-IT" dirty="0" smtClean="0"/>
              <a:t> con comparsa di emorragie, rallentamento della cicatrizzazione delle ferite,</a:t>
            </a:r>
          </a:p>
          <a:p>
            <a:r>
              <a:rPr lang="it-IT" dirty="0" smtClean="0"/>
              <a:t>gengiviti con alterazioni della dentina, </a:t>
            </a:r>
          </a:p>
          <a:p>
            <a:r>
              <a:rPr lang="it-IT" dirty="0" smtClean="0"/>
              <a:t>osteoporosi delle ossa. </a:t>
            </a:r>
          </a:p>
          <a:p>
            <a:pPr>
              <a:buNone/>
            </a:pPr>
            <a:r>
              <a:rPr lang="it-IT" dirty="0" smtClean="0"/>
              <a:t>Nei bambini si ha anche un arresto della crescita. </a:t>
            </a:r>
          </a:p>
          <a:p>
            <a:pPr>
              <a:buNone/>
            </a:pPr>
            <a:r>
              <a:rPr lang="it-IT" dirty="0" smtClean="0"/>
              <a:t>Bassi livelli di acido ascorbico, sembrano favorire l'aterosclerosi. </a:t>
            </a:r>
          </a:p>
          <a:p>
            <a:endParaRPr lang="it-IT" dirty="0"/>
          </a:p>
        </p:txBody>
      </p:sp>
      <p:sp>
        <p:nvSpPr>
          <p:cNvPr id="8" name="Segnaposto contenuto 7"/>
          <p:cNvSpPr>
            <a:spLocks noGrp="1"/>
          </p:cNvSpPr>
          <p:nvPr>
            <p:ph sz="quarter" idx="4"/>
          </p:nvPr>
        </p:nvSpPr>
        <p:spPr>
          <a:xfrm>
            <a:off x="4143372" y="2000240"/>
            <a:ext cx="3520440" cy="4114800"/>
          </a:xfrm>
        </p:spPr>
        <p:txBody>
          <a:bodyPr>
            <a:noAutofit/>
          </a:bodyPr>
          <a:lstStyle/>
          <a:p>
            <a:pPr>
              <a:buNone/>
            </a:pPr>
            <a:r>
              <a:rPr lang="it-IT" sz="1600" dirty="0" smtClean="0"/>
              <a:t>Il fabbisogno quotidiano stimato intorno a 60-120 mg quando si parla di megadosi, i livelli di assunzione di superano i due grammi/</a:t>
            </a:r>
            <a:r>
              <a:rPr lang="it-IT" sz="1600" dirty="0" err="1" smtClean="0"/>
              <a:t>die</a:t>
            </a:r>
            <a:r>
              <a:rPr lang="it-IT" sz="1600" dirty="0" smtClean="0"/>
              <a:t>, fino a raggiungere ed oltrepassare i dieci grammi. A 2000 mg si colloca la massima dose.</a:t>
            </a:r>
          </a:p>
          <a:p>
            <a:pPr>
              <a:buNone/>
            </a:pPr>
            <a:r>
              <a:rPr lang="it-IT" sz="1600" dirty="0" smtClean="0"/>
              <a:t>I rischi per i sovradosaggi sono contenuti.</a:t>
            </a:r>
          </a:p>
          <a:p>
            <a:pPr>
              <a:buNone/>
            </a:pPr>
            <a:r>
              <a:rPr lang="it-IT" sz="1600" dirty="0" smtClean="0"/>
              <a:t>I soggetti che assumono megadosi possono avere problemi di acidità gastrica, con bruciori, reflusso, problemi gastrointestinali e addirittura calcoli renali.</a:t>
            </a: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edge">
                                      <p:cBhvr>
                                        <p:cTn id="23" dur="20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6">
                                            <p:txEl>
                                              <p:pRg st="0" end="0"/>
                                            </p:txEl>
                                          </p:spTgt>
                                        </p:tgtEl>
                                        <p:attrNameLst>
                                          <p:attrName>ppt_y</p:attrName>
                                        </p:attrNameLst>
                                      </p:cBhvr>
                                      <p:tavLst>
                                        <p:tav tm="0">
                                          <p:val>
                                            <p:strVal val="#ppt_y"/>
                                          </p:val>
                                        </p:tav>
                                        <p:tav tm="100000">
                                          <p:val>
                                            <p:strVal val="#ppt_y"/>
                                          </p:val>
                                        </p:tav>
                                      </p:tavLst>
                                    </p:anim>
                                  </p:childTnLst>
                                </p:cTn>
                              </p:par>
                              <p:par>
                                <p:cTn id="32" presetID="39" presetClass="entr" presetSubtype="0" accel="10000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p:cTn id="34"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6">
                                            <p:txEl>
                                              <p:pRg st="1" end="1"/>
                                            </p:txEl>
                                          </p:spTgt>
                                        </p:tgtEl>
                                        <p:attrNameLst>
                                          <p:attrName>ppt_y</p:attrName>
                                        </p:attrNameLst>
                                      </p:cBhvr>
                                      <p:tavLst>
                                        <p:tav tm="0">
                                          <p:val>
                                            <p:strVal val="#ppt_y"/>
                                          </p:val>
                                        </p:tav>
                                        <p:tav tm="100000">
                                          <p:val>
                                            <p:strVal val="#ppt_y"/>
                                          </p:val>
                                        </p:tav>
                                      </p:tavLst>
                                    </p:anim>
                                  </p:childTnLst>
                                </p:cTn>
                              </p:par>
                              <p:par>
                                <p:cTn id="38" presetID="39" presetClass="entr" presetSubtype="0" accel="100000"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p:cTn id="40"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
                                            <p:txEl>
                                              <p:pRg st="2" end="2"/>
                                            </p:txEl>
                                          </p:spTgt>
                                        </p:tgtEl>
                                        <p:attrNameLst>
                                          <p:attrName>ppt_y</p:attrName>
                                        </p:attrNameLst>
                                      </p:cBhvr>
                                      <p:tavLst>
                                        <p:tav tm="0">
                                          <p:val>
                                            <p:strVal val="#ppt_y"/>
                                          </p:val>
                                        </p:tav>
                                        <p:tav tm="100000">
                                          <p:val>
                                            <p:strVal val="#ppt_y"/>
                                          </p:val>
                                        </p:tav>
                                      </p:tavLst>
                                    </p:anim>
                                  </p:childTnLst>
                                </p:cTn>
                              </p:par>
                              <p:par>
                                <p:cTn id="44" presetID="39" presetClass="entr" presetSubtype="0" accel="10000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 calcmode="lin" valueType="num">
                                      <p:cBhvr>
                                        <p:cTn id="46"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6">
                                            <p:txEl>
                                              <p:pRg st="3" end="3"/>
                                            </p:txEl>
                                          </p:spTgt>
                                        </p:tgtEl>
                                        <p:attrNameLst>
                                          <p:attrName>ppt_y</p:attrName>
                                        </p:attrNameLst>
                                      </p:cBhvr>
                                      <p:tavLst>
                                        <p:tav tm="0">
                                          <p:val>
                                            <p:strVal val="#ppt_y"/>
                                          </p:val>
                                        </p:tav>
                                        <p:tav tm="100000">
                                          <p:val>
                                            <p:strVal val="#ppt_y"/>
                                          </p:val>
                                        </p:tav>
                                      </p:tavLst>
                                    </p:anim>
                                  </p:childTnLst>
                                </p:cTn>
                              </p:par>
                              <p:par>
                                <p:cTn id="50" presetID="39" presetClass="entr" presetSubtype="0" accel="100000"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calcmode="lin" valueType="num">
                                      <p:cBhvr>
                                        <p:cTn id="52" dur="5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6">
                                            <p:txEl>
                                              <p:pRg st="4" end="4"/>
                                            </p:txEl>
                                          </p:spTgt>
                                        </p:tgtEl>
                                        <p:attrNameLst>
                                          <p:attrName>ppt_y</p:attrName>
                                        </p:attrNameLst>
                                      </p:cBhvr>
                                      <p:tavLst>
                                        <p:tav tm="0">
                                          <p:val>
                                            <p:strVal val="#ppt_y"/>
                                          </p:val>
                                        </p:tav>
                                        <p:tav tm="100000">
                                          <p:val>
                                            <p:strVal val="#ppt_y"/>
                                          </p:val>
                                        </p:tav>
                                      </p:tavLst>
                                    </p:anim>
                                  </p:childTnLst>
                                </p:cTn>
                              </p:par>
                              <p:par>
                                <p:cTn id="56" presetID="39" presetClass="entr" presetSubtype="0" accel="100000" fill="hold" nodeType="with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 calcmode="lin" valueType="num">
                                      <p:cBhvr>
                                        <p:cTn id="58" dur="5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6">
                                            <p:txEl>
                                              <p:pRg st="5" end="5"/>
                                            </p:txEl>
                                          </p:spTgt>
                                        </p:tgtEl>
                                        <p:attrNameLst>
                                          <p:attrName>ppt_y</p:attrName>
                                        </p:attrNameLst>
                                      </p:cBhvr>
                                      <p:tavLst>
                                        <p:tav tm="0">
                                          <p:val>
                                            <p:strVal val="#ppt_y"/>
                                          </p:val>
                                        </p:tav>
                                        <p:tav tm="100000">
                                          <p:val>
                                            <p:strVal val="#ppt_y"/>
                                          </p:val>
                                        </p:tav>
                                      </p:tavLst>
                                    </p:anim>
                                  </p:childTnLst>
                                </p:cTn>
                              </p:par>
                              <p:par>
                                <p:cTn id="62" presetID="39" presetClass="entr" presetSubtype="0" accel="100000" fill="hold" nodeType="with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 calcmode="lin" valueType="num">
                                      <p:cBhvr>
                                        <p:cTn id="64" dur="5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7">
                                            <p:bg/>
                                          </p:spTgt>
                                        </p:tgtEl>
                                        <p:attrNameLst>
                                          <p:attrName>style.visibility</p:attrName>
                                        </p:attrNameLst>
                                      </p:cBhvr>
                                      <p:to>
                                        <p:strVal val="visible"/>
                                      </p:to>
                                    </p:set>
                                    <p:animEffect transition="in" filter="wedge">
                                      <p:cBhvr>
                                        <p:cTn id="72" dur="2000"/>
                                        <p:tgtEl>
                                          <p:spTgt spid="7">
                                            <p:bg/>
                                          </p:spTgt>
                                        </p:tgtEl>
                                      </p:cBhvr>
                                    </p:animEffect>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7">
                                            <p:txEl>
                                              <p:pRg st="0" end="0"/>
                                            </p:txEl>
                                          </p:spTgt>
                                        </p:tgtEl>
                                        <p:attrNameLst>
                                          <p:attrName>style.visibility</p:attrName>
                                        </p:attrNameLst>
                                      </p:cBhvr>
                                      <p:to>
                                        <p:strVal val="visible"/>
                                      </p:to>
                                    </p:set>
                                    <p:animEffect transition="in" filter="fade">
                                      <p:cBhvr>
                                        <p:cTn id="77" dur="1000"/>
                                        <p:tgtEl>
                                          <p:spTgt spid="7">
                                            <p:txEl>
                                              <p:pRg st="0" end="0"/>
                                            </p:txEl>
                                          </p:spTgt>
                                        </p:tgtEl>
                                      </p:cBhvr>
                                    </p:animEffect>
                                    <p:anim calcmode="lin" valueType="num">
                                      <p:cBhvr>
                                        <p:cTn id="7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7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9" presetClass="entr" presetSubtype="0" accel="100000" fill="hold" nodeType="clickEffect">
                                  <p:stCondLst>
                                    <p:cond delay="0"/>
                                  </p:stCondLst>
                                  <p:childTnLst>
                                    <p:set>
                                      <p:cBhvr>
                                        <p:cTn id="83" dur="1" fill="hold">
                                          <p:stCondLst>
                                            <p:cond delay="0"/>
                                          </p:stCondLst>
                                        </p:cTn>
                                        <p:tgtEl>
                                          <p:spTgt spid="8">
                                            <p:txEl>
                                              <p:pRg st="0" end="0"/>
                                            </p:txEl>
                                          </p:spTgt>
                                        </p:tgtEl>
                                        <p:attrNameLst>
                                          <p:attrName>style.visibility</p:attrName>
                                        </p:attrNameLst>
                                      </p:cBhvr>
                                      <p:to>
                                        <p:strVal val="visible"/>
                                      </p:to>
                                    </p:set>
                                    <p:anim calcmode="lin" valueType="num">
                                      <p:cBhvr>
                                        <p:cTn id="84"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5"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6"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7" dur="500" fill="hold"/>
                                        <p:tgtEl>
                                          <p:spTgt spid="8">
                                            <p:txEl>
                                              <p:pRg st="0" end="0"/>
                                            </p:txEl>
                                          </p:spTgt>
                                        </p:tgtEl>
                                        <p:attrNameLst>
                                          <p:attrName>ppt_y</p:attrName>
                                        </p:attrNameLst>
                                      </p:cBhvr>
                                      <p:tavLst>
                                        <p:tav tm="0">
                                          <p:val>
                                            <p:strVal val="#ppt_y"/>
                                          </p:val>
                                        </p:tav>
                                        <p:tav tm="100000">
                                          <p:val>
                                            <p:strVal val="#ppt_y"/>
                                          </p:val>
                                        </p:tav>
                                      </p:tavLst>
                                    </p:anim>
                                  </p:childTnLst>
                                </p:cTn>
                              </p:par>
                              <p:par>
                                <p:cTn id="88" presetID="39" presetClass="entr" presetSubtype="0" accel="100000" fill="hold" nodeType="withEffect">
                                  <p:stCondLst>
                                    <p:cond delay="0"/>
                                  </p:stCondLst>
                                  <p:childTnLst>
                                    <p:set>
                                      <p:cBhvr>
                                        <p:cTn id="89" dur="1" fill="hold">
                                          <p:stCondLst>
                                            <p:cond delay="0"/>
                                          </p:stCondLst>
                                        </p:cTn>
                                        <p:tgtEl>
                                          <p:spTgt spid="8">
                                            <p:txEl>
                                              <p:pRg st="1" end="1"/>
                                            </p:txEl>
                                          </p:spTgt>
                                        </p:tgtEl>
                                        <p:attrNameLst>
                                          <p:attrName>style.visibility</p:attrName>
                                        </p:attrNameLst>
                                      </p:cBhvr>
                                      <p:to>
                                        <p:strVal val="visible"/>
                                      </p:to>
                                    </p:set>
                                    <p:anim calcmode="lin" valueType="num">
                                      <p:cBhvr>
                                        <p:cTn id="90"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8">
                                            <p:txEl>
                                              <p:pRg st="1" end="1"/>
                                            </p:txEl>
                                          </p:spTgt>
                                        </p:tgtEl>
                                        <p:attrNameLst>
                                          <p:attrName>ppt_y</p:attrName>
                                        </p:attrNameLst>
                                      </p:cBhvr>
                                      <p:tavLst>
                                        <p:tav tm="0">
                                          <p:val>
                                            <p:strVal val="#ppt_y"/>
                                          </p:val>
                                        </p:tav>
                                        <p:tav tm="100000">
                                          <p:val>
                                            <p:strVal val="#ppt_y"/>
                                          </p:val>
                                        </p:tav>
                                      </p:tavLst>
                                    </p:anim>
                                  </p:childTnLst>
                                </p:cTn>
                              </p:par>
                              <p:par>
                                <p:cTn id="94" presetID="39" presetClass="entr" presetSubtype="0" accel="100000" fill="hold" nodeType="withEffect">
                                  <p:stCondLst>
                                    <p:cond delay="0"/>
                                  </p:stCondLst>
                                  <p:childTnLst>
                                    <p:set>
                                      <p:cBhvr>
                                        <p:cTn id="95" dur="1" fill="hold">
                                          <p:stCondLst>
                                            <p:cond delay="0"/>
                                          </p:stCondLst>
                                        </p:cTn>
                                        <p:tgtEl>
                                          <p:spTgt spid="8">
                                            <p:txEl>
                                              <p:pRg st="2" end="2"/>
                                            </p:txEl>
                                          </p:spTgt>
                                        </p:tgtEl>
                                        <p:attrNameLst>
                                          <p:attrName>style.visibility</p:attrName>
                                        </p:attrNameLst>
                                      </p:cBhvr>
                                      <p:to>
                                        <p:strVal val="visible"/>
                                      </p:to>
                                    </p:set>
                                    <p:anim calcmode="lin" valueType="num">
                                      <p:cBhvr>
                                        <p:cTn id="96"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7"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8"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99"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7" grpId="0" uiExpand="1"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2">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262</TotalTime>
  <Words>809</Words>
  <Application>Microsoft Office PowerPoint</Application>
  <PresentationFormat>Presentazione su schermo (4:3)</PresentationFormat>
  <Paragraphs>71</Paragraphs>
  <Slides>17</Slides>
  <Notes>2</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Mito</vt:lpstr>
      <vt:lpstr>Vitamina C</vt:lpstr>
      <vt:lpstr>Cosa è?</vt:lpstr>
      <vt:lpstr>La chimica </vt:lpstr>
      <vt:lpstr>Produzione </vt:lpstr>
      <vt:lpstr>Produzione</vt:lpstr>
      <vt:lpstr>Storia</vt:lpstr>
      <vt:lpstr>Storia </vt:lpstr>
      <vt:lpstr>Dove si trova </vt:lpstr>
      <vt:lpstr>Conseguenze</vt:lpstr>
      <vt:lpstr>Integratori</vt:lpstr>
      <vt:lpstr>Presentazione standard di PowerPoint</vt:lpstr>
      <vt:lpstr>Vitamina C in un integratore</vt:lpstr>
      <vt:lpstr>Vitamina c nei cibi</vt:lpstr>
      <vt:lpstr>Vitamina C nei cibi</vt:lpstr>
      <vt:lpstr>Vitamina c nei cibi</vt:lpstr>
      <vt:lpstr>A cura di:</vt:lpstr>
      <vt:lpstr>Un grazie speciale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Vitamina C</dc:title>
  <dc:creator>User</dc:creator>
  <cp:lastModifiedBy>Francesca</cp:lastModifiedBy>
  <cp:revision>40</cp:revision>
  <dcterms:created xsi:type="dcterms:W3CDTF">2014-03-26T17:08:44Z</dcterms:created>
  <dcterms:modified xsi:type="dcterms:W3CDTF">2014-05-17T14:30:09Z</dcterms:modified>
</cp:coreProperties>
</file>