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0F61-A797-4AAE-A2F6-00BC47B6058C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B66FD84C-BC76-4442-92ED-A8D46E9F4640}">
      <dgm:prSet phldrT="[Texto]"/>
      <dgm:spPr/>
      <dgm:t>
        <a:bodyPr/>
        <a:lstStyle/>
        <a:p>
          <a:r>
            <a:rPr lang="es-ES_tradnl" dirty="0" smtClean="0"/>
            <a:t>software médico o sistema de gestión institucional</a:t>
          </a:r>
          <a:endParaRPr lang="es-MX" dirty="0"/>
        </a:p>
      </dgm:t>
    </dgm:pt>
    <dgm:pt modelId="{052F6A08-E829-461F-8D6C-438D6DE7CE94}" type="parTrans" cxnId="{2AA84D70-7DB0-4609-BB40-AF764B3FB7DB}">
      <dgm:prSet/>
      <dgm:spPr/>
      <dgm:t>
        <a:bodyPr/>
        <a:lstStyle/>
        <a:p>
          <a:endParaRPr lang="es-MX"/>
        </a:p>
      </dgm:t>
    </dgm:pt>
    <dgm:pt modelId="{E68A1580-E025-4556-838A-83A0F1339C8D}" type="sibTrans" cxnId="{2AA84D70-7DB0-4609-BB40-AF764B3FB7DB}">
      <dgm:prSet/>
      <dgm:spPr/>
      <dgm:t>
        <a:bodyPr/>
        <a:lstStyle/>
        <a:p>
          <a:endParaRPr lang="es-MX"/>
        </a:p>
      </dgm:t>
    </dgm:pt>
    <dgm:pt modelId="{DA32604B-BF3A-4D09-8D9C-BE4C3D06D47E}">
      <dgm:prSet phldrT="[Texto]"/>
      <dgm:spPr/>
      <dgm:t>
        <a:bodyPr/>
        <a:lstStyle/>
        <a:p>
          <a:r>
            <a:rPr lang="es-ES_tradnl" dirty="0" smtClean="0"/>
            <a:t>Acceso a servicios de información para profesionales y pacientes</a:t>
          </a:r>
          <a:endParaRPr lang="es-MX" dirty="0"/>
        </a:p>
      </dgm:t>
    </dgm:pt>
    <dgm:pt modelId="{90806DCA-319F-49B0-A78A-9E33F12BA476}" type="parTrans" cxnId="{3BED608A-D380-4FB0-953D-FEF813F4D7C9}">
      <dgm:prSet/>
      <dgm:spPr/>
      <dgm:t>
        <a:bodyPr/>
        <a:lstStyle/>
        <a:p>
          <a:endParaRPr lang="es-MX"/>
        </a:p>
      </dgm:t>
    </dgm:pt>
    <dgm:pt modelId="{2E100493-E12C-420D-A475-DFB92129982A}" type="sibTrans" cxnId="{3BED608A-D380-4FB0-953D-FEF813F4D7C9}">
      <dgm:prSet/>
      <dgm:spPr/>
      <dgm:t>
        <a:bodyPr/>
        <a:lstStyle/>
        <a:p>
          <a:endParaRPr lang="es-MX"/>
        </a:p>
      </dgm:t>
    </dgm:pt>
    <dgm:pt modelId="{CD4931AA-F63E-4FCB-B4CC-07A08C3BBC58}">
      <dgm:prSet phldrT="[Texto]"/>
      <dgm:spPr/>
      <dgm:t>
        <a:bodyPr/>
        <a:lstStyle/>
        <a:p>
          <a:r>
            <a:rPr lang="es-ES_tradnl" dirty="0" smtClean="0"/>
            <a:t>Soporte en comunicación en las actividades asistenciales, médicas y quirúrgicas</a:t>
          </a:r>
          <a:endParaRPr lang="es-MX" dirty="0"/>
        </a:p>
      </dgm:t>
    </dgm:pt>
    <dgm:pt modelId="{E12D0710-9623-4538-8760-D4726D631FA8}" type="parTrans" cxnId="{38FDF8FB-C714-43DD-BDA6-3CF3E2B70976}">
      <dgm:prSet/>
      <dgm:spPr/>
      <dgm:t>
        <a:bodyPr/>
        <a:lstStyle/>
        <a:p>
          <a:endParaRPr lang="es-MX"/>
        </a:p>
      </dgm:t>
    </dgm:pt>
    <dgm:pt modelId="{797341F5-C796-4F47-A247-A2526D6D0DD7}" type="sibTrans" cxnId="{38FDF8FB-C714-43DD-BDA6-3CF3E2B70976}">
      <dgm:prSet/>
      <dgm:spPr/>
      <dgm:t>
        <a:bodyPr/>
        <a:lstStyle/>
        <a:p>
          <a:endParaRPr lang="es-MX"/>
        </a:p>
      </dgm:t>
    </dgm:pt>
    <dgm:pt modelId="{D7AFD0E5-07F6-4542-B6A6-A546D03347C1}" type="pres">
      <dgm:prSet presAssocID="{9BAF0F61-A797-4AAE-A2F6-00BC47B6058C}" presName="CompostProcess" presStyleCnt="0">
        <dgm:presLayoutVars>
          <dgm:dir/>
          <dgm:resizeHandles val="exact"/>
        </dgm:presLayoutVars>
      </dgm:prSet>
      <dgm:spPr/>
    </dgm:pt>
    <dgm:pt modelId="{434F67BD-D459-465E-A720-A273C5EA89D4}" type="pres">
      <dgm:prSet presAssocID="{9BAF0F61-A797-4AAE-A2F6-00BC47B6058C}" presName="arrow" presStyleLbl="bgShp" presStyleIdx="0" presStyleCnt="1"/>
      <dgm:spPr/>
    </dgm:pt>
    <dgm:pt modelId="{2AFEA274-C195-48E6-8FA8-2E0484D99703}" type="pres">
      <dgm:prSet presAssocID="{9BAF0F61-A797-4AAE-A2F6-00BC47B6058C}" presName="linearProcess" presStyleCnt="0"/>
      <dgm:spPr/>
    </dgm:pt>
    <dgm:pt modelId="{89FE4305-086A-4AA7-96E6-E6EC6F77A7AA}" type="pres">
      <dgm:prSet presAssocID="{B66FD84C-BC76-4442-92ED-A8D46E9F464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0BDAA5-7942-4943-8DEE-76B0919A05C7}" type="pres">
      <dgm:prSet presAssocID="{E68A1580-E025-4556-838A-83A0F1339C8D}" presName="sibTrans" presStyleCnt="0"/>
      <dgm:spPr/>
    </dgm:pt>
    <dgm:pt modelId="{BF51A869-2E29-4E1B-AEDD-B3F8CF652687}" type="pres">
      <dgm:prSet presAssocID="{DA32604B-BF3A-4D09-8D9C-BE4C3D06D47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555294-BA40-4E2D-A199-EC63B8FED981}" type="pres">
      <dgm:prSet presAssocID="{2E100493-E12C-420D-A475-DFB92129982A}" presName="sibTrans" presStyleCnt="0"/>
      <dgm:spPr/>
    </dgm:pt>
    <dgm:pt modelId="{68CE7366-9C4D-45B1-A422-76D26845206C}" type="pres">
      <dgm:prSet presAssocID="{CD4931AA-F63E-4FCB-B4CC-07A08C3BBC5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A5C1575-BD9B-4B87-A0B6-36ED2B8ACCCD}" type="presOf" srcId="{DA32604B-BF3A-4D09-8D9C-BE4C3D06D47E}" destId="{BF51A869-2E29-4E1B-AEDD-B3F8CF652687}" srcOrd="0" destOrd="0" presId="urn:microsoft.com/office/officeart/2005/8/layout/hProcess9"/>
    <dgm:cxn modelId="{3BED608A-D380-4FB0-953D-FEF813F4D7C9}" srcId="{9BAF0F61-A797-4AAE-A2F6-00BC47B6058C}" destId="{DA32604B-BF3A-4D09-8D9C-BE4C3D06D47E}" srcOrd="1" destOrd="0" parTransId="{90806DCA-319F-49B0-A78A-9E33F12BA476}" sibTransId="{2E100493-E12C-420D-A475-DFB92129982A}"/>
    <dgm:cxn modelId="{2AA84D70-7DB0-4609-BB40-AF764B3FB7DB}" srcId="{9BAF0F61-A797-4AAE-A2F6-00BC47B6058C}" destId="{B66FD84C-BC76-4442-92ED-A8D46E9F4640}" srcOrd="0" destOrd="0" parTransId="{052F6A08-E829-461F-8D6C-438D6DE7CE94}" sibTransId="{E68A1580-E025-4556-838A-83A0F1339C8D}"/>
    <dgm:cxn modelId="{AC0A6D58-5766-4DDC-AC0A-716134E99739}" type="presOf" srcId="{CD4931AA-F63E-4FCB-B4CC-07A08C3BBC58}" destId="{68CE7366-9C4D-45B1-A422-76D26845206C}" srcOrd="0" destOrd="0" presId="urn:microsoft.com/office/officeart/2005/8/layout/hProcess9"/>
    <dgm:cxn modelId="{B7FECD88-A059-4BB0-AD09-DA34128B709D}" type="presOf" srcId="{B66FD84C-BC76-4442-92ED-A8D46E9F4640}" destId="{89FE4305-086A-4AA7-96E6-E6EC6F77A7AA}" srcOrd="0" destOrd="0" presId="urn:microsoft.com/office/officeart/2005/8/layout/hProcess9"/>
    <dgm:cxn modelId="{38FDF8FB-C714-43DD-BDA6-3CF3E2B70976}" srcId="{9BAF0F61-A797-4AAE-A2F6-00BC47B6058C}" destId="{CD4931AA-F63E-4FCB-B4CC-07A08C3BBC58}" srcOrd="2" destOrd="0" parTransId="{E12D0710-9623-4538-8760-D4726D631FA8}" sibTransId="{797341F5-C796-4F47-A247-A2526D6D0DD7}"/>
    <dgm:cxn modelId="{FC67F49E-D597-4A02-BC6D-CE5C1D828A00}" type="presOf" srcId="{9BAF0F61-A797-4AAE-A2F6-00BC47B6058C}" destId="{D7AFD0E5-07F6-4542-B6A6-A546D03347C1}" srcOrd="0" destOrd="0" presId="urn:microsoft.com/office/officeart/2005/8/layout/hProcess9"/>
    <dgm:cxn modelId="{49619884-C391-4332-A413-99916740A2D4}" type="presParOf" srcId="{D7AFD0E5-07F6-4542-B6A6-A546D03347C1}" destId="{434F67BD-D459-465E-A720-A273C5EA89D4}" srcOrd="0" destOrd="0" presId="urn:microsoft.com/office/officeart/2005/8/layout/hProcess9"/>
    <dgm:cxn modelId="{7FBD24DC-EEA0-4E7F-AEFD-19DF9D97AD49}" type="presParOf" srcId="{D7AFD0E5-07F6-4542-B6A6-A546D03347C1}" destId="{2AFEA274-C195-48E6-8FA8-2E0484D99703}" srcOrd="1" destOrd="0" presId="urn:microsoft.com/office/officeart/2005/8/layout/hProcess9"/>
    <dgm:cxn modelId="{BD4CEC7C-4A1F-45DB-A203-6ACD8B491415}" type="presParOf" srcId="{2AFEA274-C195-48E6-8FA8-2E0484D99703}" destId="{89FE4305-086A-4AA7-96E6-E6EC6F77A7AA}" srcOrd="0" destOrd="0" presId="urn:microsoft.com/office/officeart/2005/8/layout/hProcess9"/>
    <dgm:cxn modelId="{17217AE2-9733-4115-880E-38B88FA8154D}" type="presParOf" srcId="{2AFEA274-C195-48E6-8FA8-2E0484D99703}" destId="{010BDAA5-7942-4943-8DEE-76B0919A05C7}" srcOrd="1" destOrd="0" presId="urn:microsoft.com/office/officeart/2005/8/layout/hProcess9"/>
    <dgm:cxn modelId="{2BF4FA08-EDE6-4C61-9679-24C53B0F2240}" type="presParOf" srcId="{2AFEA274-C195-48E6-8FA8-2E0484D99703}" destId="{BF51A869-2E29-4E1B-AEDD-B3F8CF652687}" srcOrd="2" destOrd="0" presId="urn:microsoft.com/office/officeart/2005/8/layout/hProcess9"/>
    <dgm:cxn modelId="{3AA72D51-3F2D-46F4-B86F-02ACD6C4E978}" type="presParOf" srcId="{2AFEA274-C195-48E6-8FA8-2E0484D99703}" destId="{67555294-BA40-4E2D-A199-EC63B8FED981}" srcOrd="3" destOrd="0" presId="urn:microsoft.com/office/officeart/2005/8/layout/hProcess9"/>
    <dgm:cxn modelId="{1F0399E1-911C-4B8C-8A08-D299DE06A493}" type="presParOf" srcId="{2AFEA274-C195-48E6-8FA8-2E0484D99703}" destId="{68CE7366-9C4D-45B1-A422-76D26845206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56A94-B9AD-45CD-A243-CAB66D7B5D0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249623D-044B-4724-BD99-7799FC43E363}">
      <dgm:prSet phldrT="[Texto]"/>
      <dgm:spPr/>
      <dgm:t>
        <a:bodyPr/>
        <a:lstStyle/>
        <a:p>
          <a:r>
            <a:rPr lang="es-MX" dirty="0" smtClean="0"/>
            <a:t>APPS SANITARIAS</a:t>
          </a:r>
          <a:endParaRPr lang="es-MX" dirty="0"/>
        </a:p>
      </dgm:t>
    </dgm:pt>
    <dgm:pt modelId="{98738A10-1677-4F41-9072-6A1E511B9C14}" type="parTrans" cxnId="{62CE51CB-4AFC-4428-A3E6-294ABCB3CBE3}">
      <dgm:prSet/>
      <dgm:spPr/>
      <dgm:t>
        <a:bodyPr/>
        <a:lstStyle/>
        <a:p>
          <a:endParaRPr lang="es-MX"/>
        </a:p>
      </dgm:t>
    </dgm:pt>
    <dgm:pt modelId="{28B39C25-A299-4BCF-A2E2-0E62397E6128}" type="sibTrans" cxnId="{62CE51CB-4AFC-4428-A3E6-294ABCB3CBE3}">
      <dgm:prSet/>
      <dgm:spPr/>
      <dgm:t>
        <a:bodyPr/>
        <a:lstStyle/>
        <a:p>
          <a:endParaRPr lang="es-MX"/>
        </a:p>
      </dgm:t>
    </dgm:pt>
    <dgm:pt modelId="{1CA0C7AE-10E4-487C-B5C5-5515A55B7515}">
      <dgm:prSet phldrT="[Texto]"/>
      <dgm:spPr/>
      <dgm:t>
        <a:bodyPr/>
        <a:lstStyle/>
        <a:p>
          <a:r>
            <a:rPr lang="es-MX" b="1" dirty="0" smtClean="0"/>
            <a:t>Apoyo del sistema sanitario</a:t>
          </a:r>
          <a:endParaRPr lang="es-MX" dirty="0"/>
        </a:p>
      </dgm:t>
    </dgm:pt>
    <dgm:pt modelId="{F2543175-B364-4F66-A2EB-ABB98A88A600}" type="parTrans" cxnId="{B47A19E1-B0A1-4E57-8A26-B04BB07B33C1}">
      <dgm:prSet/>
      <dgm:spPr/>
      <dgm:t>
        <a:bodyPr/>
        <a:lstStyle/>
        <a:p>
          <a:endParaRPr lang="es-MX"/>
        </a:p>
      </dgm:t>
    </dgm:pt>
    <dgm:pt modelId="{88AF3057-1CB7-453E-B233-AF637B3F1713}" type="sibTrans" cxnId="{B47A19E1-B0A1-4E57-8A26-B04BB07B33C1}">
      <dgm:prSet/>
      <dgm:spPr/>
      <dgm:t>
        <a:bodyPr/>
        <a:lstStyle/>
        <a:p>
          <a:endParaRPr lang="es-MX"/>
        </a:p>
      </dgm:t>
    </dgm:pt>
    <dgm:pt modelId="{6EAF32BA-25A4-471B-8E3C-93095E8121B3}">
      <dgm:prSet phldrT="[Texto]"/>
      <dgm:spPr/>
      <dgm:t>
        <a:bodyPr/>
        <a:lstStyle/>
        <a:p>
          <a:r>
            <a:rPr lang="es-MX" dirty="0" smtClean="0"/>
            <a:t>Prestación ubicua de servicios sanitarios</a:t>
          </a:r>
          <a:endParaRPr lang="es-MX" dirty="0"/>
        </a:p>
      </dgm:t>
    </dgm:pt>
    <dgm:pt modelId="{9646F303-9DB3-4C27-A40B-0405AE17F22B}" type="parTrans" cxnId="{C0BB71CA-3BFC-41C5-8E1D-7C953F241B86}">
      <dgm:prSet/>
      <dgm:spPr/>
      <dgm:t>
        <a:bodyPr/>
        <a:lstStyle/>
        <a:p>
          <a:endParaRPr lang="es-MX"/>
        </a:p>
      </dgm:t>
    </dgm:pt>
    <dgm:pt modelId="{0E22AEFD-E0B4-46C1-A57F-A5397B84899B}" type="sibTrans" cxnId="{C0BB71CA-3BFC-41C5-8E1D-7C953F241B86}">
      <dgm:prSet/>
      <dgm:spPr/>
      <dgm:t>
        <a:bodyPr/>
        <a:lstStyle/>
        <a:p>
          <a:endParaRPr lang="es-MX"/>
        </a:p>
      </dgm:t>
    </dgm:pt>
    <dgm:pt modelId="{4B2E6CF7-FA19-4227-83A3-64AA727267DC}" type="pres">
      <dgm:prSet presAssocID="{ECB56A94-B9AD-45CD-A243-CAB66D7B5D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0A9C97-BCE2-4157-B0A9-3F0BD10220F7}" type="pres">
      <dgm:prSet presAssocID="{2249623D-044B-4724-BD99-7799FC43E363}" presName="root1" presStyleCnt="0"/>
      <dgm:spPr/>
    </dgm:pt>
    <dgm:pt modelId="{35804011-688E-4810-A034-79775E994C98}" type="pres">
      <dgm:prSet presAssocID="{2249623D-044B-4724-BD99-7799FC43E363}" presName="LevelOneTextNode" presStyleLbl="node0" presStyleIdx="0" presStyleCnt="1">
        <dgm:presLayoutVars>
          <dgm:chPref val="3"/>
        </dgm:presLayoutVars>
      </dgm:prSet>
      <dgm:spPr/>
    </dgm:pt>
    <dgm:pt modelId="{EB394882-4008-42C3-9575-ABD57483FE39}" type="pres">
      <dgm:prSet presAssocID="{2249623D-044B-4724-BD99-7799FC43E363}" presName="level2hierChild" presStyleCnt="0"/>
      <dgm:spPr/>
    </dgm:pt>
    <dgm:pt modelId="{1AAB8CCA-5FB1-4077-9E4E-1D32312F53E7}" type="pres">
      <dgm:prSet presAssocID="{F2543175-B364-4F66-A2EB-ABB98A88A600}" presName="conn2-1" presStyleLbl="parChTrans1D2" presStyleIdx="0" presStyleCnt="2"/>
      <dgm:spPr/>
    </dgm:pt>
    <dgm:pt modelId="{A5BAF32B-8397-4C12-8426-D7259F043CC4}" type="pres">
      <dgm:prSet presAssocID="{F2543175-B364-4F66-A2EB-ABB98A88A600}" presName="connTx" presStyleLbl="parChTrans1D2" presStyleIdx="0" presStyleCnt="2"/>
      <dgm:spPr/>
    </dgm:pt>
    <dgm:pt modelId="{E580DB14-57ED-4EB6-AB86-0B72D448EF2A}" type="pres">
      <dgm:prSet presAssocID="{1CA0C7AE-10E4-487C-B5C5-5515A55B7515}" presName="root2" presStyleCnt="0"/>
      <dgm:spPr/>
    </dgm:pt>
    <dgm:pt modelId="{3E611021-4FE4-48FE-A708-8F0F67650127}" type="pres">
      <dgm:prSet presAssocID="{1CA0C7AE-10E4-487C-B5C5-5515A55B75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6BAA34E-8CC5-45CD-BD96-B338E2D83368}" type="pres">
      <dgm:prSet presAssocID="{1CA0C7AE-10E4-487C-B5C5-5515A55B7515}" presName="level3hierChild" presStyleCnt="0"/>
      <dgm:spPr/>
    </dgm:pt>
    <dgm:pt modelId="{C483770E-F406-42F9-89F2-0CF55156D04E}" type="pres">
      <dgm:prSet presAssocID="{9646F303-9DB3-4C27-A40B-0405AE17F22B}" presName="conn2-1" presStyleLbl="parChTrans1D2" presStyleIdx="1" presStyleCnt="2"/>
      <dgm:spPr/>
    </dgm:pt>
    <dgm:pt modelId="{C267874D-9325-4959-92C5-551216EDDF0A}" type="pres">
      <dgm:prSet presAssocID="{9646F303-9DB3-4C27-A40B-0405AE17F22B}" presName="connTx" presStyleLbl="parChTrans1D2" presStyleIdx="1" presStyleCnt="2"/>
      <dgm:spPr/>
    </dgm:pt>
    <dgm:pt modelId="{7809FBC0-0439-401D-807A-2F32822C54D1}" type="pres">
      <dgm:prSet presAssocID="{6EAF32BA-25A4-471B-8E3C-93095E8121B3}" presName="root2" presStyleCnt="0"/>
      <dgm:spPr/>
    </dgm:pt>
    <dgm:pt modelId="{E9779C68-02AA-463A-B4B4-16BABBA18312}" type="pres">
      <dgm:prSet presAssocID="{6EAF32BA-25A4-471B-8E3C-93095E8121B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0529F01-97C6-49DD-B66D-D74914B7B902}" type="pres">
      <dgm:prSet presAssocID="{6EAF32BA-25A4-471B-8E3C-93095E8121B3}" presName="level3hierChild" presStyleCnt="0"/>
      <dgm:spPr/>
    </dgm:pt>
  </dgm:ptLst>
  <dgm:cxnLst>
    <dgm:cxn modelId="{C0BB71CA-3BFC-41C5-8E1D-7C953F241B86}" srcId="{2249623D-044B-4724-BD99-7799FC43E363}" destId="{6EAF32BA-25A4-471B-8E3C-93095E8121B3}" srcOrd="1" destOrd="0" parTransId="{9646F303-9DB3-4C27-A40B-0405AE17F22B}" sibTransId="{0E22AEFD-E0B4-46C1-A57F-A5397B84899B}"/>
    <dgm:cxn modelId="{D1AB48EE-228C-46F7-B380-083E2F2029AF}" type="presOf" srcId="{F2543175-B364-4F66-A2EB-ABB98A88A600}" destId="{A5BAF32B-8397-4C12-8426-D7259F043CC4}" srcOrd="1" destOrd="0" presId="urn:microsoft.com/office/officeart/2008/layout/HorizontalMultiLevelHierarchy"/>
    <dgm:cxn modelId="{5DB2FFD7-A6DF-43BC-B0F7-5B07A6D4223F}" type="presOf" srcId="{2249623D-044B-4724-BD99-7799FC43E363}" destId="{35804011-688E-4810-A034-79775E994C98}" srcOrd="0" destOrd="0" presId="urn:microsoft.com/office/officeart/2008/layout/HorizontalMultiLevelHierarchy"/>
    <dgm:cxn modelId="{9A814363-35F6-4D4C-B343-538C07221304}" type="presOf" srcId="{F2543175-B364-4F66-A2EB-ABB98A88A600}" destId="{1AAB8CCA-5FB1-4077-9E4E-1D32312F53E7}" srcOrd="0" destOrd="0" presId="urn:microsoft.com/office/officeart/2008/layout/HorizontalMultiLevelHierarchy"/>
    <dgm:cxn modelId="{C08EED5C-FE19-47C4-9886-1EE81C800418}" type="presOf" srcId="{6EAF32BA-25A4-471B-8E3C-93095E8121B3}" destId="{E9779C68-02AA-463A-B4B4-16BABBA18312}" srcOrd="0" destOrd="0" presId="urn:microsoft.com/office/officeart/2008/layout/HorizontalMultiLevelHierarchy"/>
    <dgm:cxn modelId="{6936148C-89B3-4A6B-BAD4-6672A440BEBA}" type="presOf" srcId="{ECB56A94-B9AD-45CD-A243-CAB66D7B5D08}" destId="{4B2E6CF7-FA19-4227-83A3-64AA727267DC}" srcOrd="0" destOrd="0" presId="urn:microsoft.com/office/officeart/2008/layout/HorizontalMultiLevelHierarchy"/>
    <dgm:cxn modelId="{DCDBD0AF-727D-427C-9D87-FA968153E9F8}" type="presOf" srcId="{9646F303-9DB3-4C27-A40B-0405AE17F22B}" destId="{C483770E-F406-42F9-89F2-0CF55156D04E}" srcOrd="0" destOrd="0" presId="urn:microsoft.com/office/officeart/2008/layout/HorizontalMultiLevelHierarchy"/>
    <dgm:cxn modelId="{2045222B-FFB3-4A01-B7B0-4ABA8ED43EE3}" type="presOf" srcId="{9646F303-9DB3-4C27-A40B-0405AE17F22B}" destId="{C267874D-9325-4959-92C5-551216EDDF0A}" srcOrd="1" destOrd="0" presId="urn:microsoft.com/office/officeart/2008/layout/HorizontalMultiLevelHierarchy"/>
    <dgm:cxn modelId="{62CE51CB-4AFC-4428-A3E6-294ABCB3CBE3}" srcId="{ECB56A94-B9AD-45CD-A243-CAB66D7B5D08}" destId="{2249623D-044B-4724-BD99-7799FC43E363}" srcOrd="0" destOrd="0" parTransId="{98738A10-1677-4F41-9072-6A1E511B9C14}" sibTransId="{28B39C25-A299-4BCF-A2E2-0E62397E6128}"/>
    <dgm:cxn modelId="{B47A19E1-B0A1-4E57-8A26-B04BB07B33C1}" srcId="{2249623D-044B-4724-BD99-7799FC43E363}" destId="{1CA0C7AE-10E4-487C-B5C5-5515A55B7515}" srcOrd="0" destOrd="0" parTransId="{F2543175-B364-4F66-A2EB-ABB98A88A600}" sibTransId="{88AF3057-1CB7-453E-B233-AF637B3F1713}"/>
    <dgm:cxn modelId="{6E720960-9F7C-43EB-8242-96B74327FCF4}" type="presOf" srcId="{1CA0C7AE-10E4-487C-B5C5-5515A55B7515}" destId="{3E611021-4FE4-48FE-A708-8F0F67650127}" srcOrd="0" destOrd="0" presId="urn:microsoft.com/office/officeart/2008/layout/HorizontalMultiLevelHierarchy"/>
    <dgm:cxn modelId="{93B6EADD-E491-4643-8BAD-AF718CE67BB8}" type="presParOf" srcId="{4B2E6CF7-FA19-4227-83A3-64AA727267DC}" destId="{040A9C97-BCE2-4157-B0A9-3F0BD10220F7}" srcOrd="0" destOrd="0" presId="urn:microsoft.com/office/officeart/2008/layout/HorizontalMultiLevelHierarchy"/>
    <dgm:cxn modelId="{0797C340-C779-42AF-8982-D009DFB3ADFD}" type="presParOf" srcId="{040A9C97-BCE2-4157-B0A9-3F0BD10220F7}" destId="{35804011-688E-4810-A034-79775E994C98}" srcOrd="0" destOrd="0" presId="urn:microsoft.com/office/officeart/2008/layout/HorizontalMultiLevelHierarchy"/>
    <dgm:cxn modelId="{EA7D4011-44DE-476E-87E4-2ABFE440C14E}" type="presParOf" srcId="{040A9C97-BCE2-4157-B0A9-3F0BD10220F7}" destId="{EB394882-4008-42C3-9575-ABD57483FE39}" srcOrd="1" destOrd="0" presId="urn:microsoft.com/office/officeart/2008/layout/HorizontalMultiLevelHierarchy"/>
    <dgm:cxn modelId="{9E47BF9C-2C4E-4F77-B44B-7596C64E4AA2}" type="presParOf" srcId="{EB394882-4008-42C3-9575-ABD57483FE39}" destId="{1AAB8CCA-5FB1-4077-9E4E-1D32312F53E7}" srcOrd="0" destOrd="0" presId="urn:microsoft.com/office/officeart/2008/layout/HorizontalMultiLevelHierarchy"/>
    <dgm:cxn modelId="{D96EDC81-2D5D-458B-B2F2-F8A9470962F7}" type="presParOf" srcId="{1AAB8CCA-5FB1-4077-9E4E-1D32312F53E7}" destId="{A5BAF32B-8397-4C12-8426-D7259F043CC4}" srcOrd="0" destOrd="0" presId="urn:microsoft.com/office/officeart/2008/layout/HorizontalMultiLevelHierarchy"/>
    <dgm:cxn modelId="{BCEAB07B-89A7-4B2B-9972-1FA48A6C2386}" type="presParOf" srcId="{EB394882-4008-42C3-9575-ABD57483FE39}" destId="{E580DB14-57ED-4EB6-AB86-0B72D448EF2A}" srcOrd="1" destOrd="0" presId="urn:microsoft.com/office/officeart/2008/layout/HorizontalMultiLevelHierarchy"/>
    <dgm:cxn modelId="{447A4077-E874-4A02-864C-D542FBC7A298}" type="presParOf" srcId="{E580DB14-57ED-4EB6-AB86-0B72D448EF2A}" destId="{3E611021-4FE4-48FE-A708-8F0F67650127}" srcOrd="0" destOrd="0" presId="urn:microsoft.com/office/officeart/2008/layout/HorizontalMultiLevelHierarchy"/>
    <dgm:cxn modelId="{7105BFC4-0A87-48B2-9D35-3BC1B66BBFF0}" type="presParOf" srcId="{E580DB14-57ED-4EB6-AB86-0B72D448EF2A}" destId="{36BAA34E-8CC5-45CD-BD96-B338E2D83368}" srcOrd="1" destOrd="0" presId="urn:microsoft.com/office/officeart/2008/layout/HorizontalMultiLevelHierarchy"/>
    <dgm:cxn modelId="{77683684-90E0-4A5E-AF34-B63577F34D09}" type="presParOf" srcId="{EB394882-4008-42C3-9575-ABD57483FE39}" destId="{C483770E-F406-42F9-89F2-0CF55156D04E}" srcOrd="2" destOrd="0" presId="urn:microsoft.com/office/officeart/2008/layout/HorizontalMultiLevelHierarchy"/>
    <dgm:cxn modelId="{EE8C1A91-22DC-471A-BD8A-8818C977F97D}" type="presParOf" srcId="{C483770E-F406-42F9-89F2-0CF55156D04E}" destId="{C267874D-9325-4959-92C5-551216EDDF0A}" srcOrd="0" destOrd="0" presId="urn:microsoft.com/office/officeart/2008/layout/HorizontalMultiLevelHierarchy"/>
    <dgm:cxn modelId="{FC4405E9-7108-428D-9901-471A321D87DA}" type="presParOf" srcId="{EB394882-4008-42C3-9575-ABD57483FE39}" destId="{7809FBC0-0439-401D-807A-2F32822C54D1}" srcOrd="3" destOrd="0" presId="urn:microsoft.com/office/officeart/2008/layout/HorizontalMultiLevelHierarchy"/>
    <dgm:cxn modelId="{27620425-99F9-4F4D-B65B-D3B761DF9C82}" type="presParOf" srcId="{7809FBC0-0439-401D-807A-2F32822C54D1}" destId="{E9779C68-02AA-463A-B4B4-16BABBA18312}" srcOrd="0" destOrd="0" presId="urn:microsoft.com/office/officeart/2008/layout/HorizontalMultiLevelHierarchy"/>
    <dgm:cxn modelId="{E49B3A6C-9E5A-407D-92F5-18520A55F2A0}" type="presParOf" srcId="{7809FBC0-0439-401D-807A-2F32822C54D1}" destId="{C0529F01-97C6-49DD-B66D-D74914B7B90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F67BD-D459-465E-A720-A273C5EA89D4}">
      <dsp:nvSpPr>
        <dsp:cNvPr id="0" name=""/>
        <dsp:cNvSpPr/>
      </dsp:nvSpPr>
      <dsp:spPr>
        <a:xfrm>
          <a:off x="877051" y="0"/>
          <a:ext cx="9939914" cy="541866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E4305-086A-4AA7-96E6-E6EC6F77A7AA}">
      <dsp:nvSpPr>
        <dsp:cNvPr id="0" name=""/>
        <dsp:cNvSpPr/>
      </dsp:nvSpPr>
      <dsp:spPr>
        <a:xfrm>
          <a:off x="12561" y="1625600"/>
          <a:ext cx="3764011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dirty="0" smtClean="0"/>
            <a:t>software médico o sistema de gestión institucional</a:t>
          </a:r>
          <a:endParaRPr lang="es-MX" sz="2600" kern="1200" dirty="0"/>
        </a:p>
      </dsp:txBody>
      <dsp:txXfrm>
        <a:off x="118368" y="1731407"/>
        <a:ext cx="3552397" cy="1955852"/>
      </dsp:txXfrm>
    </dsp:sp>
    <dsp:sp modelId="{BF51A869-2E29-4E1B-AEDD-B3F8CF652687}">
      <dsp:nvSpPr>
        <dsp:cNvPr id="0" name=""/>
        <dsp:cNvSpPr/>
      </dsp:nvSpPr>
      <dsp:spPr>
        <a:xfrm>
          <a:off x="3965002" y="1625600"/>
          <a:ext cx="3764011" cy="2167466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dirty="0" smtClean="0"/>
            <a:t>Acceso a servicios de información para profesionales y pacientes</a:t>
          </a:r>
          <a:endParaRPr lang="es-MX" sz="2600" kern="1200" dirty="0"/>
        </a:p>
      </dsp:txBody>
      <dsp:txXfrm>
        <a:off x="4070809" y="1731407"/>
        <a:ext cx="3552397" cy="1955852"/>
      </dsp:txXfrm>
    </dsp:sp>
    <dsp:sp modelId="{68CE7366-9C4D-45B1-A422-76D26845206C}">
      <dsp:nvSpPr>
        <dsp:cNvPr id="0" name=""/>
        <dsp:cNvSpPr/>
      </dsp:nvSpPr>
      <dsp:spPr>
        <a:xfrm>
          <a:off x="7917443" y="1625600"/>
          <a:ext cx="3764011" cy="216746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dirty="0" smtClean="0"/>
            <a:t>Soporte en comunicación en las actividades asistenciales, médicas y quirúrgicas</a:t>
          </a:r>
          <a:endParaRPr lang="es-MX" sz="2600" kern="1200" dirty="0"/>
        </a:p>
      </dsp:txBody>
      <dsp:txXfrm>
        <a:off x="8023250" y="1731407"/>
        <a:ext cx="3552397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3770E-F406-42F9-89F2-0CF55156D04E}">
      <dsp:nvSpPr>
        <dsp:cNvPr id="0" name=""/>
        <dsp:cNvSpPr/>
      </dsp:nvSpPr>
      <dsp:spPr>
        <a:xfrm>
          <a:off x="4153744" y="2866030"/>
          <a:ext cx="714443" cy="680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7221" y="0"/>
              </a:lnTo>
              <a:lnTo>
                <a:pt x="357221" y="680682"/>
              </a:lnTo>
              <a:lnTo>
                <a:pt x="714443" y="6806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486297" y="3181701"/>
        <a:ext cx="49339" cy="49339"/>
      </dsp:txXfrm>
    </dsp:sp>
    <dsp:sp modelId="{1AAB8CCA-5FB1-4077-9E4E-1D32312F53E7}">
      <dsp:nvSpPr>
        <dsp:cNvPr id="0" name=""/>
        <dsp:cNvSpPr/>
      </dsp:nvSpPr>
      <dsp:spPr>
        <a:xfrm>
          <a:off x="4153744" y="2185347"/>
          <a:ext cx="714443" cy="680682"/>
        </a:xfrm>
        <a:custGeom>
          <a:avLst/>
          <a:gdLst/>
          <a:ahLst/>
          <a:cxnLst/>
          <a:rect l="0" t="0" r="0" b="0"/>
          <a:pathLst>
            <a:path>
              <a:moveTo>
                <a:pt x="0" y="680682"/>
              </a:moveTo>
              <a:lnTo>
                <a:pt x="357221" y="680682"/>
              </a:lnTo>
              <a:lnTo>
                <a:pt x="357221" y="0"/>
              </a:lnTo>
              <a:lnTo>
                <a:pt x="71444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486297" y="2501019"/>
        <a:ext cx="49339" cy="49339"/>
      </dsp:txXfrm>
    </dsp:sp>
    <dsp:sp modelId="{35804011-688E-4810-A034-79775E994C98}">
      <dsp:nvSpPr>
        <dsp:cNvPr id="0" name=""/>
        <dsp:cNvSpPr/>
      </dsp:nvSpPr>
      <dsp:spPr>
        <a:xfrm rot="16200000">
          <a:off x="743169" y="2321484"/>
          <a:ext cx="5732060" cy="1089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300" kern="1200" dirty="0" smtClean="0"/>
            <a:t>APPS SANITARIAS</a:t>
          </a:r>
          <a:endParaRPr lang="es-MX" sz="6300" kern="1200" dirty="0"/>
        </a:p>
      </dsp:txBody>
      <dsp:txXfrm>
        <a:off x="743169" y="2321484"/>
        <a:ext cx="5732060" cy="1089091"/>
      </dsp:txXfrm>
    </dsp:sp>
    <dsp:sp modelId="{3E611021-4FE4-48FE-A708-8F0F67650127}">
      <dsp:nvSpPr>
        <dsp:cNvPr id="0" name=""/>
        <dsp:cNvSpPr/>
      </dsp:nvSpPr>
      <dsp:spPr>
        <a:xfrm>
          <a:off x="4868188" y="1640802"/>
          <a:ext cx="3572219" cy="10890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b="1" kern="1200" dirty="0" smtClean="0"/>
            <a:t>Apoyo del sistema sanitario</a:t>
          </a:r>
          <a:endParaRPr lang="es-MX" sz="3300" kern="1200" dirty="0"/>
        </a:p>
      </dsp:txBody>
      <dsp:txXfrm>
        <a:off x="4868188" y="1640802"/>
        <a:ext cx="3572219" cy="1089091"/>
      </dsp:txXfrm>
    </dsp:sp>
    <dsp:sp modelId="{E9779C68-02AA-463A-B4B4-16BABBA18312}">
      <dsp:nvSpPr>
        <dsp:cNvPr id="0" name=""/>
        <dsp:cNvSpPr/>
      </dsp:nvSpPr>
      <dsp:spPr>
        <a:xfrm>
          <a:off x="4868188" y="3002166"/>
          <a:ext cx="3572219" cy="10890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Prestación ubicua de servicios sanitarios</a:t>
          </a:r>
          <a:endParaRPr lang="es-MX" sz="3300" kern="1200" dirty="0"/>
        </a:p>
      </dsp:txBody>
      <dsp:txXfrm>
        <a:off x="4868188" y="3002166"/>
        <a:ext cx="3572219" cy="1089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11DB-4719-427F-B274-E6DED846277A}" type="datetimeFigureOut">
              <a:rPr lang="es-MX" smtClean="0"/>
              <a:t>27/06/2014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836-BFB3-411A-AE58-33443A425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19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11DB-4719-427F-B274-E6DED846277A}" type="datetimeFigureOut">
              <a:rPr lang="es-MX" smtClean="0"/>
              <a:t>27/06/2014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836-BFB3-411A-AE58-33443A425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85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11DB-4719-427F-B274-E6DED846277A}" type="datetimeFigureOut">
              <a:rPr lang="es-MX" smtClean="0"/>
              <a:t>27/06/2014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836-BFB3-411A-AE58-33443A425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43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11DB-4719-427F-B274-E6DED846277A}" type="datetimeFigureOut">
              <a:rPr lang="es-MX" smtClean="0"/>
              <a:t>27/06/2014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836-BFB3-411A-AE58-33443A425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909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11DB-4719-427F-B274-E6DED846277A}" type="datetimeFigureOut">
              <a:rPr lang="es-MX" smtClean="0"/>
              <a:t>27/06/2014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836-BFB3-411A-AE58-33443A425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298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11DB-4719-427F-B274-E6DED846277A}" type="datetimeFigureOut">
              <a:rPr lang="es-MX" smtClean="0"/>
              <a:t>27/06/2014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836-BFB3-411A-AE58-33443A425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17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11DB-4719-427F-B274-E6DED846277A}" type="datetimeFigureOut">
              <a:rPr lang="es-MX" smtClean="0"/>
              <a:t>27/06/2014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836-BFB3-411A-AE58-33443A425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03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11DB-4719-427F-B274-E6DED846277A}" type="datetimeFigureOut">
              <a:rPr lang="es-MX" smtClean="0"/>
              <a:t>27/06/2014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836-BFB3-411A-AE58-33443A425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13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11DB-4719-427F-B274-E6DED846277A}" type="datetimeFigureOut">
              <a:rPr lang="es-MX" smtClean="0"/>
              <a:t>27/06/2014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836-BFB3-411A-AE58-33443A425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88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11DB-4719-427F-B274-E6DED846277A}" type="datetimeFigureOut">
              <a:rPr lang="es-MX" smtClean="0"/>
              <a:t>27/06/2014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836-BFB3-411A-AE58-33443A425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55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11DB-4719-427F-B274-E6DED846277A}" type="datetimeFigureOut">
              <a:rPr lang="es-MX" smtClean="0"/>
              <a:t>27/06/2014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836-BFB3-411A-AE58-33443A425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91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E11DB-4719-427F-B274-E6DED846277A}" type="datetimeFigureOut">
              <a:rPr lang="es-MX" smtClean="0"/>
              <a:t>27/06/2014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A2836-BFB3-411A-AE58-33443A425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322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2278222"/>
            <a:ext cx="943060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LAS TIC EN EL SECTOR SALUD DE AMERICA CENTRAL Y LATINA</a:t>
            </a:r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4032548"/>
            <a:ext cx="45720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GUSTAVO GARRIDO PARDIÑAS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92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¿EN DONDE SE APLICA LA TELESALUD?</a:t>
            </a:r>
            <a:endParaRPr lang="es-MX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7881" y="1558344"/>
            <a:ext cx="2756079" cy="18674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VENEZUELA</a:t>
            </a:r>
            <a:endParaRPr lang="es-MX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7882" y="4357352"/>
            <a:ext cx="2756079" cy="18674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COLOMBIA</a:t>
            </a:r>
            <a:endParaRPr lang="es-MX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17960" y="4357352"/>
            <a:ext cx="2756079" cy="18674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COSTA RICA</a:t>
            </a:r>
            <a:endParaRPr lang="es-MX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17960" y="1558344"/>
            <a:ext cx="2756079" cy="186743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PERU</a:t>
            </a:r>
            <a:endParaRPr lang="es-MX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998038" y="4357352"/>
            <a:ext cx="2756079" cy="186743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PANAMA</a:t>
            </a:r>
            <a:endParaRPr lang="es-MX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98039" y="1558344"/>
            <a:ext cx="2756079" cy="186743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MÉXICO</a:t>
            </a:r>
            <a:endParaRPr lang="es-MX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12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5" y="-1"/>
            <a:ext cx="5147256" cy="6853287"/>
          </a:xfrm>
          <a:prstGeom prst="rect">
            <a:avLst/>
          </a:prstGeom>
        </p:spPr>
      </p:pic>
      <p:sp>
        <p:nvSpPr>
          <p:cNvPr id="9" name="Llamada de nube 8"/>
          <p:cNvSpPr/>
          <p:nvPr/>
        </p:nvSpPr>
        <p:spPr>
          <a:xfrm>
            <a:off x="128789" y="141668"/>
            <a:ext cx="8306873" cy="1803043"/>
          </a:xfrm>
          <a:prstGeom prst="cloudCallout">
            <a:avLst>
              <a:gd name="adj1" fmla="val 56531"/>
              <a:gd name="adj2" fmla="val 4678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¿CUÁLES SERAN LOS BENEFICION DE LAS TIC EN EL SECTOR SALUD?</a:t>
            </a:r>
            <a:endParaRPr lang="es-MX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6368" y="2086379"/>
            <a:ext cx="70061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sz="2800" dirty="0" smtClean="0"/>
              <a:t>Reducción de brechas geográficas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_tradnl" sz="2800" dirty="0" smtClean="0"/>
              <a:t>Apoyo </a:t>
            </a:r>
            <a:r>
              <a:rPr lang="es-ES_tradnl" sz="2800" dirty="0"/>
              <a:t>a procesos en la atención e ingreso del paciente al sistema de salud</a:t>
            </a:r>
            <a:r>
              <a:rPr lang="es-ES_tradnl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sz="2800" dirty="0"/>
              <a:t>Soporte en procesos de atención </a:t>
            </a:r>
            <a:r>
              <a:rPr lang="es-ES_tradnl" sz="2800" dirty="0" smtClean="0"/>
              <a:t>especializada.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sz="2800" dirty="0"/>
              <a:t>Sustento a los procesos de </a:t>
            </a:r>
            <a:r>
              <a:rPr lang="es-ES_tradnl" sz="2800" dirty="0" smtClean="0"/>
              <a:t>emergencia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sz="2800" dirty="0"/>
              <a:t>monitoreo de los pacientes crónicos.</a:t>
            </a:r>
            <a:endParaRPr lang="es-MX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sz="2800" dirty="0"/>
              <a:t>C</a:t>
            </a:r>
            <a:r>
              <a:rPr lang="es-ES_tradnl" sz="2800" dirty="0" smtClean="0"/>
              <a:t>rean </a:t>
            </a:r>
            <a:r>
              <a:rPr lang="es-ES_tradnl" sz="2800" dirty="0"/>
              <a:t>sistemas centrados dirigidos al paciente que no comparte la misma cultura con el médico y además habla otro idioma</a:t>
            </a:r>
            <a:endParaRPr lang="es-ES_tradnl" sz="2800" dirty="0" smtClean="0"/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73942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-491" r="-402" b="8766"/>
          <a:stretch/>
        </p:blipFill>
        <p:spPr>
          <a:xfrm>
            <a:off x="2181368" y="116778"/>
            <a:ext cx="8971128" cy="6741222"/>
          </a:xfrm>
          <a:prstGeom prst="rect">
            <a:avLst/>
          </a:prstGeom>
        </p:spPr>
      </p:pic>
      <p:sp>
        <p:nvSpPr>
          <p:cNvPr id="5" name="Proceso 4"/>
          <p:cNvSpPr/>
          <p:nvPr/>
        </p:nvSpPr>
        <p:spPr>
          <a:xfrm>
            <a:off x="939420" y="1064526"/>
            <a:ext cx="5727512" cy="1746913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LAS TIC NO SOLO HAN PERMITIDO MEJORAR LA ATENCION AL PACIENTE, SI NO EDUCAR A LA POBLACION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20381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91" y="2197290"/>
            <a:ext cx="6162909" cy="3136236"/>
          </a:xfrm>
          <a:prstGeom prst="rect">
            <a:avLst/>
          </a:prstGeom>
        </p:spPr>
      </p:pic>
      <p:sp>
        <p:nvSpPr>
          <p:cNvPr id="5" name="Pergamino vertical 4"/>
          <p:cNvSpPr/>
          <p:nvPr/>
        </p:nvSpPr>
        <p:spPr>
          <a:xfrm>
            <a:off x="341194" y="259308"/>
            <a:ext cx="5936776" cy="6332561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dirty="0" smtClean="0"/>
              <a:t>Las TIC han </a:t>
            </a:r>
            <a:r>
              <a:rPr lang="es-ES_tradnl" sz="3200" dirty="0"/>
              <a:t>brindado las herramientas para proveer servicios y un sinfín de aplicaciones en la salud pública; beneficios como que el Internet puede mejorar la eficacia y eficiencia de la asistencia sanitaria, para capacitar al personal de la salud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5750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0" y="2347415"/>
            <a:ext cx="10822675" cy="2142699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INNOVACIÓN DE LAS TIC EN EL SECTOR SALUD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9155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94603" y="415204"/>
            <a:ext cx="11065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DESDE PATOLOGÍA DIGITAL HASTA MICROSCOPÍA EN VIVO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Doble onda 6"/>
          <p:cNvSpPr/>
          <p:nvPr/>
        </p:nvSpPr>
        <p:spPr>
          <a:xfrm>
            <a:off x="368490" y="2388358"/>
            <a:ext cx="11464119" cy="390326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Los recientes avances en imágenes microscópicas permiten mejorar la atención a los pacientes, logrando una mejor calidad diagnóstica y una evaluación microscópica efectiva y mucho más rápida, además de que previenen errores</a:t>
            </a:r>
            <a:endParaRPr lang="es-MX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69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594"/>
            <a:ext cx="12192000" cy="50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31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01" y="3562350"/>
            <a:ext cx="3124200" cy="329565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668740" y="532263"/>
            <a:ext cx="11191164" cy="928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ES LA PATOLOGIA DIGITAL?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68740" y="1668382"/>
            <a:ext cx="1119116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200" dirty="0" smtClean="0"/>
              <a:t>se </a:t>
            </a:r>
            <a:r>
              <a:rPr lang="es-MX" sz="3200" dirty="0"/>
              <a:t>describe como la integración de una serie </a:t>
            </a:r>
            <a:r>
              <a:rPr lang="es-MX" sz="3200" dirty="0" smtClean="0"/>
              <a:t>de </a:t>
            </a:r>
            <a:r>
              <a:rPr lang="es-MX" sz="3200" dirty="0"/>
              <a:t>datos e imágenes de una manera interoperable en un servicio de anatomía patológica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70" y="4012610"/>
            <a:ext cx="3829171" cy="26982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27" y="3729362"/>
            <a:ext cx="2583976" cy="3128638"/>
          </a:xfrm>
          <a:prstGeom prst="rect">
            <a:avLst/>
          </a:prstGeom>
        </p:spPr>
      </p:pic>
      <p:sp>
        <p:nvSpPr>
          <p:cNvPr id="9" name="Llamada de nube 8"/>
          <p:cNvSpPr/>
          <p:nvPr/>
        </p:nvSpPr>
        <p:spPr>
          <a:xfrm>
            <a:off x="7891086" y="3446282"/>
            <a:ext cx="2988859" cy="791403"/>
          </a:xfrm>
          <a:prstGeom prst="cloudCallout">
            <a:avLst>
              <a:gd name="adj1" fmla="val 49944"/>
              <a:gd name="adj2" fmla="val 521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¡WOW!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4909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be 3"/>
          <p:cNvSpPr/>
          <p:nvPr/>
        </p:nvSpPr>
        <p:spPr>
          <a:xfrm>
            <a:off x="395784" y="805218"/>
            <a:ext cx="11177517" cy="2811439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¿QUÉ HERRAMIENTAS SE UTILIZAN PARA LA APLICACIÓN DE LA PATOLOGIA DIGITAL Y LA SALUD A TRAVEZ DE LAS TIC?</a:t>
            </a:r>
            <a:endParaRPr lang="es-MX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ayo 4"/>
          <p:cNvSpPr/>
          <p:nvPr/>
        </p:nvSpPr>
        <p:spPr>
          <a:xfrm rot="2367547">
            <a:off x="1201005" y="3289111"/>
            <a:ext cx="1733265" cy="2497540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ayo 5"/>
          <p:cNvSpPr/>
          <p:nvPr/>
        </p:nvSpPr>
        <p:spPr>
          <a:xfrm rot="1785852">
            <a:off x="5959526" y="3544843"/>
            <a:ext cx="1733265" cy="2497540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ayo 6"/>
          <p:cNvSpPr/>
          <p:nvPr/>
        </p:nvSpPr>
        <p:spPr>
          <a:xfrm rot="1799499">
            <a:off x="3348253" y="3416644"/>
            <a:ext cx="1733265" cy="2497540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ayo 7"/>
          <p:cNvSpPr/>
          <p:nvPr/>
        </p:nvSpPr>
        <p:spPr>
          <a:xfrm rot="1584542">
            <a:off x="8129683" y="3278101"/>
            <a:ext cx="1733265" cy="2497540"/>
          </a:xfrm>
          <a:prstGeom prst="lightningBol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79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93009" y="142248"/>
            <a:ext cx="6432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LAS APPS SANITARIAS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7058" r="4428" b="-491"/>
          <a:stretch/>
        </p:blipFill>
        <p:spPr>
          <a:xfrm>
            <a:off x="-95535" y="2770496"/>
            <a:ext cx="2838733" cy="4087504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1214585" y="1364776"/>
            <a:ext cx="2743266" cy="14057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¿QUÉ ES UNA APP SANITARIA?</a:t>
            </a:r>
            <a:endParaRPr lang="es-MX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267971" y="1364776"/>
            <a:ext cx="6018663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dirty="0" smtClean="0"/>
              <a:t>Es un dispositivo </a:t>
            </a:r>
            <a:r>
              <a:rPr lang="es-MX" sz="3600" dirty="0"/>
              <a:t>medico de acuerdo con la sección 201(h) de la Federal </a:t>
            </a:r>
            <a:r>
              <a:rPr lang="es-MX" sz="3600" dirty="0" err="1"/>
              <a:t>Food</a:t>
            </a:r>
            <a:r>
              <a:rPr lang="es-MX" sz="3600" dirty="0"/>
              <a:t>, </a:t>
            </a:r>
            <a:r>
              <a:rPr lang="es-MX" sz="3600" dirty="0" err="1"/>
              <a:t>Drug</a:t>
            </a:r>
            <a:r>
              <a:rPr lang="es-MX" sz="3600" dirty="0"/>
              <a:t>, and </a:t>
            </a:r>
            <a:r>
              <a:rPr lang="es-MX" sz="3600" dirty="0" err="1"/>
              <a:t>CosmeticAct</a:t>
            </a:r>
            <a:r>
              <a:rPr lang="es-MX" sz="3600" dirty="0"/>
              <a:t>, y que se pueda utilizar como un accesorio de un dispositivo medico regulado o que transforme una plataforma móvil en un dispositivo medico regulado</a:t>
            </a:r>
          </a:p>
        </p:txBody>
      </p:sp>
    </p:spTree>
    <p:extLst>
      <p:ext uri="{BB962C8B-B14F-4D97-AF65-F5344CB8AC3E}">
        <p14:creationId xmlns:p14="http://schemas.microsoft.com/office/powerpoint/2010/main" val="212681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1603512"/>
            <a:ext cx="3743041" cy="5254487"/>
          </a:xfrm>
          <a:prstGeom prst="rect">
            <a:avLst/>
          </a:prstGeom>
        </p:spPr>
      </p:pic>
      <p:sp>
        <p:nvSpPr>
          <p:cNvPr id="6" name="Llamada de nube 5"/>
          <p:cNvSpPr/>
          <p:nvPr/>
        </p:nvSpPr>
        <p:spPr>
          <a:xfrm>
            <a:off x="2295589" y="198783"/>
            <a:ext cx="6308035" cy="1404729"/>
          </a:xfrm>
          <a:prstGeom prst="cloudCallout">
            <a:avLst>
              <a:gd name="adj1" fmla="val -33018"/>
              <a:gd name="adj2" fmla="val 8029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SON LAS TIC?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26" y="1612290"/>
            <a:ext cx="3922643" cy="5236931"/>
          </a:xfrm>
          <a:prstGeom prst="rect">
            <a:avLst/>
          </a:prstGeom>
        </p:spPr>
      </p:pic>
      <p:sp>
        <p:nvSpPr>
          <p:cNvPr id="9" name="Conector 8"/>
          <p:cNvSpPr/>
          <p:nvPr/>
        </p:nvSpPr>
        <p:spPr>
          <a:xfrm>
            <a:off x="7765774" y="1325216"/>
            <a:ext cx="251791" cy="2517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onector 9"/>
          <p:cNvSpPr/>
          <p:nvPr/>
        </p:nvSpPr>
        <p:spPr>
          <a:xfrm>
            <a:off x="8130209" y="1577008"/>
            <a:ext cx="132522" cy="1590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onector 10"/>
          <p:cNvSpPr/>
          <p:nvPr/>
        </p:nvSpPr>
        <p:spPr>
          <a:xfrm>
            <a:off x="8375374" y="1760215"/>
            <a:ext cx="119269" cy="1192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19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¿CÓMO SABER CUAL ES UNA APP SANITARIA?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91819" y="1841829"/>
            <a:ext cx="368489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 smtClean="0"/>
              <a:t>SON APPS SANITARIAS</a:t>
            </a:r>
            <a:endParaRPr lang="es-MX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910317" y="1841829"/>
            <a:ext cx="405338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 smtClean="0"/>
              <a:t>NO SON APPS SANITARIAS</a:t>
            </a:r>
            <a:endParaRPr lang="es-MX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68990" y="2866029"/>
            <a:ext cx="39305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B</a:t>
            </a:r>
            <a:r>
              <a:rPr lang="es-MX" sz="3200" dirty="0" smtClean="0"/>
              <a:t>rindan </a:t>
            </a:r>
            <a:r>
              <a:rPr lang="es-MX" sz="3200" dirty="0"/>
              <a:t>un servicio relacionado con la asistencia, docencia, investigación o gestión sanitaria, ya sea por profesionales o por pacientes.</a:t>
            </a:r>
          </a:p>
          <a:p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682018" y="2650584"/>
            <a:ext cx="65099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700" dirty="0"/>
              <a:t>Copias electrónicas de libros de texto </a:t>
            </a:r>
            <a:r>
              <a:rPr lang="es-MX" sz="2700" dirty="0" smtClean="0"/>
              <a:t>médicos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MX" sz="2700" dirty="0"/>
              <a:t>Apps para grabar, monitorizar, evaluar o tomar decisiones sobre el estado de salud (salud y bienestar) sin intención de tratar o curar ninguna enfermedad.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700" dirty="0"/>
              <a:t>Apps para gestión y administración de ser- </a:t>
            </a:r>
            <a:r>
              <a:rPr lang="es-MX" sz="2700" dirty="0" smtClean="0"/>
              <a:t>vicios.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700" dirty="0"/>
              <a:t>Apps que sirven de ayuda a los usuarios pero sin indicación médica </a:t>
            </a:r>
          </a:p>
        </p:txBody>
      </p:sp>
    </p:spTree>
    <p:extLst>
      <p:ext uri="{BB962C8B-B14F-4D97-AF65-F5344CB8AC3E}">
        <p14:creationId xmlns:p14="http://schemas.microsoft.com/office/powerpoint/2010/main" val="167212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1319833"/>
              </p:ext>
            </p:extLst>
          </p:nvPr>
        </p:nvGraphicFramePr>
        <p:xfrm>
          <a:off x="354842" y="559558"/>
          <a:ext cx="11505062" cy="573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574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50275" y="442500"/>
            <a:ext cx="420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CONCLUCION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05136" y="1937982"/>
            <a:ext cx="10890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las TIC son una gran ventaja en el área de la salud, ya que han generado una mejor calidad de vida y atención médica a lo largo del continente Americano; permiten hacer un buen uso de los recursos tecnológicos para poder aplicarlos en los diagnósticos, tratamientos y de igual manera hacer la promoción de la salud</a:t>
            </a:r>
            <a:endParaRPr lang="es-MX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73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/>
          <p:cNvSpPr/>
          <p:nvPr/>
        </p:nvSpPr>
        <p:spPr>
          <a:xfrm>
            <a:off x="-1" y="2054087"/>
            <a:ext cx="10575235" cy="2756452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Las TIC son una posible respuesta a las inquietudes de planificación, gestión de información, investigación, diagnóstico y tratamiento</a:t>
            </a:r>
            <a:endParaRPr lang="es-MX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88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876"/>
            <a:ext cx="5338866" cy="4984124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3412901" y="0"/>
            <a:ext cx="7456868" cy="2021984"/>
          </a:xfrm>
          <a:prstGeom prst="cloudCallout">
            <a:avLst>
              <a:gd name="adj1" fmla="val -35686"/>
              <a:gd name="adj2" fmla="val 71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Y ¿CÓMO APLICARON LAS TIC AL SECTOR SALUD?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93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526003204"/>
              </p:ext>
            </p:extLst>
          </p:nvPr>
        </p:nvGraphicFramePr>
        <p:xfrm>
          <a:off x="296213" y="1439333"/>
          <a:ext cx="116940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Proceso 19"/>
          <p:cNvSpPr/>
          <p:nvPr/>
        </p:nvSpPr>
        <p:spPr>
          <a:xfrm>
            <a:off x="1" y="141667"/>
            <a:ext cx="12192000" cy="11462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MUY SENCILLO</a:t>
            </a:r>
            <a:endParaRPr lang="es-MX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4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" b="950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Pentágono 9"/>
          <p:cNvSpPr/>
          <p:nvPr/>
        </p:nvSpPr>
        <p:spPr>
          <a:xfrm>
            <a:off x="0" y="0"/>
            <a:ext cx="4386470" cy="68579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AHORA GRACIAS A LA COMUNICACIÓN SE ACREADO UN SALUD GLOBAL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590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9010" cy="68580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40731" y="2551836"/>
            <a:ext cx="115175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 EN ESTOS MOMENTOS SE A IMPLEMENTADO LA LLAMA TELESALUD</a:t>
            </a:r>
            <a:endParaRPr lang="es-MX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4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89" y="0"/>
            <a:ext cx="822551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187008" y="2828835"/>
            <a:ext cx="52772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¿TELESALUD?</a:t>
            </a:r>
            <a:endParaRPr lang="es-E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97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0" y="1545464"/>
            <a:ext cx="12192000" cy="2833352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La </a:t>
            </a:r>
            <a:r>
              <a:rPr lang="es-MX" sz="3200" dirty="0" err="1" smtClean="0"/>
              <a:t>telesalud</a:t>
            </a:r>
            <a:r>
              <a:rPr lang="es-MX" sz="3200" dirty="0" smtClean="0"/>
              <a:t> es un “conjunto de Tics </a:t>
            </a:r>
            <a:r>
              <a:rPr lang="es-MX" sz="3200" dirty="0"/>
              <a:t>con el objeto de intercambiar datos para hacer diagnósticos, aprobar tratamientos y prevenir enfermedades y heridas, así como para la formación permanente de los profesionales de atención de salud y en actividades de investigación y evaluación, con el fin de mejorar la salud de las personas y de las comunidades en que viven”.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683940" y="404439"/>
            <a:ext cx="461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SEGÚN LA OMS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03" y="4633901"/>
            <a:ext cx="2167333" cy="20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74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641</Words>
  <Application>Microsoft Office PowerPoint</Application>
  <PresentationFormat>Panorámica</PresentationFormat>
  <Paragraphs>53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¿EN DONDE SE APLICA LA TELESALUD?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 aspire</dc:creator>
  <cp:lastModifiedBy>Acer aspire</cp:lastModifiedBy>
  <cp:revision>17</cp:revision>
  <dcterms:created xsi:type="dcterms:W3CDTF">2014-06-28T01:59:46Z</dcterms:created>
  <dcterms:modified xsi:type="dcterms:W3CDTF">2014-06-28T04:13:51Z</dcterms:modified>
</cp:coreProperties>
</file>