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comments+xml" PartName="/ppt/comments/comment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commentAuthors+xml" PartName="/ppt/commentAuthor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andrea esparza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" Type="http://schemas.openxmlformats.org/officeDocument/2006/relationships/theme" Target="theme/theme1.xml"/><Relationship Id="rId4" Type="http://schemas.openxmlformats.org/officeDocument/2006/relationships/commentAuthors" Target="commentAuthors.xml"/><Relationship Id="rId10" Type="http://schemas.openxmlformats.org/officeDocument/2006/relationships/slide" Target="slides/slide4.xml"/><Relationship Id="rId3" Type="http://schemas.openxmlformats.org/officeDocument/2006/relationships/tableStyles" Target="tableStyles.xml"/><Relationship Id="rId11" Type="http://schemas.openxmlformats.org/officeDocument/2006/relationships/slide" Target="slides/slide5.xml"/><Relationship Id="rId9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8" Type="http://schemas.openxmlformats.org/officeDocument/2006/relationships/slide" Target="slides/slide2.xml"/><Relationship Id="rId7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>
    <p:pos x="6000" y="0"/>
    <p:text>esta diapositiva es información para el mapa conceptual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0" y="1541738"/>
            <a:ext cx="9143999" cy="915711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0" y="0"/>
            <a:ext cx="9144000" cy="16001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 rot="-186991">
            <a:off x="1102116" y="2348618"/>
            <a:ext cx="7576304" cy="393946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buNone/>
              <a:defRPr sz="2000"/>
            </a:lvl1pPr>
            <a:lvl2pPr>
              <a:spcBef>
                <a:spcPts val="0"/>
              </a:spcBef>
              <a:buSzPct val="100000"/>
              <a:buNone/>
              <a:defRPr sz="2000"/>
            </a:lvl2pPr>
            <a:lvl3pPr>
              <a:spcBef>
                <a:spcPts val="0"/>
              </a:spcBef>
              <a:buSzPct val="100000"/>
              <a:buNone/>
              <a:defRPr sz="2000"/>
            </a:lvl3pPr>
            <a:lvl4pPr>
              <a:spcBef>
                <a:spcPts val="0"/>
              </a:spcBef>
              <a:buSzPct val="100000"/>
              <a:buNone/>
              <a:defRPr sz="2000"/>
            </a:lvl4pPr>
            <a:lvl5pPr>
              <a:spcBef>
                <a:spcPts val="0"/>
              </a:spcBef>
              <a:buSzPct val="100000"/>
              <a:buNone/>
              <a:defRPr sz="2000"/>
            </a:lvl5pPr>
            <a:lvl6pPr>
              <a:spcBef>
                <a:spcPts val="0"/>
              </a:spcBef>
              <a:buSzPct val="100000"/>
              <a:buNone/>
              <a:defRPr sz="2000"/>
            </a:lvl6pPr>
            <a:lvl7pPr>
              <a:spcBef>
                <a:spcPts val="0"/>
              </a:spcBef>
              <a:buSzPct val="100000"/>
              <a:buNone/>
              <a:defRPr sz="2000"/>
            </a:lvl7pPr>
            <a:lvl8pPr>
              <a:spcBef>
                <a:spcPts val="0"/>
              </a:spcBef>
              <a:buSzPct val="100000"/>
              <a:buNone/>
              <a:defRPr sz="2000"/>
            </a:lvl8pPr>
            <a:lvl9pPr>
              <a:spcBef>
                <a:spcPts val="0"/>
              </a:spcBef>
              <a:buSzPct val="100000"/>
              <a:buNone/>
              <a:defRPr sz="2000"/>
            </a:lvl9pPr>
          </a:lstStyle>
          <a:p/>
        </p:txBody>
      </p:sp>
      <p:sp>
        <p:nvSpPr>
          <p:cNvPr id="19" name="Shape 19"/>
          <p:cNvSpPr/>
          <p:nvPr/>
        </p:nvSpPr>
        <p:spPr>
          <a:xfrm rot="-180223">
            <a:off x="472457" y="184110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21" name="Shape 21"/>
          <p:cNvSpPr/>
          <p:nvPr/>
        </p:nvSpPr>
        <p:spPr>
          <a:xfrm flipH="1">
            <a:off x="0" y="2633472"/>
            <a:ext cx="9143999" cy="2511742"/>
          </a:xfrm>
          <a:custGeom>
            <a:pathLst>
              <a:path extrusionOk="0" h="3429000" w="914400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rot="-213060">
            <a:off x="920480" y="2871570"/>
            <a:ext cx="6010940" cy="2166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fmla="val 20046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62" name="Shape 62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>
            <a:off x="0" y="4686300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 rot="-85925">
            <a:off x="919151" y="4632406"/>
            <a:ext cx="7394209" cy="220614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 flipH="1" rot="10800000">
            <a:off x="0" y="-703"/>
            <a:ext cx="9143999" cy="1086553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 flipH="1" rot="10800000">
            <a:off x="0" y="0"/>
            <a:ext cx="9143999" cy="1025050"/>
          </a:xfrm>
          <a:custGeom>
            <a:pathLst>
              <a:path extrusionOk="0" h="1366734" w="914400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 rot="-85925">
            <a:off x="916433" y="4721779"/>
            <a:ext cx="7394209" cy="237220"/>
          </a:xfrm>
          <a:custGeom>
            <a:pathLst>
              <a:path extrusionOk="0" h="315950" w="739190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 flipH="1">
            <a:off x="0" y="4745735"/>
            <a:ext cx="9143999" cy="401193"/>
          </a:xfrm>
          <a:custGeom>
            <a:pathLst>
              <a:path extrusionOk="0" h="990600" w="914400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6200" y="57150"/>
            <a:ext cx="0" cy="5029199"/>
          </a:xfrm>
          <a:prstGeom prst="straightConnector1">
            <a:avLst/>
          </a:prstGeom>
          <a:noFill/>
          <a:ln cap="flat" w="1079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" name="Shape 6"/>
          <p:cNvCxnSpPr/>
          <p:nvPr/>
        </p:nvCxnSpPr>
        <p:spPr>
          <a:xfrm>
            <a:off x="9067800" y="57150"/>
            <a:ext cx="0" cy="5029199"/>
          </a:xfrm>
          <a:prstGeom prst="straightConnector1">
            <a:avLst/>
          </a:prstGeom>
          <a:noFill/>
          <a:ln cap="flat" w="1143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" name="Shape 7"/>
          <p:cNvCxnSpPr/>
          <p:nvPr/>
        </p:nvCxnSpPr>
        <p:spPr>
          <a:xfrm>
            <a:off x="533399" y="57150"/>
            <a:ext cx="0" cy="5029199"/>
          </a:xfrm>
          <a:prstGeom prst="straightConnector1">
            <a:avLst/>
          </a:prstGeom>
          <a:noFill/>
          <a:ln cap="flat" w="6985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" name="Shape 8"/>
          <p:cNvCxnSpPr/>
          <p:nvPr/>
        </p:nvCxnSpPr>
        <p:spPr>
          <a:xfrm flipH="1">
            <a:off x="914400" y="57150"/>
            <a:ext cx="152399" cy="4743600"/>
          </a:xfrm>
          <a:prstGeom prst="straightConnector1">
            <a:avLst/>
          </a:prstGeom>
          <a:noFill/>
          <a:ln cap="flat" w="152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" name="Shape 9"/>
          <p:cNvSpPr/>
          <p:nvPr/>
        </p:nvSpPr>
        <p:spPr>
          <a:xfrm>
            <a:off x="110055" y="57150"/>
            <a:ext cx="1698625" cy="4972047"/>
          </a:xfrm>
          <a:custGeom>
            <a:pathLst>
              <a:path extrusionOk="0" h="4154" w="107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cap="flat" w="25400">
            <a:solidFill>
              <a:srgbClr val="D2392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7839160" y="4114800"/>
            <a:ext cx="1181100" cy="597693"/>
          </a:xfrm>
          <a:custGeom>
            <a:pathLst>
              <a:path extrusionOk="0" h="502" w="744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cap="flat" w="25400">
            <a:solidFill>
              <a:srgbClr val="CB281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273122" y="2652712"/>
            <a:ext cx="777875" cy="1955006"/>
          </a:xfrm>
          <a:custGeom>
            <a:pathLst>
              <a:path extrusionOk="0" h="1642" w="49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cap="flat" w="25400">
            <a:solidFill>
              <a:srgbClr val="D0331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 rot="-180107">
            <a:off x="1177259" y="-15156"/>
            <a:ext cx="8220779" cy="8590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371600"/>
            <a:ext cx="8229600" cy="316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buFont typeface="Trebuchet MS"/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comments" Target="../comments/commen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EL JUEGO VOCAL</a:t>
            </a:r>
          </a:p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 rot="-186991">
            <a:off x="1102116" y="2348618"/>
            <a:ext cx="7576304" cy="39394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GRUPO 1.2</a:t>
            </a:r>
          </a:p>
        </p:txBody>
      </p:sp>
      <p:sp>
        <p:nvSpPr>
          <p:cNvPr id="77" name="Shape 77"/>
          <p:cNvSpPr txBox="1"/>
          <p:nvPr>
            <p:ph idx="2" type="ctrTitle"/>
          </p:nvPr>
        </p:nvSpPr>
        <p:spPr>
          <a:xfrm rot="-183804">
            <a:off x="1035602" y="3196533"/>
            <a:ext cx="7763693" cy="106799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sz="3000"/>
              <a:t>“Había una vez un barquito chiquitito”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INDICE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1831475" y="1112875"/>
            <a:ext cx="6460500" cy="327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0. Articulación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s"/>
              <a:t>Respiración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s"/>
              <a:t>Vocales / Consonantes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419100" lvl="0" marL="45720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AutoNum type="arabicPeriod"/>
            </a:pPr>
            <a:r>
              <a:rPr lang="es"/>
              <a:t>Aumentativos - diminutivos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0. Ejercicio de ARTICULACIÓN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sz="2400"/>
              <a:t>Llevaremos a cabo la actividad de “el chicle” en la que los niños/as tendrán que trabajar con entusiasmo los distintos movimientos que tienen que hacer con la mandíbula para poder masticar y hacer pompas con un chicle un tanto diferente.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457200" lvl="0" marL="45720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eriod"/>
            </a:pPr>
            <a:r>
              <a:rPr lang="es"/>
              <a:t>Ejercicio de RESPIRACIÓN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226900" y="1112875"/>
            <a:ext cx="6484800" cy="3564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s"/>
              <a:t>Hinchar globos </a:t>
            </a:r>
            <a:r>
              <a:rPr lang="es" sz="2400"/>
              <a:t>(coger aire, mantener, soplar)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419100" lvl="0" marL="4572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s"/>
              <a:t>Evitar que el globo caiga al suelo </a:t>
            </a:r>
            <a:r>
              <a:rPr lang="es" sz="2400"/>
              <a:t>(manteniendo el caudal de aire)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419100" lvl="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s"/>
              <a:t>Hacer pompas </a:t>
            </a:r>
            <a:r>
              <a:rPr lang="es" sz="2400"/>
              <a:t>(ejercicio sin globo)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0300" y="1206375"/>
            <a:ext cx="1909224" cy="282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2- Ejercicio de VOCALES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143000" y="1112875"/>
            <a:ext cx="46644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2000">
                <a:solidFill>
                  <a:srgbClr val="FFFFFF"/>
                </a:solidFill>
              </a:rPr>
              <a:t>Cantaremos nuestra canción únicamente pronunciando las vocales, así trabajaremos el aparato fonador completamente, articulando las palabras abriendo o cerrando la boca según sea una vocal abierta o cerrada.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s" sz="2000">
                <a:solidFill>
                  <a:srgbClr val="FFFFFF"/>
                </a:solidFill>
              </a:rPr>
              <a:t>Añadiremos dificultad si es necesario, incrementando la velocidad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042775" y="934950"/>
            <a:ext cx="2796600" cy="31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s" sz="1800"/>
              <a:t>Aía ua e u auio iuiio,</a:t>
            </a:r>
          </a:p>
          <a:p>
            <a:pPr rtl="0" algn="ctr">
              <a:spcBef>
                <a:spcPts val="0"/>
              </a:spcBef>
              <a:buNone/>
            </a:pPr>
            <a:r>
              <a:rPr b="1" lang="es" sz="1800"/>
              <a:t> </a:t>
            </a:r>
            <a:r>
              <a:rPr b="1" lang="es" sz="1800">
                <a:solidFill>
                  <a:schemeClr val="dk2"/>
                </a:solidFill>
              </a:rPr>
              <a:t>aía ua e u auio iuiio,</a:t>
            </a:r>
          </a:p>
          <a:p>
            <a:pPr rtl="0" algn="ctr">
              <a:spcBef>
                <a:spcPts val="0"/>
              </a:spcBef>
              <a:buNone/>
            </a:pPr>
            <a:r>
              <a:rPr b="1" lang="es" sz="1800">
                <a:solidFill>
                  <a:schemeClr val="dk2"/>
                </a:solidFill>
              </a:rPr>
              <a:t>e o aía, e o aía, e o aía aea.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2"/>
              </a:solidFill>
            </a:endParaRPr>
          </a:p>
          <a:p>
            <a:pPr rtl="0" algn="ctr">
              <a:spcBef>
                <a:spcPts val="0"/>
              </a:spcBef>
              <a:buNone/>
            </a:pPr>
            <a:r>
              <a:rPr b="1" lang="es" sz="1800">
                <a:solidFill>
                  <a:schemeClr val="dk2"/>
                </a:solidFill>
              </a:rPr>
              <a:t>aao u o e uao io ei eaa, </a:t>
            </a:r>
          </a:p>
          <a:p>
            <a:pPr rtl="0" algn="ctr">
              <a:spcBef>
                <a:spcPts val="0"/>
              </a:spcBef>
              <a:buNone/>
            </a:pPr>
            <a:r>
              <a:rPr b="1" lang="es" sz="1800">
                <a:solidFill>
                  <a:schemeClr val="dk2"/>
                </a:solidFill>
              </a:rPr>
              <a:t>aao u o e uao io ei eaa, </a:t>
            </a:r>
          </a:p>
          <a:p>
            <a:pPr rtl="0" algn="ctr">
              <a:spcBef>
                <a:spcPts val="0"/>
              </a:spcBef>
              <a:buNone/>
            </a:pPr>
            <a:r>
              <a:rPr b="1" lang="es" sz="1800">
                <a:solidFill>
                  <a:schemeClr val="dk2"/>
                </a:solidFill>
              </a:rPr>
              <a:t>y ae aio, y ae aio, y ae aio aeó.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2"/>
              </a:solidFill>
            </a:endParaRPr>
          </a:p>
          <a:p>
            <a:pPr rtl="0" algn="ctr">
              <a:spcBef>
                <a:spcPts val="0"/>
              </a:spcBef>
              <a:buNone/>
            </a:pPr>
            <a:r>
              <a:rPr b="1" lang="es" sz="1800">
                <a:solidFill>
                  <a:schemeClr val="dk2"/>
                </a:solidFill>
              </a:rPr>
              <a:t>Y i ea ioia, aee oa, oeeo, oeeo a eea...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 rot="-228134">
            <a:off x="1184357" y="-16296"/>
            <a:ext cx="8215583" cy="85972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Ejercicio de CONSONANTES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1800"/>
              <a:t>Haremos onomatopeyas de los distintos sonidos que hacen algunos transportes, utilizando como referencia “el barquito de nuestra canción” haciendo los que se les ocurra al alumnado partiendo de estos 4 ejemplos: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s" sz="1800"/>
              <a:t>Barco: bbbbbb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Moto: mmmm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Coche: rrrrrrrr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Avión: sssssssss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 rot="-228098">
            <a:off x="1019724" y="34551"/>
            <a:ext cx="8180701" cy="897498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sz="3000"/>
              <a:t>3- Ejercicio con AUMENTATIVOS - DIMINUTIVOS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1162500" y="1107650"/>
            <a:ext cx="7601099" cy="3486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2000">
                <a:solidFill>
                  <a:srgbClr val="FFFFFF"/>
                </a:solidFill>
              </a:rPr>
              <a:t>Llevaremos a cabo un cuento motor en el que los alumnos/as, tendrán que agacharse al oír el sufijo -ito, y saltar al escuchar el sufijo -ote.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  <a:p>
            <a:pPr rtl="0" algn="just">
              <a:spcBef>
                <a:spcPts val="0"/>
              </a:spcBef>
              <a:buNone/>
            </a:pPr>
            <a:r>
              <a:rPr lang="es" sz="2000">
                <a:solidFill>
                  <a:srgbClr val="000000"/>
                </a:solidFill>
              </a:rPr>
              <a:t>Había un gatito llamado Pepote, que tenía grandes bigotes.</a:t>
            </a:r>
          </a:p>
          <a:p>
            <a:pPr rtl="0" algn="just">
              <a:spcBef>
                <a:spcPts val="0"/>
              </a:spcBef>
              <a:buNone/>
            </a:pPr>
            <a:r>
              <a:rPr lang="es" sz="2000">
                <a:solidFill>
                  <a:srgbClr val="000000"/>
                </a:solidFill>
              </a:rPr>
              <a:t>Era pequeño como un ratoncito y le gustaba llevar culote.</a:t>
            </a:r>
          </a:p>
          <a:p>
            <a:pPr algn="just">
              <a:spcBef>
                <a:spcPts val="0"/>
              </a:spcBef>
              <a:buNone/>
            </a:pPr>
            <a:r>
              <a:rPr lang="es" sz="2000">
                <a:solidFill>
                  <a:srgbClr val="000000"/>
                </a:solidFill>
              </a:rPr>
              <a:t>Corría detrás de los pajaritos porque se creía un machote, aunque en realidad tenía un gran corazoncito, porque les perseguía para darles besitos.</a:t>
            </a:r>
            <a:r>
              <a:rPr lang="es" sz="20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friendly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