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0" r:id="rId2"/>
  </p:sldIdLst>
  <p:sldSz cx="9144000" cy="6858000" type="screen4x3"/>
  <p:notesSz cx="9926638" cy="6797675"/>
  <p:defaultTextStyle>
    <a:defPPr>
      <a:defRPr lang="fr-B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895" autoAdjust="0"/>
  </p:normalViewPr>
  <p:slideViewPr>
    <p:cSldViewPr snapToGrid="0" snapToObjects="1">
      <p:cViewPr>
        <p:scale>
          <a:sx n="75" d="100"/>
          <a:sy n="75" d="100"/>
        </p:scale>
        <p:origin x="-840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01E31F-AE59-422B-A029-F8E03EA48FE4}" type="datetimeFigureOut">
              <a:rPr lang="fr-FR"/>
              <a:pPr>
                <a:defRPr/>
              </a:pPr>
              <a:t>17/05/2016</a:t>
            </a:fld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9584D5-E73B-4DA4-92A1-473B32BB5B5D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97183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4DE5B5-5D5F-4FD8-B918-479C93D2CEF3}" type="datetimeFigureOut">
              <a:rPr lang="fr-FR"/>
              <a:pPr>
                <a:defRPr/>
              </a:pPr>
              <a:t>17/05/2016</a:t>
            </a:fld>
            <a:endParaRPr lang="fr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11175"/>
            <a:ext cx="3398838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CF34BE-DFFE-4434-9C7C-149534190944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81597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71600"/>
            <a:ext cx="9144000" cy="3987800"/>
          </a:xfrm>
          <a:prstGeom prst="rect">
            <a:avLst/>
          </a:prstGeom>
          <a:gradFill flip="none" rotWithShape="1">
            <a:gsLst>
              <a:gs pos="0">
                <a:srgbClr val="2A4A74"/>
              </a:gs>
              <a:gs pos="100000">
                <a:srgbClr val="FFFFFF"/>
              </a:gs>
              <a:gs pos="42000">
                <a:srgbClr val="5380C1"/>
              </a:gs>
            </a:gsLst>
            <a:lin ang="1572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7" name="Image 7" descr="LOGO CODA CERVA 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1587500"/>
            <a:ext cx="10001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641985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 rot="20970639">
            <a:off x="2951163" y="2795588"/>
            <a:ext cx="1109662" cy="1109662"/>
          </a:xfrm>
          <a:prstGeom prst="rect">
            <a:avLst/>
          </a:prstGeom>
          <a:solidFill>
            <a:schemeClr val="bg1">
              <a:alpha val="67999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aseline="300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rot="20979815">
            <a:off x="3160713" y="3948113"/>
            <a:ext cx="1116012" cy="1108075"/>
          </a:xfrm>
          <a:prstGeom prst="rect">
            <a:avLst/>
          </a:prstGeom>
          <a:solidFill>
            <a:srgbClr val="3A8A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aseline="30000" dirty="0"/>
          </a:p>
        </p:txBody>
      </p:sp>
      <p:pic>
        <p:nvPicPr>
          <p:cNvPr id="11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746250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105150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 rot="21000000">
            <a:off x="2017713" y="4149725"/>
            <a:ext cx="1116012" cy="110807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aseline="30000" dirty="0"/>
          </a:p>
        </p:txBody>
      </p:sp>
      <p:pic>
        <p:nvPicPr>
          <p:cNvPr id="14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552575"/>
            <a:ext cx="12731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dofon\Desktop\P5042492bis (500 x 500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0">
            <a:off x="479425" y="2052638"/>
            <a:ext cx="1079500" cy="10795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dofon\Desktop\tracteur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0">
            <a:off x="893763" y="4389438"/>
            <a:ext cx="1062037" cy="10652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dofon\Desktop\Article Poules maquette p 44 (400 x 400) (200 x 200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000">
            <a:off x="1836738" y="3027363"/>
            <a:ext cx="1042987" cy="10445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4604461" y="2838763"/>
            <a:ext cx="4468734" cy="11430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1"/>
          </p:nvPr>
        </p:nvSpPr>
        <p:spPr>
          <a:xfrm>
            <a:off x="4578350" y="4387850"/>
            <a:ext cx="3721100" cy="784225"/>
          </a:xfrm>
        </p:spPr>
        <p:txBody>
          <a:bodyPr>
            <a:noAutofit/>
          </a:bodyPr>
          <a:lstStyle>
            <a:lvl1pPr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2"/>
          </p:nvPr>
        </p:nvSpPr>
        <p:spPr>
          <a:xfrm>
            <a:off x="352425" y="6454775"/>
            <a:ext cx="4745038" cy="307975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2">
                    <a:lumMod val="75000"/>
                  </a:schemeClr>
                </a:solidFill>
                <a:effectLst/>
                <a:latin typeface="Verdana"/>
                <a:cs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Espace réservé du texte 28"/>
          <p:cNvSpPr>
            <a:spLocks noGrp="1"/>
          </p:cNvSpPr>
          <p:nvPr>
            <p:ph type="body" sz="quarter" idx="13"/>
          </p:nvPr>
        </p:nvSpPr>
        <p:spPr>
          <a:xfrm>
            <a:off x="6116961" y="6454775"/>
            <a:ext cx="4745038" cy="307975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2">
                    <a:lumMod val="75000"/>
                  </a:schemeClr>
                </a:solidFill>
                <a:effectLst/>
                <a:latin typeface="Verdana"/>
                <a:cs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90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2231-691B-4DC7-99F5-F6DF59540076}" type="datetime1">
              <a:rPr lang="fr-BE"/>
              <a:pPr>
                <a:defRPr/>
              </a:pPr>
              <a:t>17/05/2016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5F2AE-37DE-4B7A-B8CC-96473027597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922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C2AE-E768-4215-9AC7-31667E1699CE}" type="datetime1">
              <a:rPr lang="fr-BE"/>
              <a:pPr>
                <a:defRPr/>
              </a:pPr>
              <a:t>17/05/2016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9D06-B815-4F66-B1F1-8ED8188E54D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3004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9279-9D26-4E39-8DE7-F6C40692BA74}" type="datetime1">
              <a:rPr lang="fr-BE"/>
              <a:pPr>
                <a:defRPr/>
              </a:pPr>
              <a:t>17/05/2016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634D3-4172-426B-9577-CBAAD62D718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9959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07FA5-D02B-4631-AA01-25895F4201CE}" type="datetime1">
              <a:rPr lang="fr-BE"/>
              <a:pPr>
                <a:defRPr/>
              </a:pPr>
              <a:t>17/05/2016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2530E-10E2-4330-B073-9123843ADE0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445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58410-87B0-466E-94AC-527355723741}" type="datetime1">
              <a:rPr lang="fr-BE"/>
              <a:pPr>
                <a:defRPr/>
              </a:pPr>
              <a:t>17/05/2016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3F9CD-7AC8-4D95-8F7C-7DE7F967230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478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73100" cy="6880225"/>
          </a:xfrm>
          <a:prstGeom prst="rect">
            <a:avLst/>
          </a:prstGeom>
          <a:gradFill flip="none" rotWithShape="1">
            <a:gsLst>
              <a:gs pos="0">
                <a:srgbClr val="2A4A74"/>
              </a:gs>
              <a:gs pos="100000">
                <a:srgbClr val="FFFFFF"/>
              </a:gs>
              <a:gs pos="42000">
                <a:srgbClr val="5380C1"/>
              </a:gs>
            </a:gsLst>
            <a:lin ang="1572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5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6457950"/>
            <a:ext cx="292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LOGO CODA CERVA 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1" y="753546"/>
            <a:ext cx="552129" cy="717767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ZoneTexte 9"/>
          <p:cNvSpPr txBox="1"/>
          <p:nvPr/>
        </p:nvSpPr>
        <p:spPr>
          <a:xfrm rot="16200000">
            <a:off x="-614794" y="4772059"/>
            <a:ext cx="1909497" cy="276999"/>
          </a:xfrm>
          <a:prstGeom prst="rect">
            <a:avLst/>
          </a:prstGeom>
          <a:noFill/>
          <a:scene3d>
            <a:camera prst="obliqueBottomRight">
              <a:rot lat="0" lon="0" rev="0"/>
            </a:camera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Verdana"/>
                <a:cs typeface="Verdana"/>
              </a:rPr>
              <a:t>www.coda-cerva.be</a:t>
            </a:r>
            <a:endParaRPr lang="fr-FR" sz="1200" b="1" dirty="0"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  <a:latin typeface="Verdana"/>
              <a:cs typeface="Verdana"/>
            </a:endParaRPr>
          </a:p>
        </p:txBody>
      </p:sp>
      <p:cxnSp>
        <p:nvCxnSpPr>
          <p:cNvPr id="8" name="Connecteur droit 16"/>
          <p:cNvCxnSpPr/>
          <p:nvPr/>
        </p:nvCxnSpPr>
        <p:spPr>
          <a:xfrm>
            <a:off x="673100" y="1143000"/>
            <a:ext cx="870585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673100" y="0"/>
            <a:ext cx="8470900" cy="1143000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673100" y="1144588"/>
            <a:ext cx="8470900" cy="57150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Font typeface="Courier New"/>
              <a:buChar char="o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Clr>
                <a:schemeClr val="tx2">
                  <a:lumMod val="75000"/>
                </a:schemeClr>
              </a:buCl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2pPr>
            <a:lvl3pPr>
              <a:buClr>
                <a:schemeClr val="tx2">
                  <a:lumMod val="75000"/>
                </a:schemeClr>
              </a:buClr>
              <a:buSzPct val="70000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3pPr>
            <a:lvl4pPr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4pPr>
            <a:lvl5pPr>
              <a:buClr>
                <a:schemeClr val="tx2">
                  <a:lumMod val="40000"/>
                  <a:lumOff val="60000"/>
                </a:schemeClr>
              </a:buClr>
              <a:buFont typeface="Wingdings" charset="2"/>
              <a:buChar char="§"/>
              <a:defRPr sz="16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81375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815975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37861-8CB5-41F3-87B7-A7B586E5A609}" type="datetime1">
              <a:rPr lang="fr-BE"/>
              <a:pPr>
                <a:defRPr/>
              </a:pPr>
              <a:t>17/05/2016</a:t>
            </a:fld>
            <a:endParaRPr lang="fr-FR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7010400" y="6494463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dirty="0"/>
              <a:t>                                      </a:t>
            </a:r>
            <a:fld id="{8CC371D0-E9E1-449E-8CF3-49D6CF91783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78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684C2-30E6-4FCE-9B77-C329C4509F61}" type="datetime1">
              <a:rPr lang="fr-BE"/>
              <a:pPr>
                <a:defRPr/>
              </a:pPr>
              <a:t>17/05/2016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F4CE-AE0B-40CB-8F86-657A8B4ADEE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0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320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C5127-EEAB-42B4-B713-1637ED15B5A7}" type="datetime1">
              <a:rPr lang="fr-BE"/>
              <a:pPr>
                <a:defRPr/>
              </a:pPr>
              <a:t>17/05/2016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18C0-8F79-4FB8-8D47-C9F0B01AB2E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724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DD84-3F8D-41E3-868E-C684EDC0D27F}" type="datetime1">
              <a:rPr lang="fr-BE"/>
              <a:pPr>
                <a:defRPr/>
              </a:pPr>
              <a:t>17/05/2016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BBFA-D5F5-47DA-B949-5622909DF92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699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0BC96-927A-4B1E-B0BF-F40CCE120186}" type="datetime1">
              <a:rPr lang="fr-BE"/>
              <a:pPr>
                <a:defRPr/>
              </a:pPr>
              <a:t>17/05/2016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2C40-DE72-48CD-A936-224958F4B83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856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4536-A69B-432A-9354-0E78D168247B}" type="datetime1">
              <a:rPr lang="fr-BE"/>
              <a:pPr>
                <a:defRPr/>
              </a:pPr>
              <a:t>17/05/2016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47F6-6CD1-4520-BCC0-273C27AF296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55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3675-33D2-4525-9817-2972C2443E32}" type="datetime1">
              <a:rPr lang="fr-BE"/>
              <a:pPr>
                <a:defRPr/>
              </a:pPr>
              <a:t>17/05/2016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CFCFD-187B-4513-AB3A-5BF6959451E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86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Cliquez et modifiez le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0AAAE6-4366-4C58-80D7-D1A523AE9C6A}" type="datetime1">
              <a:rPr lang="fr-BE"/>
              <a:pPr>
                <a:defRPr/>
              </a:pPr>
              <a:t>17/05/2016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62D24F-0ADA-4644-A068-5FA14F6D8A9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1" r:id="rId3"/>
    <p:sldLayoutId id="2147483874" r:id="rId4"/>
    <p:sldLayoutId id="2147483870" r:id="rId5"/>
    <p:sldLayoutId id="2147483869" r:id="rId6"/>
    <p:sldLayoutId id="2147483868" r:id="rId7"/>
    <p:sldLayoutId id="2147483867" r:id="rId8"/>
    <p:sldLayoutId id="2147483866" r:id="rId9"/>
    <p:sldLayoutId id="2147483865" r:id="rId10"/>
    <p:sldLayoutId id="2147483864" r:id="rId11"/>
    <p:sldLayoutId id="2147483863" r:id="rId12"/>
    <p:sldLayoutId id="2147483862" r:id="rId13"/>
    <p:sldLayoutId id="2147483861" r:id="rId14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mapspublic.ihmc.us/rid=1Q5W595QP-P5K9XT-2LCQ/Newcastle%20Disease%20VF.cmap" TargetMode="External"/><Relationship Id="rId13" Type="http://schemas.openxmlformats.org/officeDocument/2006/relationships/hyperlink" Target="http://cmapspublic.ihmc.us/rid=1Q5W595QP-KBTNY5-2LD1/Porcine%20deltacoronavirus%20VF.cmap" TargetMode="External"/><Relationship Id="rId18" Type="http://schemas.openxmlformats.org/officeDocument/2006/relationships/hyperlink" Target="http://cmapspublic.ihmc.us/rid=1Q5W595QP-Q33DL9-2LCY/Schmallenberg%20VF.cmap" TargetMode="External"/><Relationship Id="rId3" Type="http://schemas.openxmlformats.org/officeDocument/2006/relationships/image" Target="../media/image10.png"/><Relationship Id="rId21" Type="http://schemas.openxmlformats.org/officeDocument/2006/relationships/hyperlink" Target="http://cmapspublic.ihmc.us/rid=1Q5W595QP-L96W1V-2LCJ/Swine%20vesicular%20disease%20VF.cmap" TargetMode="External"/><Relationship Id="rId7" Type="http://schemas.openxmlformats.org/officeDocument/2006/relationships/hyperlink" Target="http://cmapspublic.ihmc.us/rid=1Q5W595QP-W3JP61-2LCR/Lumpy%20skin%20disease,%20sheep%20and%20goat%20pox%20VF.cmap" TargetMode="External"/><Relationship Id="rId12" Type="http://schemas.openxmlformats.org/officeDocument/2006/relationships/hyperlink" Target="http://cmapspublic.ihmc.us/rid=1Q5W595QP-M2P2JC-2LCW/Bluetongue%20VF.cmap" TargetMode="External"/><Relationship Id="rId17" Type="http://schemas.openxmlformats.org/officeDocument/2006/relationships/hyperlink" Target="http://cmapspublic.ihmc.us/rid=1Q5W595QP-1MLC40H-2LCX/Contagious%20bovine%20(CBPP)%20caprine%20pleuropneumonia%20(CCPP).cmap" TargetMode="External"/><Relationship Id="rId2" Type="http://schemas.openxmlformats.org/officeDocument/2006/relationships/image" Target="../media/image9.png"/><Relationship Id="rId16" Type="http://schemas.openxmlformats.org/officeDocument/2006/relationships/hyperlink" Target="http://cmapspublic.ihmc.us/rid=1Q5W595QP-1C1PQ66-2LCG/Rift%20Valley%20fever%20VF.cmap" TargetMode="External"/><Relationship Id="rId20" Type="http://schemas.openxmlformats.org/officeDocument/2006/relationships/hyperlink" Target="http://cmapspublic.ihmc.us/rid=1Q5W595QP-26M8MR2-2LCK/Epizootic%20hemorrhagic%20disease%20VF.cma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mapspublic.ihmc.us/rid=1Q5W595QP-1MGRDPB-2LCT/African%20Swine%20Fever%20VF.cmap" TargetMode="External"/><Relationship Id="rId11" Type="http://schemas.openxmlformats.org/officeDocument/2006/relationships/hyperlink" Target="http://cmapspublic.ihmc.us/rid=1Q5W595QP-1LPPCNS-2LCL/Peste%20des%20petits%20ruminants%20VF.cmap" TargetMode="External"/><Relationship Id="rId24" Type="http://schemas.openxmlformats.org/officeDocument/2006/relationships/hyperlink" Target="http://cmapspublic.ihmc.us/rid=1Q5W595QP-DRJ7HP-2LCP/Haemorrhagic%20septicaemia.cmap" TargetMode="External"/><Relationship Id="rId5" Type="http://schemas.openxmlformats.org/officeDocument/2006/relationships/hyperlink" Target="http://cmapspublic.ihmc.us/rid=1Q5W595QP-13CVTPC-2LCD/West%20Nile%20and%20Japanese%20encephalitis%20VF.cmap" TargetMode="External"/><Relationship Id="rId15" Type="http://schemas.openxmlformats.org/officeDocument/2006/relationships/hyperlink" Target="http://cmapspublic.ihmc.us/rid=1Q5W595QP-LBVMFV-2LCZ/Classical%20swine%20fever%20VF.cmap" TargetMode="External"/><Relationship Id="rId23" Type="http://schemas.openxmlformats.org/officeDocument/2006/relationships/hyperlink" Target="http://cmapspublic.ihmc.us/rid=1Q5W595QP-1DLLFB8-2LCM/Vesicular%20stomatitis%20VF.cmap" TargetMode="External"/><Relationship Id="rId10" Type="http://schemas.openxmlformats.org/officeDocument/2006/relationships/hyperlink" Target="http://cmapspublic.ihmc.us/rid=1Q5W595QP-1M0823M-2LCN/Avian%20influenza%20VF.cmap" TargetMode="External"/><Relationship Id="rId19" Type="http://schemas.openxmlformats.org/officeDocument/2006/relationships/hyperlink" Target="http://cmapspublic.ihmc.us/rid=1Q5W595QP-199QBQM-2LCF/Easter%20western%20enceph%20and%20Venezu%20enceph%20VF.cmap" TargetMode="External"/><Relationship Id="rId4" Type="http://schemas.openxmlformats.org/officeDocument/2006/relationships/hyperlink" Target="http://cmapspublic.ihmc.us/rid=1Q5W595QP-53HJN1-2LCH/African%20Horse%20sickness%20(VF).cmap" TargetMode="External"/><Relationship Id="rId9" Type="http://schemas.openxmlformats.org/officeDocument/2006/relationships/hyperlink" Target="http://cmapspublic.ihmc.us/rid=1Q5W595QP-1YJRW2Q-2LD0/Akabane.cmap" TargetMode="External"/><Relationship Id="rId14" Type="http://schemas.openxmlformats.org/officeDocument/2006/relationships/hyperlink" Target="http://cmapspublic.ihmc.us/rid=1Q5W595QP-1TWBK70-2LCV/Porcine%20Epidemic%20Diarrhoea%20VF.cmap" TargetMode="External"/><Relationship Id="rId22" Type="http://schemas.openxmlformats.org/officeDocument/2006/relationships/hyperlink" Target="http://cmapspublic.ihmc.us/rid=1Q5W595QP-170GBWN-2LCS/Foot%20and%20mouth%20disease%20VF.cm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3100" y="0"/>
            <a:ext cx="8470900" cy="774700"/>
          </a:xfrm>
        </p:spPr>
        <p:txBody>
          <a:bodyPr>
            <a:normAutofit fontScale="90000"/>
          </a:bodyPr>
          <a:lstStyle/>
          <a:p>
            <a:pPr lvl="0"/>
            <a:r>
              <a:rPr lang="fr-FR" sz="3200" dirty="0" smtClean="0">
                <a:solidFill>
                  <a:srgbClr val="0070C0"/>
                </a:solidFill>
              </a:rPr>
              <a:t/>
            </a:r>
            <a:br>
              <a:rPr lang="fr-FR" sz="3200" dirty="0" smtClean="0">
                <a:solidFill>
                  <a:srgbClr val="0070C0"/>
                </a:solidFill>
              </a:rPr>
            </a:br>
            <a:r>
              <a:rPr lang="fr-FR" sz="3200" b="1" dirty="0" smtClean="0">
                <a:solidFill>
                  <a:srgbClr val="0070C0"/>
                </a:solidFill>
              </a:rPr>
              <a:t>EPIDIACAP</a:t>
            </a:r>
            <a:r>
              <a:rPr lang="fr-FR" sz="3200" dirty="0" smtClean="0">
                <a:solidFill>
                  <a:srgbClr val="0070C0"/>
                </a:solidFill>
              </a:rPr>
              <a:t/>
            </a:r>
            <a:br>
              <a:rPr lang="fr-FR" sz="3200" dirty="0" smtClean="0">
                <a:solidFill>
                  <a:srgbClr val="0070C0"/>
                </a:solidFill>
              </a:rPr>
            </a:br>
            <a:r>
              <a:rPr lang="en-US" sz="3200" dirty="0" smtClean="0"/>
              <a:t> </a:t>
            </a:r>
            <a:r>
              <a:rPr lang="en-US" sz="1300" dirty="0" smtClean="0"/>
              <a:t>Risk</a:t>
            </a:r>
            <a:r>
              <a:rPr lang="fr-BE" sz="1300" dirty="0" smtClean="0"/>
              <a:t>-based improvement of diagnostic</a:t>
            </a:r>
            <a:br>
              <a:rPr lang="fr-BE" sz="1300" dirty="0" smtClean="0"/>
            </a:br>
            <a:r>
              <a:rPr lang="fr-BE" sz="1300" dirty="0" smtClean="0"/>
              <a:t> capacities for epizootic diseases in Belgium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0"/>
          </p:nvPr>
        </p:nvSpPr>
        <p:spPr>
          <a:xfrm>
            <a:off x="596762" y="2088107"/>
            <a:ext cx="8470900" cy="943519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762" y="0"/>
            <a:ext cx="1655119" cy="161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14901"/>
            <a:ext cx="596762" cy="57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720846"/>
              </p:ext>
            </p:extLst>
          </p:nvPr>
        </p:nvGraphicFramePr>
        <p:xfrm>
          <a:off x="2577962" y="1175780"/>
          <a:ext cx="4686438" cy="5598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871"/>
                <a:gridCol w="2600567"/>
              </a:tblGrid>
              <a:tr h="314962">
                <a:tc grid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BE" dirty="0" err="1" smtClean="0"/>
                        <a:t>Disease</a:t>
                      </a:r>
                      <a:r>
                        <a:rPr lang="en-GB" dirty="0" smtClean="0"/>
                        <a:t>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30496">
                <a:tc>
                  <a:txBody>
                    <a:bodyPr/>
                    <a:lstStyle/>
                    <a:p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4"/>
                        </a:rPr>
                        <a:t>African</a:t>
                      </a: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4"/>
                        </a:rPr>
                        <a:t> horse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4"/>
                        </a:rPr>
                        <a:t>sickness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5"/>
                        </a:rPr>
                        <a:t>Japanese</a:t>
                      </a: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5"/>
                        </a:rPr>
                        <a:t>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5"/>
                        </a:rPr>
                        <a:t>encephalitis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819">
                <a:tc>
                  <a:txBody>
                    <a:bodyPr/>
                    <a:lstStyle/>
                    <a:p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6"/>
                        </a:rPr>
                        <a:t>African</a:t>
                      </a: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6"/>
                        </a:rPr>
                        <a:t>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6"/>
                        </a:rPr>
                        <a:t>swine</a:t>
                      </a: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6"/>
                        </a:rPr>
                        <a:t>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6"/>
                        </a:rPr>
                        <a:t>fever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7"/>
                        </a:rPr>
                        <a:t>Lumpy</a:t>
                      </a: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7"/>
                        </a:rPr>
                        <a:t> skin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7"/>
                        </a:rPr>
                        <a:t>disease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819">
                <a:tc>
                  <a:txBody>
                    <a:bodyPr/>
                    <a:lstStyle/>
                    <a:p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Aino</a:t>
                      </a:r>
                      <a:r>
                        <a:rPr lang="fr-BE" sz="1050" b="1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 </a:t>
                      </a:r>
                      <a:r>
                        <a:rPr lang="fr-BE" sz="1050" b="1" baseline="0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disease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8"/>
                        </a:rPr>
                        <a:t>Newcastle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8"/>
                        </a:rPr>
                        <a:t>disease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819">
                <a:tc>
                  <a:txBody>
                    <a:bodyPr/>
                    <a:lstStyle/>
                    <a:p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9"/>
                        </a:rPr>
                        <a:t>Akabane virus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Nipah</a:t>
                      </a: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</a:rPr>
                        <a:t> virus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encephalitis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819">
                <a:tc>
                  <a:txBody>
                    <a:bodyPr/>
                    <a:lstStyle/>
                    <a:p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10"/>
                        </a:rPr>
                        <a:t>Avian</a:t>
                      </a: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10"/>
                        </a:rPr>
                        <a:t> influenza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11"/>
                        </a:rPr>
                        <a:t>Peste des petits ruminants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819">
                <a:tc>
                  <a:txBody>
                    <a:bodyPr/>
                    <a:lstStyle/>
                    <a:p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12"/>
                        </a:rPr>
                        <a:t>Bluetongue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13"/>
                        </a:rPr>
                        <a:t>Porcine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13"/>
                        </a:rPr>
                        <a:t>deltacoronavirus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</a:rPr>
                        <a:t>Cache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Valley</a:t>
                      </a: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</a:rPr>
                        <a:t> virus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14"/>
                        </a:rPr>
                        <a:t>Porcine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14"/>
                        </a:rPr>
                        <a:t>epidemic</a:t>
                      </a:r>
                      <a:r>
                        <a:rPr lang="fr-BE" sz="1050" b="1" baseline="0" dirty="0" smtClean="0">
                          <a:solidFill>
                            <a:srgbClr val="0000CC"/>
                          </a:solidFill>
                          <a:latin typeface="+mn-lt"/>
                          <a:hlinkClick r:id="rId14"/>
                        </a:rPr>
                        <a:t> </a:t>
                      </a:r>
                      <a:r>
                        <a:rPr lang="fr-BE" sz="1050" b="1" baseline="0" dirty="0" err="1" smtClean="0">
                          <a:solidFill>
                            <a:srgbClr val="0000CC"/>
                          </a:solidFill>
                          <a:latin typeface="+mn-lt"/>
                          <a:hlinkClick r:id="rId14"/>
                        </a:rPr>
                        <a:t>diarrhoea</a:t>
                      </a:r>
                      <a:endParaRPr lang="en-GB" sz="1050" b="1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819">
                <a:tc>
                  <a:txBody>
                    <a:bodyPr/>
                    <a:lstStyle/>
                    <a:p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15"/>
                        </a:rPr>
                        <a:t>Classical</a:t>
                      </a: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15"/>
                        </a:rPr>
                        <a:t>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15"/>
                        </a:rPr>
                        <a:t>swine</a:t>
                      </a: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15"/>
                        </a:rPr>
                        <a:t>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15"/>
                        </a:rPr>
                        <a:t>fever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16"/>
                        </a:rPr>
                        <a:t>Rift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16"/>
                        </a:rPr>
                        <a:t>Valley</a:t>
                      </a: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16"/>
                        </a:rPr>
                        <a:t>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16"/>
                        </a:rPr>
                        <a:t>fever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17"/>
                        </a:rPr>
                        <a:t>Contagious</a:t>
                      </a: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17"/>
                        </a:rPr>
                        <a:t> bovine and ovine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17"/>
                        </a:rPr>
                        <a:t>pleuropneumonia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18"/>
                        </a:rPr>
                        <a:t>Schmallenberg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530496">
                <a:tc>
                  <a:txBody>
                    <a:bodyPr/>
                    <a:lstStyle/>
                    <a:p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19"/>
                        </a:rPr>
                        <a:t>Equine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19"/>
                        </a:rPr>
                        <a:t>encephalomyelitis</a:t>
                      </a:r>
                      <a:r>
                        <a:rPr lang="fr-BE" sz="1050" b="1" baseline="0" dirty="0" smtClean="0">
                          <a:solidFill>
                            <a:srgbClr val="0000CC"/>
                          </a:solidFill>
                          <a:latin typeface="+mn-lt"/>
                          <a:hlinkClick r:id="rId19"/>
                        </a:rPr>
                        <a:t> (</a:t>
                      </a:r>
                      <a:r>
                        <a:rPr lang="fr-BE" sz="1050" b="1" baseline="0" dirty="0" err="1" smtClean="0">
                          <a:solidFill>
                            <a:srgbClr val="0000CC"/>
                          </a:solidFill>
                          <a:latin typeface="+mn-lt"/>
                          <a:hlinkClick r:id="rId19"/>
                        </a:rPr>
                        <a:t>easter</a:t>
                      </a:r>
                      <a:r>
                        <a:rPr lang="fr-BE" sz="1050" b="1" baseline="0" dirty="0" smtClean="0">
                          <a:solidFill>
                            <a:srgbClr val="0000CC"/>
                          </a:solidFill>
                          <a:latin typeface="+mn-lt"/>
                          <a:hlinkClick r:id="rId19"/>
                        </a:rPr>
                        <a:t>/western, </a:t>
                      </a:r>
                      <a:r>
                        <a:rPr lang="fr-BE" sz="1050" b="1" baseline="0" dirty="0" err="1" smtClean="0">
                          <a:solidFill>
                            <a:srgbClr val="0000CC"/>
                          </a:solidFill>
                          <a:latin typeface="+mn-lt"/>
                          <a:hlinkClick r:id="rId19"/>
                        </a:rPr>
                        <a:t>Venezuelan</a:t>
                      </a:r>
                      <a:r>
                        <a:rPr lang="fr-BE" sz="1050" b="1" baseline="0" dirty="0" smtClean="0">
                          <a:solidFill>
                            <a:srgbClr val="0000CC"/>
                          </a:solidFill>
                          <a:latin typeface="+mn-lt"/>
                          <a:hlinkClick r:id="rId19"/>
                        </a:rPr>
                        <a:t>)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7"/>
                        </a:rPr>
                        <a:t>Sheep</a:t>
                      </a: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7"/>
                        </a:rPr>
                        <a:t> and</a:t>
                      </a:r>
                      <a:r>
                        <a:rPr lang="fr-BE" sz="1050" b="1" baseline="0" dirty="0" smtClean="0">
                          <a:solidFill>
                            <a:srgbClr val="0000CC"/>
                          </a:solidFill>
                          <a:latin typeface="+mn-lt"/>
                          <a:hlinkClick r:id="rId7"/>
                        </a:rPr>
                        <a:t> </a:t>
                      </a:r>
                      <a:r>
                        <a:rPr lang="fr-BE" sz="1050" b="1" baseline="0" dirty="0" err="1" smtClean="0">
                          <a:solidFill>
                            <a:srgbClr val="0000CC"/>
                          </a:solidFill>
                          <a:latin typeface="+mn-lt"/>
                          <a:hlinkClick r:id="rId7"/>
                        </a:rPr>
                        <a:t>goat</a:t>
                      </a:r>
                      <a:r>
                        <a:rPr lang="fr-BE" sz="1050" b="1" baseline="0" dirty="0" smtClean="0">
                          <a:solidFill>
                            <a:srgbClr val="0000CC"/>
                          </a:solidFill>
                          <a:latin typeface="+mn-lt"/>
                          <a:hlinkClick r:id="rId7"/>
                        </a:rPr>
                        <a:t> </a:t>
                      </a:r>
                      <a:r>
                        <a:rPr lang="fr-BE" sz="1050" b="1" baseline="0" dirty="0" err="1" smtClean="0">
                          <a:solidFill>
                            <a:srgbClr val="0000CC"/>
                          </a:solidFill>
                          <a:latin typeface="+mn-lt"/>
                          <a:hlinkClick r:id="rId7"/>
                        </a:rPr>
                        <a:t>pox</a:t>
                      </a:r>
                      <a:endParaRPr lang="en-GB" sz="1050" b="1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819">
                <a:tc>
                  <a:txBody>
                    <a:bodyPr/>
                    <a:lstStyle/>
                    <a:p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20"/>
                        </a:rPr>
                        <a:t>Epizootic</a:t>
                      </a: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20"/>
                        </a:rPr>
                        <a:t>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20"/>
                        </a:rPr>
                        <a:t>hemorrhagic</a:t>
                      </a: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20"/>
                        </a:rPr>
                        <a:t>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20"/>
                        </a:rPr>
                        <a:t>disease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21"/>
                        </a:rPr>
                        <a:t>Swine</a:t>
                      </a: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21"/>
                        </a:rPr>
                        <a:t>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21"/>
                        </a:rPr>
                        <a:t>vesicular</a:t>
                      </a: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21"/>
                        </a:rPr>
                        <a:t>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21"/>
                        </a:rPr>
                        <a:t>disease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037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22"/>
                        </a:rPr>
                        <a:t>Foot and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22"/>
                        </a:rPr>
                        <a:t>mouth</a:t>
                      </a: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22"/>
                        </a:rPr>
                        <a:t>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22"/>
                        </a:rPr>
                        <a:t>disease</a:t>
                      </a:r>
                      <a:endParaRPr lang="en-GB" sz="1050" b="1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23"/>
                        </a:rPr>
                        <a:t>Vesicular</a:t>
                      </a:r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23"/>
                        </a:rPr>
                        <a:t> </a:t>
                      </a: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23"/>
                        </a:rPr>
                        <a:t>stomatitis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037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50" b="1" dirty="0" err="1" smtClean="0">
                          <a:solidFill>
                            <a:srgbClr val="0000CC"/>
                          </a:solidFill>
                          <a:latin typeface="+mn-lt"/>
                          <a:hlinkClick r:id="rId24"/>
                        </a:rPr>
                        <a:t>Haemorrhagic</a:t>
                      </a:r>
                      <a:r>
                        <a:rPr lang="fr-BE" sz="1050" b="1" baseline="0" dirty="0" smtClean="0">
                          <a:solidFill>
                            <a:srgbClr val="0000CC"/>
                          </a:solidFill>
                          <a:latin typeface="+mn-lt"/>
                          <a:hlinkClick r:id="rId24"/>
                        </a:rPr>
                        <a:t> </a:t>
                      </a:r>
                      <a:r>
                        <a:rPr lang="fr-BE" sz="1050" b="1" baseline="0" dirty="0" err="1" smtClean="0">
                          <a:solidFill>
                            <a:srgbClr val="0000CC"/>
                          </a:solidFill>
                          <a:latin typeface="+mn-lt"/>
                          <a:hlinkClick r:id="rId24"/>
                        </a:rPr>
                        <a:t>septicaemia</a:t>
                      </a:r>
                      <a:endParaRPr lang="en-GB" sz="1050" b="1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50" b="1" dirty="0" smtClean="0">
                          <a:solidFill>
                            <a:srgbClr val="0000CC"/>
                          </a:solidFill>
                          <a:latin typeface="+mn-lt"/>
                          <a:hlinkClick r:id="rId5"/>
                        </a:rPr>
                        <a:t>West Nile virus</a:t>
                      </a:r>
                      <a:endParaRPr lang="en-GB" sz="105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2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resentation pptx CODA-CERVA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presentation pptx CODA-CERVA</Template>
  <TotalTime>4486</TotalTime>
  <Words>77</Words>
  <Application>Microsoft Office PowerPoint</Application>
  <PresentationFormat>On-screen Show (4:3)</PresentationFormat>
  <Paragraphs>29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Template presentation pptx CODA-CERVA</vt:lpstr>
      <vt:lpstr> EPIDIACAP  Risk-based improvement of diagnostic  capacities for epizootic diseases in Belgium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Field Diagnostics and Screening in Veterinary Medicine</dc:title>
  <dc:creator>Yves Van der Stede</dc:creator>
  <cp:lastModifiedBy>Mickaël Cargnel</cp:lastModifiedBy>
  <cp:revision>233</cp:revision>
  <cp:lastPrinted>2014-05-16T12:23:27Z</cp:lastPrinted>
  <dcterms:created xsi:type="dcterms:W3CDTF">2012-03-01T07:13:52Z</dcterms:created>
  <dcterms:modified xsi:type="dcterms:W3CDTF">2016-05-17T07:43:30Z</dcterms:modified>
</cp:coreProperties>
</file>