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4"/>
  </p:notesMasterIdLst>
  <p:sldIdLst>
    <p:sldId id="274" r:id="rId2"/>
    <p:sldId id="275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F9A83-B0C9-4B0A-AC2F-00EFAC677A9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2081-BE98-45C1-ADBD-40D3608BD6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7015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4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495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5115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6508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4518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1403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187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1053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265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639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308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678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05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45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9965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085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81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545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81200" y="104016"/>
            <a:ext cx="7239000" cy="660688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Ciguatera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94205" y="1124744"/>
            <a:ext cx="8494283" cy="51845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400" dirty="0"/>
              <a:t>Características:</a:t>
            </a:r>
          </a:p>
          <a:p>
            <a:pPr algn="just"/>
            <a:r>
              <a:rPr lang="es-MX" sz="2000" dirty="0"/>
              <a:t>Las </a:t>
            </a:r>
            <a:r>
              <a:rPr lang="es-MX" sz="2000" dirty="0" err="1"/>
              <a:t>ciguatoxinas</a:t>
            </a:r>
            <a:r>
              <a:rPr lang="es-MX" sz="2000" dirty="0"/>
              <a:t> tienden </a:t>
            </a:r>
            <a:r>
              <a:rPr lang="es-MX" sz="2000" dirty="0"/>
              <a:t>a </a:t>
            </a:r>
            <a:r>
              <a:rPr lang="es-MX" sz="2000" dirty="0"/>
              <a:t>acumularse generalmente en el </a:t>
            </a:r>
            <a:r>
              <a:rPr lang="es-MX" sz="2000" dirty="0" err="1"/>
              <a:t>higado</a:t>
            </a:r>
            <a:r>
              <a:rPr lang="es-MX" sz="2000" dirty="0"/>
              <a:t> y cerebro también presentes en los músculos.</a:t>
            </a:r>
          </a:p>
          <a:p>
            <a:pPr marL="0" indent="0" algn="just">
              <a:buNone/>
            </a:pPr>
            <a:endParaRPr lang="es-MX" sz="2000" dirty="0"/>
          </a:p>
          <a:p>
            <a:pPr algn="just"/>
            <a:r>
              <a:rPr lang="es-MX" sz="2000" dirty="0"/>
              <a:t>Las </a:t>
            </a:r>
            <a:r>
              <a:rPr lang="es-MX" sz="2000" dirty="0" err="1"/>
              <a:t>ciguatoxinas</a:t>
            </a:r>
            <a:r>
              <a:rPr lang="es-MX" sz="2000" dirty="0"/>
              <a:t> </a:t>
            </a:r>
            <a:r>
              <a:rPr lang="es-MX" sz="2000" dirty="0"/>
              <a:t>son termoestables, resistentes </a:t>
            </a:r>
            <a:r>
              <a:rPr lang="es-MX" sz="2000" dirty="0"/>
              <a:t>al frío y calor, </a:t>
            </a:r>
            <a:r>
              <a:rPr lang="es-MX" sz="2000" dirty="0"/>
              <a:t>cocer o </a:t>
            </a:r>
            <a:r>
              <a:rPr lang="es-MX" sz="2000" dirty="0"/>
              <a:t>congelar los peces o mariscos no las destruyen</a:t>
            </a:r>
            <a:r>
              <a:rPr lang="es-MX" sz="2000" dirty="0"/>
              <a:t>.</a:t>
            </a:r>
            <a:r>
              <a:rPr lang="es-MX" sz="2000" dirty="0"/>
              <a:t> </a:t>
            </a:r>
            <a:endParaRPr lang="es-MX" sz="2000" dirty="0"/>
          </a:p>
          <a:p>
            <a:pPr marL="0" indent="0" algn="just">
              <a:buNone/>
            </a:pPr>
            <a:endParaRPr lang="es-MX" sz="2000" dirty="0"/>
          </a:p>
          <a:p>
            <a:pPr algn="just"/>
            <a:r>
              <a:rPr lang="es-MX" sz="2000" dirty="0"/>
              <a:t>Concentraciones </a:t>
            </a:r>
            <a:r>
              <a:rPr lang="es-MX" sz="2000" dirty="0"/>
              <a:t>de 0,08mg/Kg. en peces producen síntomas clínicos(38)</a:t>
            </a:r>
          </a:p>
          <a:p>
            <a:pPr marL="0" indent="0" algn="just">
              <a:buNone/>
            </a:pPr>
            <a:endParaRPr lang="es-MX" sz="2000" dirty="0"/>
          </a:p>
          <a:p>
            <a:pPr algn="just"/>
            <a:r>
              <a:rPr lang="es-MX" sz="2000" dirty="0"/>
              <a:t>No poseen</a:t>
            </a:r>
            <a:r>
              <a:rPr lang="es-MX" sz="2000" dirty="0"/>
              <a:t> color, olor o sabor</a:t>
            </a:r>
            <a:r>
              <a:rPr lang="es-MX" sz="2000" dirty="0"/>
              <a:t>.</a:t>
            </a:r>
          </a:p>
          <a:p>
            <a:pPr marL="0" indent="0" algn="just">
              <a:buNone/>
            </a:pPr>
            <a:endParaRPr lang="es-MX" sz="2000" dirty="0"/>
          </a:p>
          <a:p>
            <a:pPr algn="just"/>
            <a:r>
              <a:rPr lang="es-MX" sz="2000" dirty="0"/>
              <a:t>Las </a:t>
            </a:r>
            <a:r>
              <a:rPr lang="es-MX" sz="2000" dirty="0"/>
              <a:t>toxinas no afectan a los peces, </a:t>
            </a:r>
            <a:r>
              <a:rPr lang="es-MX" sz="2000" dirty="0"/>
              <a:t>es </a:t>
            </a:r>
            <a:r>
              <a:rPr lang="es-MX" sz="2000" dirty="0"/>
              <a:t>imposible determinar </a:t>
            </a:r>
            <a:r>
              <a:rPr lang="es-MX" sz="2000" dirty="0"/>
              <a:t>con un simple </a:t>
            </a:r>
            <a:r>
              <a:rPr lang="es-MX" sz="2000" dirty="0"/>
              <a:t>examen cual es un pez de riesgo. </a:t>
            </a:r>
            <a:r>
              <a:rPr lang="es-MX" sz="2000" dirty="0"/>
              <a:t>Sin embargo los </a:t>
            </a:r>
            <a:r>
              <a:rPr lang="es-MX" sz="2000" dirty="0"/>
              <a:t>ejemplares de más de 2 kg. son puntualmente riesgosos. 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95478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7648" y="764704"/>
            <a:ext cx="6377940" cy="1295400"/>
          </a:xfrm>
        </p:spPr>
        <p:txBody>
          <a:bodyPr/>
          <a:lstStyle/>
          <a:p>
            <a:r>
              <a:rPr lang="es-MX" dirty="0" smtClean="0"/>
              <a:t>DOSIS TOXICA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135561" y="2204864"/>
            <a:ext cx="7506033" cy="1440160"/>
          </a:xfrm>
        </p:spPr>
        <p:txBody>
          <a:bodyPr>
            <a:normAutofit/>
          </a:bodyPr>
          <a:lstStyle/>
          <a:p>
            <a:pPr algn="just"/>
            <a:r>
              <a:rPr lang="es-MX" sz="2400" dirty="0"/>
              <a:t>L</a:t>
            </a:r>
            <a:r>
              <a:rPr lang="es-MX" sz="2400" dirty="0"/>
              <a:t>a </a:t>
            </a:r>
            <a:r>
              <a:rPr lang="es-MX" sz="2400" dirty="0"/>
              <a:t>dosis media con la cual el 50% de los humanos se enfermaría sería de 2 </a:t>
            </a:r>
            <a:r>
              <a:rPr lang="es-MX" sz="2400" dirty="0" err="1"/>
              <a:t>nanogramos</a:t>
            </a:r>
            <a:r>
              <a:rPr lang="es-MX" sz="2400" dirty="0"/>
              <a:t> por kilogramos, y la dosis letal de 20 </a:t>
            </a:r>
            <a:r>
              <a:rPr lang="es-MX" sz="2400" dirty="0" err="1"/>
              <a:t>nanogramos</a:t>
            </a:r>
            <a:r>
              <a:rPr lang="es-MX" sz="2400" dirty="0"/>
              <a:t> por kilogramo. </a:t>
            </a:r>
          </a:p>
        </p:txBody>
      </p:sp>
    </p:spTree>
    <p:extLst>
      <p:ext uri="{BB962C8B-B14F-4D97-AF65-F5344CB8AC3E}">
        <p14:creationId xmlns:p14="http://schemas.microsoft.com/office/powerpoint/2010/main" val="245932194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25</TotalTime>
  <Words>87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Estela de condensación</vt:lpstr>
      <vt:lpstr>Ciguatera</vt:lpstr>
      <vt:lpstr>DOSIS TOXICA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CLOSTRIDIUM BOTULINUM</dc:title>
  <dc:creator>Valeria</dc:creator>
  <cp:lastModifiedBy>Valeria</cp:lastModifiedBy>
  <cp:revision>18</cp:revision>
  <dcterms:created xsi:type="dcterms:W3CDTF">2016-07-17T23:08:35Z</dcterms:created>
  <dcterms:modified xsi:type="dcterms:W3CDTF">2016-07-17T23:33:47Z</dcterms:modified>
</cp:coreProperties>
</file>