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67" r:id="rId2"/>
    <p:sldId id="298" r:id="rId3"/>
    <p:sldId id="256" r:id="rId4"/>
    <p:sldId id="291" r:id="rId5"/>
    <p:sldId id="290" r:id="rId6"/>
    <p:sldId id="257" r:id="rId7"/>
    <p:sldId id="278" r:id="rId8"/>
    <p:sldId id="276" r:id="rId9"/>
    <p:sldId id="277" r:id="rId10"/>
    <p:sldId id="258" r:id="rId11"/>
    <p:sldId id="305" r:id="rId12"/>
    <p:sldId id="279" r:id="rId13"/>
    <p:sldId id="260" r:id="rId14"/>
    <p:sldId id="280" r:id="rId15"/>
    <p:sldId id="306" r:id="rId16"/>
    <p:sldId id="261" r:id="rId17"/>
    <p:sldId id="303" r:id="rId18"/>
    <p:sldId id="301" r:id="rId19"/>
    <p:sldId id="262" r:id="rId20"/>
    <p:sldId id="294" r:id="rId21"/>
    <p:sldId id="282" r:id="rId22"/>
    <p:sldId id="266" r:id="rId23"/>
    <p:sldId id="308" r:id="rId24"/>
    <p:sldId id="307" r:id="rId25"/>
    <p:sldId id="283" r:id="rId26"/>
    <p:sldId id="263" r:id="rId27"/>
    <p:sldId id="284" r:id="rId28"/>
    <p:sldId id="292" r:id="rId29"/>
    <p:sldId id="264" r:id="rId30"/>
    <p:sldId id="285" r:id="rId31"/>
    <p:sldId id="286" r:id="rId32"/>
    <p:sldId id="287" r:id="rId33"/>
    <p:sldId id="288" r:id="rId34"/>
    <p:sldId id="289" r:id="rId35"/>
    <p:sldId id="295" r:id="rId36"/>
    <p:sldId id="265" r:id="rId37"/>
    <p:sldId id="300" r:id="rId3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34559" autoAdjust="0"/>
    <p:restoredTop sz="89698" autoAdjust="0"/>
  </p:normalViewPr>
  <p:slideViewPr>
    <p:cSldViewPr>
      <p:cViewPr varScale="1">
        <p:scale>
          <a:sx n="109" d="100"/>
          <a:sy n="109" d="100"/>
        </p:scale>
        <p:origin x="15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074833-3348-42F3-A447-908DC573CCD5}" type="datetimeFigureOut">
              <a:rPr lang="fr-CA" smtClean="0"/>
              <a:t>2016-09-16</a:t>
            </a:fld>
            <a:endParaRPr lang="fr-CA"/>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0BD774-1873-478A-A7B3-73F782BB4BC3}" type="slidenum">
              <a:rPr lang="fr-CA" smtClean="0"/>
              <a:t>‹N°›</a:t>
            </a:fld>
            <a:endParaRPr lang="fr-CA"/>
          </a:p>
        </p:txBody>
      </p:sp>
    </p:spTree>
    <p:extLst>
      <p:ext uri="{BB962C8B-B14F-4D97-AF65-F5344CB8AC3E}">
        <p14:creationId xmlns:p14="http://schemas.microsoft.com/office/powerpoint/2010/main" val="3500762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581EC4-2718-4DB6-AA70-E5D4AA757C83}" type="datetimeFigureOut">
              <a:rPr lang="fr-CA" smtClean="0"/>
              <a:t>2016-09-16</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1B8E5E-6ED3-4624-9E1B-7E09EA9C8FDC}" type="slidenum">
              <a:rPr lang="fr-CA" smtClean="0"/>
              <a:t>‹N°›</a:t>
            </a:fld>
            <a:endParaRPr lang="fr-CA"/>
          </a:p>
        </p:txBody>
      </p:sp>
    </p:spTree>
    <p:extLst>
      <p:ext uri="{BB962C8B-B14F-4D97-AF65-F5344CB8AC3E}">
        <p14:creationId xmlns:p14="http://schemas.microsoft.com/office/powerpoint/2010/main" val="43579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60911157-1E54-4430-8C9B-F0150549CFC7}" type="datetime1">
              <a:rPr lang="fr-FR" smtClean="0"/>
              <a:t>16/09/2016</a:t>
            </a:fld>
            <a:endParaRPr lang="fr-CA"/>
          </a:p>
        </p:txBody>
      </p:sp>
      <p:sp>
        <p:nvSpPr>
          <p:cNvPr id="17" name="Espace réservé du pied de page 16"/>
          <p:cNvSpPr>
            <a:spLocks noGrp="1"/>
          </p:cNvSpPr>
          <p:nvPr>
            <p:ph type="ftr" sz="quarter" idx="11"/>
          </p:nvPr>
        </p:nvSpPr>
        <p:spPr/>
        <p:txBody>
          <a:bodyPr/>
          <a:lstStyle/>
          <a:p>
            <a:r>
              <a:rPr lang="fr-CA" smtClean="0"/>
              <a:t>Créé par Geneviève Brunet</a:t>
            </a:r>
            <a:endParaRPr lang="fr-CA"/>
          </a:p>
        </p:txBody>
      </p:sp>
      <p:sp>
        <p:nvSpPr>
          <p:cNvPr id="7" name="Connecteur droit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Espace réservé du numéro de diapositive 28"/>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33B2AF9F-E832-45A2-B7E4-FA9C78266927}" type="slidenum">
              <a:rPr lang="fr-CA" smtClean="0"/>
              <a:pPr/>
              <a:t>‹N°›</a:t>
            </a:fld>
            <a:endParaRPr lang="fr-CA"/>
          </a:p>
        </p:txBody>
      </p:sp>
      <p:sp>
        <p:nvSpPr>
          <p:cNvPr id="8" name="Titr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1A63B57A-22C9-48F9-9053-5D1000331AD5}"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
        <p:nvSpPr>
          <p:cNvPr id="6" name="Espace réservé du numéro de diapositive 5"/>
          <p:cNvSpPr>
            <a:spLocks noGrp="1"/>
          </p:cNvSpPr>
          <p:nvPr>
            <p:ph type="sldNum" sz="quarter" idx="12"/>
          </p:nvPr>
        </p:nvSpPr>
        <p:spPr/>
        <p:txBody>
          <a:bodyPr/>
          <a:lstStyle/>
          <a:p>
            <a:fld id="{33B2AF9F-E832-45A2-B7E4-FA9C78266927}" type="slidenum">
              <a:rPr lang="fr-CA" smtClean="0"/>
              <a:pPr/>
              <a:t>‹N°›</a:t>
            </a:fld>
            <a:endParaRPr lang="fr-CA"/>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cteur droit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6915912" y="3009902"/>
            <a:ext cx="457200" cy="441325"/>
          </a:xfrm>
        </p:spPr>
        <p:txBody>
          <a:bodyPr/>
          <a:lstStyle/>
          <a:p>
            <a:fld id="{33B2AF9F-E832-45A2-B7E4-FA9C78266927}" type="slidenum">
              <a:rPr lang="fr-CA" smtClean="0"/>
              <a:pPr/>
              <a:t>‹N°›</a:t>
            </a:fld>
            <a:endParaRPr lang="fr-CA"/>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833904E-9653-43DC-B25D-F224EBDD0DEC}"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
        <p:nvSpPr>
          <p:cNvPr id="2" name="Titre vertical 1"/>
          <p:cNvSpPr>
            <a:spLocks noGrp="1"/>
          </p:cNvSpPr>
          <p:nvPr>
            <p:ph type="title" orient="vert"/>
          </p:nvPr>
        </p:nvSpPr>
        <p:spPr>
          <a:xfrm>
            <a:off x="7391400" y="304802"/>
            <a:ext cx="1447800" cy="5851525"/>
          </a:xfrm>
        </p:spPr>
        <p:txBody>
          <a:bodyPr vert="eaVert"/>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kumimoji="0" lang="fr-FR" smtClean="0"/>
              <a:t>Cliquez pour modifier le style du titre</a:t>
            </a:r>
            <a:endParaRPr kumimoji="0" lang="en-US"/>
          </a:p>
        </p:txBody>
      </p:sp>
      <p:sp>
        <p:nvSpPr>
          <p:cNvPr id="4" name="Espace réservé de la date 3"/>
          <p:cNvSpPr>
            <a:spLocks noGrp="1"/>
          </p:cNvSpPr>
          <p:nvPr>
            <p:ph type="dt" sz="half" idx="10"/>
          </p:nvPr>
        </p:nvSpPr>
        <p:spPr/>
        <p:txBody>
          <a:bodyPr/>
          <a:lstStyle/>
          <a:p>
            <a:fld id="{0E5B6C6F-4EE4-41E8-A575-DC349D4C8506}"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
        <p:nvSpPr>
          <p:cNvPr id="6" name="Espace réservé du numéro de diapositive 5"/>
          <p:cNvSpPr>
            <a:spLocks noGrp="1"/>
          </p:cNvSpPr>
          <p:nvPr>
            <p:ph type="sldNum" sz="quarter" idx="12"/>
          </p:nvPr>
        </p:nvSpPr>
        <p:spPr>
          <a:xfrm>
            <a:off x="4361688" y="1026373"/>
            <a:ext cx="457200" cy="441325"/>
          </a:xfrm>
        </p:spPr>
        <p:txBody>
          <a:bodyPr/>
          <a:lstStyle/>
          <a:p>
            <a:fld id="{33B2AF9F-E832-45A2-B7E4-FA9C78266927}" type="slidenum">
              <a:rPr lang="fr-CA" smtClean="0"/>
              <a:pPr/>
              <a:t>‹N°›</a:t>
            </a:fld>
            <a:endParaRPr lang="fr-CA"/>
          </a:p>
        </p:txBody>
      </p:sp>
      <p:sp>
        <p:nvSpPr>
          <p:cNvPr id="8" name="Espace réservé du contenu 7"/>
          <p:cNvSpPr>
            <a:spLocks noGrp="1"/>
          </p:cNvSpPr>
          <p:nvPr>
            <p:ph sz="quarter" idx="1"/>
          </p:nvPr>
        </p:nvSpPr>
        <p:spPr>
          <a:xfrm>
            <a:off x="301752" y="1527048"/>
            <a:ext cx="850392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1368426" y="2743201"/>
            <a:ext cx="6480175"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3" name="Rectangle 12"/>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
        <p:nvSpPr>
          <p:cNvPr id="4" name="Espace réservé de la date 3"/>
          <p:cNvSpPr>
            <a:spLocks noGrp="1"/>
          </p:cNvSpPr>
          <p:nvPr>
            <p:ph type="dt" sz="half" idx="10"/>
          </p:nvPr>
        </p:nvSpPr>
        <p:spPr/>
        <p:txBody>
          <a:bodyPr/>
          <a:lstStyle/>
          <a:p>
            <a:fld id="{1C5C5982-7DB3-4A7B-AECE-EB404E71426D}" type="datetime1">
              <a:rPr lang="fr-FR" smtClean="0"/>
              <a:t>16/09/2016</a:t>
            </a:fld>
            <a:endParaRPr lang="fr-CA"/>
          </a:p>
        </p:txBody>
      </p:sp>
      <p:sp>
        <p:nvSpPr>
          <p:cNvPr id="8" name="Connecteur droit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33B2AF9F-E832-45A2-B7E4-FA9C78266927}" type="slidenum">
              <a:rPr lang="fr-CA" smtClean="0"/>
              <a:pPr/>
              <a:t>‹N°›</a:t>
            </a:fld>
            <a:endParaRPr lang="fr-CA"/>
          </a:p>
        </p:txBody>
      </p:sp>
      <p:sp>
        <p:nvSpPr>
          <p:cNvPr id="2" name="Titr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301752" y="228600"/>
            <a:ext cx="8534400" cy="758952"/>
          </a:xfrm>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a:xfrm>
            <a:off x="5791200" y="6409944"/>
            <a:ext cx="3044952" cy="365760"/>
          </a:xfrm>
        </p:spPr>
        <p:txBody>
          <a:bodyPr/>
          <a:lstStyle/>
          <a:p>
            <a:fld id="{5CE074EC-390F-4E21-9589-35EBF87D973F}" type="datetime1">
              <a:rPr lang="fr-FR" smtClean="0"/>
              <a:t>16/09/2016</a:t>
            </a:fld>
            <a:endParaRPr lang="fr-CA"/>
          </a:p>
        </p:txBody>
      </p:sp>
      <p:sp>
        <p:nvSpPr>
          <p:cNvPr id="6" name="Espace réservé du pied de page 5"/>
          <p:cNvSpPr>
            <a:spLocks noGrp="1"/>
          </p:cNvSpPr>
          <p:nvPr>
            <p:ph type="ftr" sz="quarter" idx="11"/>
          </p:nvPr>
        </p:nvSpPr>
        <p:spPr/>
        <p:txBody>
          <a:bodyPr/>
          <a:lstStyle/>
          <a:p>
            <a:r>
              <a:rPr lang="fr-CA" smtClean="0"/>
              <a:t>Créé par Geneviève Brunet</a:t>
            </a:r>
            <a:endParaRPr lang="fr-CA"/>
          </a:p>
        </p:txBody>
      </p:sp>
      <p:sp>
        <p:nvSpPr>
          <p:cNvPr id="7" name="Espace réservé du numéro de diapositive 6"/>
          <p:cNvSpPr>
            <a:spLocks noGrp="1"/>
          </p:cNvSpPr>
          <p:nvPr>
            <p:ph type="sldNum" sz="quarter" idx="12"/>
          </p:nvPr>
        </p:nvSpPr>
        <p:spPr/>
        <p:txBody>
          <a:bodyPr/>
          <a:lstStyle/>
          <a:p>
            <a:fld id="{33B2AF9F-E832-45A2-B7E4-FA9C78266927}" type="slidenum">
              <a:rPr lang="fr-CA" smtClean="0"/>
              <a:pPr/>
              <a:t>‹N°›</a:t>
            </a:fld>
            <a:endParaRPr lang="fr-CA"/>
          </a:p>
        </p:txBody>
      </p:sp>
      <p:sp>
        <p:nvSpPr>
          <p:cNvPr id="8" name="Connecteur droit 7"/>
          <p:cNvSpPr>
            <a:spLocks noChangeShapeType="1"/>
          </p:cNvSpPr>
          <p:nvPr/>
        </p:nvSpPr>
        <p:spPr bwMode="auto">
          <a:xfrm flipV="1">
            <a:off x="4563081" y="1575653"/>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1">
        <a:schemeClr val="bg2"/>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301753"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7" name="Espace réservé de la date 6"/>
          <p:cNvSpPr>
            <a:spLocks noGrp="1"/>
          </p:cNvSpPr>
          <p:nvPr>
            <p:ph type="dt" sz="half" idx="10"/>
          </p:nvPr>
        </p:nvSpPr>
        <p:spPr/>
        <p:txBody>
          <a:bodyPr/>
          <a:lstStyle/>
          <a:p>
            <a:fld id="{F6E212BD-9EAE-4769-9E93-93C2129315D4}" type="datetime1">
              <a:rPr lang="fr-FR" smtClean="0"/>
              <a:t>16/09/2016</a:t>
            </a:fld>
            <a:endParaRPr lang="fr-CA"/>
          </a:p>
        </p:txBody>
      </p:sp>
      <p:sp>
        <p:nvSpPr>
          <p:cNvPr id="8" name="Espace réservé du pied de page 7"/>
          <p:cNvSpPr>
            <a:spLocks noGrp="1"/>
          </p:cNvSpPr>
          <p:nvPr>
            <p:ph type="ftr" sz="quarter" idx="11"/>
          </p:nvPr>
        </p:nvSpPr>
        <p:spPr>
          <a:xfrm>
            <a:off x="304800" y="6409944"/>
            <a:ext cx="3581400" cy="365760"/>
          </a:xfrm>
        </p:spPr>
        <p:txBody>
          <a:bodyPr/>
          <a:lstStyle/>
          <a:p>
            <a:r>
              <a:rPr lang="fr-CA" smtClean="0"/>
              <a:t>Créé par Geneviève Brunet</a:t>
            </a:r>
            <a:endParaRPr lang="fr-CA"/>
          </a:p>
        </p:txBody>
      </p:sp>
      <p:sp>
        <p:nvSpPr>
          <p:cNvPr id="15" name="Connecteur droit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Espace réservé du contenu 23"/>
          <p:cNvSpPr>
            <a:spLocks noGrp="1"/>
          </p:cNvSpPr>
          <p:nvPr>
            <p:ph sz="quarter" idx="2"/>
          </p:nvPr>
        </p:nvSpPr>
        <p:spPr>
          <a:xfrm>
            <a:off x="301752" y="2471384"/>
            <a:ext cx="4041648" cy="3818404"/>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6" name="Espace réservé du contenu 25"/>
          <p:cNvSpPr>
            <a:spLocks noGrp="1"/>
          </p:cNvSpPr>
          <p:nvPr>
            <p:ph sz="quarter" idx="4"/>
          </p:nvPr>
        </p:nvSpPr>
        <p:spPr>
          <a:xfrm>
            <a:off x="4800600" y="2471383"/>
            <a:ext cx="4038600" cy="382219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llips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Espace réservé du numéro de diapositive 8"/>
          <p:cNvSpPr>
            <a:spLocks noGrp="1"/>
          </p:cNvSpPr>
          <p:nvPr>
            <p:ph type="sldNum" sz="quarter" idx="12"/>
          </p:nvPr>
        </p:nvSpPr>
        <p:spPr>
          <a:xfrm>
            <a:off x="4343400" y="1042417"/>
            <a:ext cx="457200" cy="441325"/>
          </a:xfrm>
        </p:spPr>
        <p:txBody>
          <a:bodyPr/>
          <a:lstStyle>
            <a:lvl1pPr algn="ctr">
              <a:defRPr/>
            </a:lvl1pPr>
          </a:lstStyle>
          <a:p>
            <a:fld id="{33B2AF9F-E832-45A2-B7E4-FA9C78266927}" type="slidenum">
              <a:rPr lang="fr-CA" smtClean="0"/>
              <a:pPr/>
              <a:t>‹N°›</a:t>
            </a:fld>
            <a:endParaRPr lang="fr-CA"/>
          </a:p>
        </p:txBody>
      </p:sp>
      <p:sp>
        <p:nvSpPr>
          <p:cNvPr id="23" name="Titre 22"/>
          <p:cNvSpPr>
            <a:spLocks noGrp="1"/>
          </p:cNvSpPr>
          <p:nvPr>
            <p:ph type="title"/>
          </p:nvPr>
        </p:nvSpPr>
        <p:spPr/>
        <p:txBody>
          <a:bodyPr rtlCol="0" anchor="b" anchorCtr="0"/>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0EAFFDD4-D1D2-4502-9A7C-8573DCFCBA72}" type="datetime1">
              <a:rPr lang="fr-FR" smtClean="0"/>
              <a:t>16/09/2016</a:t>
            </a:fld>
            <a:endParaRPr lang="fr-CA"/>
          </a:p>
        </p:txBody>
      </p:sp>
      <p:sp>
        <p:nvSpPr>
          <p:cNvPr id="4" name="Espace réservé du pied de page 3"/>
          <p:cNvSpPr>
            <a:spLocks noGrp="1"/>
          </p:cNvSpPr>
          <p:nvPr>
            <p:ph type="ftr" sz="quarter" idx="11"/>
          </p:nvPr>
        </p:nvSpPr>
        <p:spPr/>
        <p:txBody>
          <a:bodyPr/>
          <a:lstStyle/>
          <a:p>
            <a:r>
              <a:rPr lang="fr-CA" smtClean="0"/>
              <a:t>Créé par Geneviève Brunet</a:t>
            </a:r>
            <a:endParaRPr lang="fr-CA"/>
          </a:p>
        </p:txBody>
      </p:sp>
      <p:sp>
        <p:nvSpPr>
          <p:cNvPr id="5" name="Espace réservé du numéro de diapositive 4"/>
          <p:cNvSpPr>
            <a:spLocks noGrp="1"/>
          </p:cNvSpPr>
          <p:nvPr>
            <p:ph type="sldNum" sz="quarter" idx="12"/>
          </p:nvPr>
        </p:nvSpPr>
        <p:spPr>
          <a:xfrm>
            <a:off x="4343400" y="1036021"/>
            <a:ext cx="457200" cy="441325"/>
          </a:xfrm>
        </p:spPr>
        <p:txBody>
          <a:bodyPr/>
          <a:lstStyle/>
          <a:p>
            <a:fld id="{33B2AF9F-E832-45A2-B7E4-FA9C78266927}" type="slidenum">
              <a:rPr lang="fr-CA" smtClean="0"/>
              <a:pPr/>
              <a:t>‹N°›</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Espace réservé de la date 1"/>
          <p:cNvSpPr>
            <a:spLocks noGrp="1"/>
          </p:cNvSpPr>
          <p:nvPr>
            <p:ph type="dt" sz="half" idx="10"/>
          </p:nvPr>
        </p:nvSpPr>
        <p:spPr/>
        <p:txBody>
          <a:bodyPr/>
          <a:lstStyle/>
          <a:p>
            <a:fld id="{D2ECD81A-217E-4CC1-BA39-1F423943DC8C}"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
        <p:nvSpPr>
          <p:cNvPr id="4" name="Espace réservé du numéro de diapositive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3B2AF9F-E832-45A2-B7E4-FA9C78266927}" type="slidenum">
              <a:rPr lang="fr-CA" smtClean="0"/>
              <a:pPr/>
              <a:t>‹N°›</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381000" y="1981201"/>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cteur droit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Espace réservé du contenu 19"/>
          <p:cNvSpPr>
            <a:spLocks noGrp="1"/>
          </p:cNvSpPr>
          <p:nvPr>
            <p:ph sz="quarter" idx="1"/>
          </p:nvPr>
        </p:nvSpPr>
        <p:spPr>
          <a:xfrm>
            <a:off x="3124200" y="685800"/>
            <a:ext cx="5638800" cy="5410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llips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9"/>
            <a:ext cx="457200" cy="441325"/>
          </a:xfrm>
        </p:spPr>
        <p:txBody>
          <a:bodyPr/>
          <a:lstStyle>
            <a:lvl1pPr>
              <a:defRPr>
                <a:solidFill>
                  <a:schemeClr val="accent3">
                    <a:shade val="75000"/>
                  </a:schemeClr>
                </a:solidFill>
              </a:defRPr>
            </a:lvl1pPr>
          </a:lstStyle>
          <a:p>
            <a:fld id="{33B2AF9F-E832-45A2-B7E4-FA9C78266927}" type="slidenum">
              <a:rPr lang="fr-CA" smtClean="0"/>
              <a:pPr/>
              <a:t>‹N°›</a:t>
            </a:fld>
            <a:endParaRPr lang="fr-CA"/>
          </a:p>
        </p:txBody>
      </p:sp>
      <p:sp>
        <p:nvSpPr>
          <p:cNvPr id="21" name="Rectangle 20"/>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p:txBody>
          <a:bodyPr/>
          <a:lstStyle/>
          <a:p>
            <a:fld id="{2E137A79-DB4B-4137-855F-A0AB8427B763}" type="datetime1">
              <a:rPr lang="fr-FR" smtClean="0"/>
              <a:t>16/09/2016</a:t>
            </a:fld>
            <a:endParaRPr lang="fr-CA"/>
          </a:p>
        </p:txBody>
      </p:sp>
      <p:sp>
        <p:nvSpPr>
          <p:cNvPr id="6" name="Espace réservé du pied de page 5"/>
          <p:cNvSpPr>
            <a:spLocks noGrp="1"/>
          </p:cNvSpPr>
          <p:nvPr>
            <p:ph type="ftr" sz="quarter" idx="11"/>
          </p:nvPr>
        </p:nvSpPr>
        <p:spPr>
          <a:xfrm>
            <a:off x="301752" y="6410848"/>
            <a:ext cx="3383280" cy="365760"/>
          </a:xfrm>
        </p:spPr>
        <p:txBody>
          <a:bodyPr/>
          <a:lstStyle/>
          <a:p>
            <a:r>
              <a:rPr lang="fr-CA" smtClean="0"/>
              <a:t>Créé par Geneviève Brunet</a:t>
            </a:r>
            <a:endParaRPr lang="fr-C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1" name="Connecteur droit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9"/>
            <a:ext cx="457200" cy="441325"/>
          </a:xfrm>
        </p:spPr>
        <p:txBody>
          <a:bodyPr/>
          <a:lstStyle/>
          <a:p>
            <a:fld id="{33B2AF9F-E832-45A2-B7E4-FA9C78266927}" type="slidenum">
              <a:rPr lang="fr-CA" smtClean="0"/>
              <a:pPr/>
              <a:t>‹N°›</a:t>
            </a:fld>
            <a:endParaRPr lang="fr-CA"/>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3000375" y="609600"/>
            <a:ext cx="5867400" cy="4267200"/>
          </a:xfrm>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22" name="Rectangle 21"/>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a:xfrm>
            <a:off x="5788152" y="6404984"/>
            <a:ext cx="3044952" cy="365760"/>
          </a:xfrm>
        </p:spPr>
        <p:txBody>
          <a:bodyPr/>
          <a:lstStyle/>
          <a:p>
            <a:fld id="{CBBC4890-A42E-4996-A0D7-A058AF621BFE}" type="datetime1">
              <a:rPr lang="fr-FR" smtClean="0"/>
              <a:t>16/09/2016</a:t>
            </a:fld>
            <a:endParaRPr lang="fr-CA"/>
          </a:p>
        </p:txBody>
      </p:sp>
      <p:sp>
        <p:nvSpPr>
          <p:cNvPr id="6" name="Espace réservé du pied de page 5"/>
          <p:cNvSpPr>
            <a:spLocks noGrp="1"/>
          </p:cNvSpPr>
          <p:nvPr>
            <p:ph type="ftr" sz="quarter" idx="11"/>
          </p:nvPr>
        </p:nvSpPr>
        <p:spPr>
          <a:xfrm>
            <a:off x="301752" y="6410848"/>
            <a:ext cx="3584448" cy="365760"/>
          </a:xfrm>
        </p:spPr>
        <p:txBody>
          <a:bodyPr/>
          <a:lstStyle/>
          <a:p>
            <a:r>
              <a:rPr lang="fr-CA" smtClean="0"/>
              <a:t>Créé par Geneviève Brunet</a:t>
            </a:r>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Espace réservé de la date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D5554D2-F525-42D5-8291-C1256D01EDA1}" type="datetime1">
              <a:rPr lang="fr-FR" smtClean="0"/>
              <a:t>16/09/2016</a:t>
            </a:fld>
            <a:endParaRPr lang="fr-CA"/>
          </a:p>
        </p:txBody>
      </p:sp>
      <p:sp>
        <p:nvSpPr>
          <p:cNvPr id="3" name="Espace réservé du pied de pag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fr-CA" smtClean="0"/>
              <a:t>Créé par Geneviève Brunet</a:t>
            </a:r>
            <a:endParaRPr lang="fr-CA"/>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cteur droit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4343400" y="1040175"/>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3B2AF9F-E832-45A2-B7E4-FA9C78266927}" type="slidenum">
              <a:rPr lang="fr-CA" smtClean="0"/>
              <a:pPr/>
              <a:t>‹N°›</a:t>
            </a:fld>
            <a:endParaRPr lang="fr-CA"/>
          </a:p>
        </p:txBody>
      </p:sp>
      <p:sp>
        <p:nvSpPr>
          <p:cNvPr id="22" name="Espace réservé du titre 21"/>
          <p:cNvSpPr>
            <a:spLocks noGrp="1"/>
          </p:cNvSpPr>
          <p:nvPr>
            <p:ph type="title"/>
          </p:nvPr>
        </p:nvSpPr>
        <p:spPr>
          <a:xfrm>
            <a:off x="301752" y="228600"/>
            <a:ext cx="8534400" cy="758952"/>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CA" dirty="0" smtClean="0"/>
              <a:t>La motricité libre</a:t>
            </a:r>
            <a:br>
              <a:rPr lang="fr-CA" dirty="0" smtClean="0"/>
            </a:br>
            <a:r>
              <a:rPr lang="fr-CA" sz="2400" dirty="0" smtClean="0"/>
              <a:t>placer le bébé dans des positions qu’il maîtrise</a:t>
            </a:r>
            <a:endParaRPr lang="fr-CA" sz="2400" dirty="0"/>
          </a:p>
        </p:txBody>
      </p:sp>
      <p:pic>
        <p:nvPicPr>
          <p:cNvPr id="16386" name="Picture 2" descr="http://t3.gstatic.com/images?q=tbn:ANd9GcRURTLd5Z01n1B4mtyqFyYfwHleqEVKk9YubcolrwpmiuDhq1rY7OztEZCw"/>
          <p:cNvPicPr>
            <a:picLocks noChangeAspect="1" noChangeArrowheads="1"/>
          </p:cNvPicPr>
          <p:nvPr/>
        </p:nvPicPr>
        <p:blipFill>
          <a:blip r:embed="rId2" cstate="print"/>
          <a:srcRect/>
          <a:stretch>
            <a:fillRect/>
          </a:stretch>
        </p:blipFill>
        <p:spPr bwMode="auto">
          <a:xfrm>
            <a:off x="2627784" y="3356992"/>
            <a:ext cx="3888432" cy="2768964"/>
          </a:xfrm>
          <a:prstGeom prst="rect">
            <a:avLst/>
          </a:prstGeom>
          <a:noFill/>
        </p:spPr>
      </p:pic>
      <p:sp>
        <p:nvSpPr>
          <p:cNvPr id="3" name="Espace réservé de la date 2"/>
          <p:cNvSpPr>
            <a:spLocks noGrp="1"/>
          </p:cNvSpPr>
          <p:nvPr>
            <p:ph type="dt" sz="half" idx="10"/>
          </p:nvPr>
        </p:nvSpPr>
        <p:spPr/>
        <p:txBody>
          <a:bodyPr/>
          <a:lstStyle/>
          <a:p>
            <a:fld id="{58C1A6C1-0216-489D-900D-D85560FB8CEF}" type="datetime1">
              <a:rPr lang="fr-FR" smtClean="0"/>
              <a:t>16/09/2016</a:t>
            </a:fld>
            <a:endParaRPr lang="fr-CA" dirty="0"/>
          </a:p>
        </p:txBody>
      </p:sp>
      <p:sp>
        <p:nvSpPr>
          <p:cNvPr id="4" name="Espace réservé du pied de page 3"/>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908720"/>
          </a:xfrm>
        </p:spPr>
        <p:txBody>
          <a:bodyPr>
            <a:normAutofit/>
          </a:bodyPr>
          <a:lstStyle/>
          <a:p>
            <a:r>
              <a:rPr lang="fr-CA" sz="3600" dirty="0" smtClean="0"/>
              <a:t>3- À plat ventre</a:t>
            </a:r>
            <a:endParaRPr lang="fr-CA" sz="3600" dirty="0"/>
          </a:p>
        </p:txBody>
      </p:sp>
      <p:pic>
        <p:nvPicPr>
          <p:cNvPr id="3075" name="Picture 3"/>
          <p:cNvPicPr>
            <a:picLocks noGrp="1" noChangeAspect="1" noChangeArrowheads="1"/>
          </p:cNvPicPr>
          <p:nvPr>
            <p:ph sz="quarter" idx="1"/>
          </p:nvPr>
        </p:nvPicPr>
        <p:blipFill>
          <a:blip r:embed="rId2" cstate="print"/>
          <a:stretch>
            <a:fillRect/>
          </a:stretch>
        </p:blipFill>
        <p:spPr bwMode="auto">
          <a:xfrm>
            <a:off x="323529" y="1628800"/>
            <a:ext cx="8504239" cy="3312368"/>
          </a:xfrm>
          <a:prstGeom prst="rect">
            <a:avLst/>
          </a:prstGeom>
          <a:noFill/>
          <a:ln w="38100">
            <a:solidFill>
              <a:schemeClr val="accent5"/>
            </a:solidFill>
            <a:miter lim="800000"/>
            <a:headEnd/>
            <a:tailEnd/>
          </a:ln>
        </p:spPr>
      </p:pic>
      <p:sp>
        <p:nvSpPr>
          <p:cNvPr id="4" name="ZoneTexte 3"/>
          <p:cNvSpPr txBox="1"/>
          <p:nvPr/>
        </p:nvSpPr>
        <p:spPr>
          <a:xfrm>
            <a:off x="179512" y="4869160"/>
            <a:ext cx="8712968" cy="1569660"/>
          </a:xfrm>
          <a:prstGeom prst="rect">
            <a:avLst/>
          </a:prstGeom>
          <a:noFill/>
        </p:spPr>
        <p:txBody>
          <a:bodyPr wrap="square" rtlCol="0">
            <a:spAutoFit/>
          </a:bodyPr>
          <a:lstStyle/>
          <a:p>
            <a:pPr algn="just"/>
            <a:r>
              <a:rPr lang="fr-CA" sz="2400" dirty="0" smtClean="0">
                <a:solidFill>
                  <a:schemeClr val="accent1"/>
                </a:solidFill>
              </a:rPr>
              <a:t>Quand le mouvement de balancier devient assez fort, il réussit à se tourner par lui-même. </a:t>
            </a:r>
          </a:p>
          <a:p>
            <a:pPr algn="just"/>
            <a:r>
              <a:rPr lang="fr-CA" sz="2400" dirty="0" smtClean="0">
                <a:solidFill>
                  <a:schemeClr val="accent1"/>
                </a:solidFill>
              </a:rPr>
              <a:t>Le poids de la tête n’est pas un handicap parce qu’il est alors assez fort pour la tenir.</a:t>
            </a:r>
            <a:endParaRPr lang="fr-CA" sz="2400" dirty="0">
              <a:solidFill>
                <a:schemeClr val="accent1"/>
              </a:solidFill>
            </a:endParaRPr>
          </a:p>
        </p:txBody>
      </p:sp>
      <p:sp>
        <p:nvSpPr>
          <p:cNvPr id="3" name="Espace réservé de la date 2"/>
          <p:cNvSpPr>
            <a:spLocks noGrp="1"/>
          </p:cNvSpPr>
          <p:nvPr>
            <p:ph type="dt" sz="half" idx="10"/>
          </p:nvPr>
        </p:nvSpPr>
        <p:spPr/>
        <p:txBody>
          <a:bodyPr/>
          <a:lstStyle/>
          <a:p>
            <a:fld id="{B43F0C7C-2B44-4C28-B1BF-FB3BA36F4BCF}"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31" y="116632"/>
            <a:ext cx="9022450" cy="662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e la date 1"/>
          <p:cNvSpPr>
            <a:spLocks noGrp="1"/>
          </p:cNvSpPr>
          <p:nvPr>
            <p:ph type="dt" sz="half" idx="10"/>
          </p:nvPr>
        </p:nvSpPr>
        <p:spPr/>
        <p:txBody>
          <a:bodyPr/>
          <a:lstStyle/>
          <a:p>
            <a:fld id="{38668C97-95A1-40AD-BD75-4E724E795F8E}"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extLst>
      <p:ext uri="{BB962C8B-B14F-4D97-AF65-F5344CB8AC3E}">
        <p14:creationId xmlns:p14="http://schemas.microsoft.com/office/powerpoint/2010/main" val="4068631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endParaRPr lang="fr-CA"/>
          </a:p>
        </p:txBody>
      </p:sp>
      <p:sp>
        <p:nvSpPr>
          <p:cNvPr id="3" name="Titre 2"/>
          <p:cNvSpPr>
            <a:spLocks noGrp="1"/>
          </p:cNvSpPr>
          <p:nvPr>
            <p:ph type="ctrTitle"/>
          </p:nvPr>
        </p:nvSpPr>
        <p:spPr/>
        <p:txBody>
          <a:bodyPr/>
          <a:lstStyle/>
          <a:p>
            <a:endParaRPr lang="fr-CA"/>
          </a:p>
        </p:txBody>
      </p:sp>
      <p:pic>
        <p:nvPicPr>
          <p:cNvPr id="5122" name="Picture 2" descr="C:\Users\Utilisateur\Desktop\Mes documents\Mes Documents\Mes images\Florence et Julianne\Motricité libre Lili 6½mois\Lili ventre.JPG"/>
          <p:cNvPicPr>
            <a:picLocks noChangeAspect="1" noChangeArrowheads="1"/>
          </p:cNvPicPr>
          <p:nvPr/>
        </p:nvPicPr>
        <p:blipFill>
          <a:blip r:embed="rId2" cstate="print"/>
          <a:srcRect/>
          <a:stretch>
            <a:fillRect/>
          </a:stretch>
        </p:blipFill>
        <p:spPr bwMode="auto">
          <a:xfrm rot="5561000">
            <a:off x="-1938338" y="-985838"/>
            <a:ext cx="12344401" cy="9220201"/>
          </a:xfrm>
          <a:prstGeom prst="rect">
            <a:avLst/>
          </a:prstGeom>
          <a:noFill/>
        </p:spPr>
      </p:pic>
      <p:sp>
        <p:nvSpPr>
          <p:cNvPr id="4" name="Espace réservé de la date 3"/>
          <p:cNvSpPr>
            <a:spLocks noGrp="1"/>
          </p:cNvSpPr>
          <p:nvPr>
            <p:ph type="dt" sz="half" idx="10"/>
          </p:nvPr>
        </p:nvSpPr>
        <p:spPr/>
        <p:txBody>
          <a:bodyPr/>
          <a:lstStyle/>
          <a:p>
            <a:fld id="{4F8D1CB0-4444-4277-8611-3D8EC1DD4416}"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5" y="214290"/>
            <a:ext cx="8229600" cy="766438"/>
          </a:xfrm>
        </p:spPr>
        <p:txBody>
          <a:bodyPr>
            <a:normAutofit/>
          </a:bodyPr>
          <a:lstStyle/>
          <a:p>
            <a:r>
              <a:rPr lang="fr-CA" sz="3600" dirty="0" smtClean="0"/>
              <a:t>4- Le papillon</a:t>
            </a:r>
            <a:endParaRPr lang="fr-CA" sz="3600" dirty="0"/>
          </a:p>
        </p:txBody>
      </p:sp>
      <p:pic>
        <p:nvPicPr>
          <p:cNvPr id="5122" name="Picture 2"/>
          <p:cNvPicPr>
            <a:picLocks noGrp="1" noChangeAspect="1" noChangeArrowheads="1"/>
          </p:cNvPicPr>
          <p:nvPr>
            <p:ph sz="quarter" idx="1"/>
          </p:nvPr>
        </p:nvPicPr>
        <p:blipFill>
          <a:blip r:embed="rId2" cstate="print"/>
          <a:srcRect/>
          <a:stretch>
            <a:fillRect/>
          </a:stretch>
        </p:blipFill>
        <p:spPr bwMode="auto">
          <a:xfrm>
            <a:off x="395536" y="2636913"/>
            <a:ext cx="8280920" cy="3627346"/>
          </a:xfrm>
          <a:prstGeom prst="rect">
            <a:avLst/>
          </a:prstGeom>
          <a:noFill/>
          <a:ln w="38100">
            <a:solidFill>
              <a:schemeClr val="accent5"/>
            </a:solidFill>
            <a:miter lim="800000"/>
            <a:headEnd/>
            <a:tailEnd/>
          </a:ln>
        </p:spPr>
      </p:pic>
      <p:sp>
        <p:nvSpPr>
          <p:cNvPr id="4" name="ZoneTexte 3"/>
          <p:cNvSpPr txBox="1"/>
          <p:nvPr/>
        </p:nvSpPr>
        <p:spPr>
          <a:xfrm>
            <a:off x="323529" y="1340769"/>
            <a:ext cx="8216511" cy="1200329"/>
          </a:xfrm>
          <a:prstGeom prst="rect">
            <a:avLst/>
          </a:prstGeom>
          <a:noFill/>
        </p:spPr>
        <p:txBody>
          <a:bodyPr wrap="square" rtlCol="0">
            <a:spAutoFit/>
          </a:bodyPr>
          <a:lstStyle/>
          <a:p>
            <a:r>
              <a:rPr lang="fr-CA" sz="2400" dirty="0" smtClean="0">
                <a:solidFill>
                  <a:schemeClr val="accent1"/>
                </a:solidFill>
              </a:rPr>
              <a:t>Il a réussi à dégager son bras. </a:t>
            </a:r>
          </a:p>
          <a:p>
            <a:r>
              <a:rPr lang="fr-CA" sz="2400" dirty="0" smtClean="0">
                <a:solidFill>
                  <a:schemeClr val="accent1"/>
                </a:solidFill>
              </a:rPr>
              <a:t>Il continue de se muscler.</a:t>
            </a:r>
          </a:p>
          <a:p>
            <a:r>
              <a:rPr lang="fr-CA" sz="2400" dirty="0" smtClean="0">
                <a:solidFill>
                  <a:schemeClr val="accent1"/>
                </a:solidFill>
              </a:rPr>
              <a:t>C’est la construction de son schéma corporel.</a:t>
            </a:r>
            <a:endParaRPr lang="fr-CA" sz="2400" dirty="0">
              <a:solidFill>
                <a:schemeClr val="accent1"/>
              </a:solidFill>
            </a:endParaRPr>
          </a:p>
        </p:txBody>
      </p:sp>
      <p:sp>
        <p:nvSpPr>
          <p:cNvPr id="3" name="Espace réservé de la date 2"/>
          <p:cNvSpPr>
            <a:spLocks noGrp="1"/>
          </p:cNvSpPr>
          <p:nvPr>
            <p:ph type="dt" sz="half" idx="10"/>
          </p:nvPr>
        </p:nvSpPr>
        <p:spPr/>
        <p:txBody>
          <a:bodyPr/>
          <a:lstStyle/>
          <a:p>
            <a:fld id="{1359495C-9BCB-4C80-B78B-11F33F51767F}"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sz="quarter" idx="1"/>
          </p:nvPr>
        </p:nvSpPr>
        <p:spPr/>
        <p:txBody>
          <a:bodyPr/>
          <a:lstStyle/>
          <a:p>
            <a:endParaRPr lang="fr-CA"/>
          </a:p>
        </p:txBody>
      </p:sp>
      <p:pic>
        <p:nvPicPr>
          <p:cNvPr id="6146" name="Picture 2" descr="C:\Users\Utilisateur\Desktop\Mes documents\Mes Documents\Mes images\Florence et Julianne\Motricité libre Lili 6½mois\Lili papillon 1.JPG"/>
          <p:cNvPicPr>
            <a:picLocks noChangeAspect="1" noChangeArrowheads="1"/>
          </p:cNvPicPr>
          <p:nvPr/>
        </p:nvPicPr>
        <p:blipFill>
          <a:blip r:embed="rId2" cstate="print"/>
          <a:srcRect/>
          <a:stretch>
            <a:fillRect/>
          </a:stretch>
        </p:blipFill>
        <p:spPr bwMode="auto">
          <a:xfrm rot="5148964">
            <a:off x="-2076330" y="-305626"/>
            <a:ext cx="12344401" cy="9220201"/>
          </a:xfrm>
          <a:prstGeom prst="rect">
            <a:avLst/>
          </a:prstGeom>
          <a:noFill/>
        </p:spPr>
      </p:pic>
      <p:sp>
        <p:nvSpPr>
          <p:cNvPr id="4" name="Espace réservé de la date 3"/>
          <p:cNvSpPr>
            <a:spLocks noGrp="1"/>
          </p:cNvSpPr>
          <p:nvPr>
            <p:ph type="dt" sz="half" idx="10"/>
          </p:nvPr>
        </p:nvSpPr>
        <p:spPr/>
        <p:txBody>
          <a:bodyPr/>
          <a:lstStyle/>
          <a:p>
            <a:fld id="{89E6C875-7337-4110-B658-224264D6CF7D}"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928992" cy="6696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e la date 1"/>
          <p:cNvSpPr>
            <a:spLocks noGrp="1"/>
          </p:cNvSpPr>
          <p:nvPr>
            <p:ph type="dt" sz="half" idx="10"/>
          </p:nvPr>
        </p:nvSpPr>
        <p:spPr/>
        <p:txBody>
          <a:bodyPr/>
          <a:lstStyle/>
          <a:p>
            <a:fld id="{697DBA5C-60C0-4178-B731-FD3F8F5AE990}"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extLst>
      <p:ext uri="{BB962C8B-B14F-4D97-AF65-F5344CB8AC3E}">
        <p14:creationId xmlns:p14="http://schemas.microsoft.com/office/powerpoint/2010/main" val="624773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868346"/>
          </a:xfrm>
        </p:spPr>
        <p:txBody>
          <a:bodyPr>
            <a:normAutofit/>
          </a:bodyPr>
          <a:lstStyle/>
          <a:p>
            <a:r>
              <a:rPr lang="fr-CA" dirty="0" smtClean="0"/>
              <a:t>5- Il rampe</a:t>
            </a:r>
            <a:endParaRPr lang="fr-CA" dirty="0"/>
          </a:p>
        </p:txBody>
      </p:sp>
      <p:pic>
        <p:nvPicPr>
          <p:cNvPr id="6146" name="Picture 2"/>
          <p:cNvPicPr>
            <a:picLocks noGrp="1" noChangeAspect="1" noChangeArrowheads="1"/>
          </p:cNvPicPr>
          <p:nvPr>
            <p:ph sz="quarter" idx="1"/>
          </p:nvPr>
        </p:nvPicPr>
        <p:blipFill>
          <a:blip r:embed="rId2" cstate="print"/>
          <a:stretch>
            <a:fillRect/>
          </a:stretch>
        </p:blipFill>
        <p:spPr bwMode="auto">
          <a:xfrm>
            <a:off x="323529" y="1628800"/>
            <a:ext cx="8504239" cy="3312368"/>
          </a:xfrm>
          <a:prstGeom prst="rect">
            <a:avLst/>
          </a:prstGeom>
          <a:noFill/>
          <a:ln w="9525">
            <a:noFill/>
            <a:miter lim="800000"/>
            <a:headEnd/>
            <a:tailEnd/>
          </a:ln>
        </p:spPr>
      </p:pic>
      <p:sp>
        <p:nvSpPr>
          <p:cNvPr id="4" name="ZoneTexte 3"/>
          <p:cNvSpPr txBox="1"/>
          <p:nvPr/>
        </p:nvSpPr>
        <p:spPr>
          <a:xfrm>
            <a:off x="179512" y="4869160"/>
            <a:ext cx="8712968" cy="1569660"/>
          </a:xfrm>
          <a:prstGeom prst="rect">
            <a:avLst/>
          </a:prstGeom>
          <a:noFill/>
        </p:spPr>
        <p:txBody>
          <a:bodyPr wrap="square" rtlCol="0">
            <a:spAutoFit/>
          </a:bodyPr>
          <a:lstStyle/>
          <a:p>
            <a:pPr algn="just"/>
            <a:r>
              <a:rPr lang="fr-CA" sz="2400" dirty="0" smtClean="0">
                <a:solidFill>
                  <a:schemeClr val="accent1"/>
                </a:solidFill>
              </a:rPr>
              <a:t>D’abord en reculant. Ensuite, il avance le bras gauche et la jambe droite.  Ce mouvement agit au niveau de la maturation neurologique, ce qui aura une incidence sur l’apprentissage du langage et de l’écriture plus tard. </a:t>
            </a:r>
          </a:p>
        </p:txBody>
      </p:sp>
      <p:sp>
        <p:nvSpPr>
          <p:cNvPr id="3" name="Espace réservé de la date 2"/>
          <p:cNvSpPr>
            <a:spLocks noGrp="1"/>
          </p:cNvSpPr>
          <p:nvPr>
            <p:ph type="dt" sz="half" idx="10"/>
          </p:nvPr>
        </p:nvSpPr>
        <p:spPr/>
        <p:txBody>
          <a:bodyPr/>
          <a:lstStyle/>
          <a:p>
            <a:fld id="{7D0ECC0E-C859-4A02-9F55-FABD41AD277C}"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e la date 1"/>
          <p:cNvSpPr>
            <a:spLocks noGrp="1"/>
          </p:cNvSpPr>
          <p:nvPr>
            <p:ph type="dt" sz="half" idx="10"/>
          </p:nvPr>
        </p:nvSpPr>
        <p:spPr/>
        <p:txBody>
          <a:bodyPr/>
          <a:lstStyle/>
          <a:p>
            <a:fld id="{A27D110D-37FB-45D0-BDC2-A45F3F5FDB4C}"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extLst>
      <p:ext uri="{BB962C8B-B14F-4D97-AF65-F5344CB8AC3E}">
        <p14:creationId xmlns:p14="http://schemas.microsoft.com/office/powerpoint/2010/main" val="748132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e la date 1"/>
          <p:cNvSpPr>
            <a:spLocks noGrp="1"/>
          </p:cNvSpPr>
          <p:nvPr>
            <p:ph type="dt" sz="half" idx="10"/>
          </p:nvPr>
        </p:nvSpPr>
        <p:spPr/>
        <p:txBody>
          <a:bodyPr/>
          <a:lstStyle/>
          <a:p>
            <a:fld id="{788AFB14-0E9E-438C-AB24-A4DE60CAA6C3}"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extLst>
      <p:ext uri="{BB962C8B-B14F-4D97-AF65-F5344CB8AC3E}">
        <p14:creationId xmlns:p14="http://schemas.microsoft.com/office/powerpoint/2010/main" val="1487493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fr-CA" dirty="0" smtClean="0"/>
              <a:t>6- À quatre pattes</a:t>
            </a:r>
            <a:endParaRPr lang="fr-CA" dirty="0"/>
          </a:p>
        </p:txBody>
      </p:sp>
      <p:pic>
        <p:nvPicPr>
          <p:cNvPr id="7170" name="Picture 2"/>
          <p:cNvPicPr>
            <a:picLocks noGrp="1" noChangeAspect="1" noChangeArrowheads="1"/>
          </p:cNvPicPr>
          <p:nvPr>
            <p:ph sz="quarter" idx="1"/>
          </p:nvPr>
        </p:nvPicPr>
        <p:blipFill>
          <a:blip r:embed="rId2" cstate="print"/>
          <a:srcRect/>
          <a:stretch>
            <a:fillRect/>
          </a:stretch>
        </p:blipFill>
        <p:spPr bwMode="auto">
          <a:xfrm>
            <a:off x="395536" y="2636913"/>
            <a:ext cx="8280920" cy="3528392"/>
          </a:xfrm>
          <a:prstGeom prst="rect">
            <a:avLst/>
          </a:prstGeom>
          <a:noFill/>
          <a:ln w="9525">
            <a:noFill/>
            <a:miter lim="800000"/>
            <a:headEnd/>
            <a:tailEnd/>
          </a:ln>
        </p:spPr>
      </p:pic>
      <p:sp>
        <p:nvSpPr>
          <p:cNvPr id="4" name="ZoneTexte 3"/>
          <p:cNvSpPr txBox="1"/>
          <p:nvPr/>
        </p:nvSpPr>
        <p:spPr>
          <a:xfrm>
            <a:off x="323528" y="1428737"/>
            <a:ext cx="8496944" cy="1200329"/>
          </a:xfrm>
          <a:prstGeom prst="rect">
            <a:avLst/>
          </a:prstGeom>
          <a:noFill/>
        </p:spPr>
        <p:txBody>
          <a:bodyPr wrap="square" rtlCol="0">
            <a:spAutoFit/>
          </a:bodyPr>
          <a:lstStyle/>
          <a:p>
            <a:pPr algn="just"/>
            <a:r>
              <a:rPr lang="fr-CA" sz="2400" dirty="0" smtClean="0">
                <a:solidFill>
                  <a:schemeClr val="accent1"/>
                </a:solidFill>
              </a:rPr>
              <a:t>Il s’appuie sur les poignets et les genoux (4 points d’appui).</a:t>
            </a:r>
          </a:p>
          <a:p>
            <a:pPr algn="just"/>
            <a:r>
              <a:rPr lang="fr-CA" sz="2400" dirty="0" smtClean="0">
                <a:solidFill>
                  <a:schemeClr val="accent1"/>
                </a:solidFill>
              </a:rPr>
              <a:t>Capable de soulever le devant de son corps, la recherche de l’équilibre commence. </a:t>
            </a:r>
            <a:endParaRPr lang="fr-CA" sz="2400" dirty="0">
              <a:solidFill>
                <a:schemeClr val="accent1"/>
              </a:solidFill>
            </a:endParaRPr>
          </a:p>
        </p:txBody>
      </p:sp>
      <p:sp>
        <p:nvSpPr>
          <p:cNvPr id="3" name="Espace réservé de la date 2"/>
          <p:cNvSpPr>
            <a:spLocks noGrp="1"/>
          </p:cNvSpPr>
          <p:nvPr>
            <p:ph type="dt" sz="half" idx="10"/>
          </p:nvPr>
        </p:nvSpPr>
        <p:spPr/>
        <p:txBody>
          <a:bodyPr/>
          <a:lstStyle/>
          <a:p>
            <a:fld id="{5FB1F545-6A67-496C-8299-ADF4B810923D}"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t>Les 10 étapes de la motricité libre</a:t>
            </a:r>
            <a:endParaRPr lang="fr-CA" b="1" dirty="0"/>
          </a:p>
        </p:txBody>
      </p:sp>
      <p:sp>
        <p:nvSpPr>
          <p:cNvPr id="3" name="Espace réservé du contenu 2"/>
          <p:cNvSpPr>
            <a:spLocks noGrp="1"/>
          </p:cNvSpPr>
          <p:nvPr>
            <p:ph sz="quarter" idx="1"/>
          </p:nvPr>
        </p:nvSpPr>
        <p:spPr/>
        <p:txBody>
          <a:bodyPr>
            <a:normAutofit/>
          </a:bodyPr>
          <a:lstStyle/>
          <a:p>
            <a:pPr>
              <a:buNone/>
            </a:pPr>
            <a:r>
              <a:rPr lang="fr-CA" sz="2800" u="sng" dirty="0" smtClean="0">
                <a:solidFill>
                  <a:schemeClr val="accent1"/>
                </a:solidFill>
              </a:rPr>
              <a:t>Les positions que le bébé adopte par lui-même </a:t>
            </a:r>
          </a:p>
          <a:p>
            <a:pPr marL="620713" indent="-273050">
              <a:buNone/>
            </a:pPr>
            <a:endParaRPr lang="fr-CA" sz="2000" dirty="0" smtClean="0"/>
          </a:p>
          <a:p>
            <a:pPr marL="620713" indent="-273050">
              <a:buNone/>
            </a:pPr>
            <a:r>
              <a:rPr lang="fr-CA" sz="2000" dirty="0" smtClean="0"/>
              <a:t>1- À plat dos</a:t>
            </a:r>
          </a:p>
          <a:p>
            <a:pPr marL="620713" indent="-273050">
              <a:buNone/>
            </a:pPr>
            <a:r>
              <a:rPr lang="fr-CA" sz="2000" dirty="0" smtClean="0"/>
              <a:t>2- Balancier</a:t>
            </a:r>
          </a:p>
          <a:p>
            <a:pPr marL="620713" indent="-273050">
              <a:buNone/>
            </a:pPr>
            <a:r>
              <a:rPr lang="fr-CA" sz="2000" dirty="0" smtClean="0"/>
              <a:t>3- À plat ventre</a:t>
            </a:r>
          </a:p>
          <a:p>
            <a:pPr marL="620713" indent="-273050">
              <a:buNone/>
            </a:pPr>
            <a:r>
              <a:rPr lang="fr-CA" sz="2000" dirty="0" smtClean="0"/>
              <a:t>4- Le papillon</a:t>
            </a:r>
          </a:p>
          <a:p>
            <a:pPr marL="620713" indent="-273050">
              <a:buNone/>
            </a:pPr>
            <a:r>
              <a:rPr lang="fr-CA" sz="2000" dirty="0" smtClean="0"/>
              <a:t>5- Ramper</a:t>
            </a:r>
          </a:p>
          <a:p>
            <a:pPr marL="620713" indent="-273050">
              <a:buNone/>
            </a:pPr>
            <a:r>
              <a:rPr lang="fr-CA" sz="2000" dirty="0" smtClean="0"/>
              <a:t>6- À quatre pattes</a:t>
            </a:r>
          </a:p>
          <a:p>
            <a:pPr marL="620713" indent="-273050">
              <a:buNone/>
            </a:pPr>
            <a:r>
              <a:rPr lang="fr-CA" sz="2000" dirty="0" smtClean="0"/>
              <a:t>7- Le trépied</a:t>
            </a:r>
          </a:p>
          <a:p>
            <a:pPr marL="620713" indent="-273050">
              <a:buNone/>
            </a:pPr>
            <a:r>
              <a:rPr lang="fr-CA" sz="2000" dirty="0" smtClean="0"/>
              <a:t>8- Assis</a:t>
            </a:r>
          </a:p>
          <a:p>
            <a:pPr marL="620713" indent="-273050">
              <a:buNone/>
            </a:pPr>
            <a:r>
              <a:rPr lang="fr-CA" sz="2000" dirty="0" smtClean="0"/>
              <a:t>9- Se hisse</a:t>
            </a:r>
          </a:p>
          <a:p>
            <a:pPr marL="620713" indent="-273050">
              <a:buNone/>
            </a:pPr>
            <a:r>
              <a:rPr lang="fr-CA" sz="2000" dirty="0" smtClean="0"/>
              <a:t>10- La marche</a:t>
            </a:r>
          </a:p>
          <a:p>
            <a:pPr>
              <a:buNone/>
            </a:pPr>
            <a:endParaRPr lang="fr-CA" sz="2400" dirty="0" smtClean="0"/>
          </a:p>
          <a:p>
            <a:pPr algn="ctr">
              <a:buNone/>
            </a:pPr>
            <a:endParaRPr lang="fr-CA" sz="4000" dirty="0" smtClean="0">
              <a:solidFill>
                <a:schemeClr val="accent1"/>
              </a:solidFill>
            </a:endParaRPr>
          </a:p>
          <a:p>
            <a:endParaRPr lang="fr-FR" sz="4000" dirty="0" smtClean="0"/>
          </a:p>
          <a:p>
            <a:pPr algn="ctr">
              <a:buNone/>
            </a:pPr>
            <a:endParaRPr lang="fr-CA" sz="4000" dirty="0" smtClean="0">
              <a:solidFill>
                <a:schemeClr val="accent1"/>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2219626"/>
            <a:ext cx="4176464" cy="3993232"/>
          </a:xfrm>
          <a:prstGeom prst="rect">
            <a:avLst/>
          </a:prstGeom>
          <a:ln>
            <a:noFill/>
          </a:ln>
          <a:effectLst>
            <a:softEdge rad="112500"/>
          </a:effectLst>
        </p:spPr>
      </p:pic>
      <p:sp>
        <p:nvSpPr>
          <p:cNvPr id="4" name="Espace réservé de la date 3"/>
          <p:cNvSpPr>
            <a:spLocks noGrp="1"/>
          </p:cNvSpPr>
          <p:nvPr>
            <p:ph type="dt" sz="half" idx="10"/>
          </p:nvPr>
        </p:nvSpPr>
        <p:spPr/>
        <p:txBody>
          <a:bodyPr/>
          <a:lstStyle/>
          <a:p>
            <a:fld id="{0520E84A-76D0-46D1-B4B2-15CEE782A0BD}"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extLst>
      <p:ext uri="{BB962C8B-B14F-4D97-AF65-F5344CB8AC3E}">
        <p14:creationId xmlns:p14="http://schemas.microsoft.com/office/powerpoint/2010/main" val="205222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1000"/>
                                        <p:tgtEl>
                                          <p:spTgt spid="3">
                                            <p:txEl>
                                              <p:pRg st="8" end="8"/>
                                            </p:txEl>
                                          </p:spTgt>
                                        </p:tgtEl>
                                      </p:cBhvr>
                                    </p:animEffect>
                                    <p:anim calcmode="lin" valueType="num">
                                      <p:cBhvr>
                                        <p:cTn id="3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1000"/>
                                        <p:tgtEl>
                                          <p:spTgt spid="3">
                                            <p:txEl>
                                              <p:pRg st="10" end="10"/>
                                            </p:txEl>
                                          </p:spTgt>
                                        </p:tgtEl>
                                      </p:cBhvr>
                                    </p:animEffect>
                                    <p:anim calcmode="lin" valueType="num">
                                      <p:cBhvr>
                                        <p:cTn id="4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1000"/>
                                        <p:tgtEl>
                                          <p:spTgt spid="3">
                                            <p:txEl>
                                              <p:pRg st="11" end="11"/>
                                            </p:txEl>
                                          </p:spTgt>
                                        </p:tgtEl>
                                      </p:cBhvr>
                                    </p:animEffect>
                                    <p:anim calcmode="lin" valueType="num">
                                      <p:cBhvr>
                                        <p:cTn id="5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sz="quarter" idx="1"/>
          </p:nvPr>
        </p:nvSpPr>
        <p:spPr/>
        <p:txBody>
          <a:bodyPr/>
          <a:lstStyle/>
          <a:p>
            <a:endParaRPr lang="fr-CA" dirty="0"/>
          </a:p>
        </p:txBody>
      </p:sp>
      <p:pic>
        <p:nvPicPr>
          <p:cNvPr id="1026" name="Picture 2" descr="C:\Users\Utilisateur\Desktop\4 pattes 2.JPG"/>
          <p:cNvPicPr>
            <a:picLocks noChangeAspect="1" noChangeArrowheads="1"/>
          </p:cNvPicPr>
          <p:nvPr/>
        </p:nvPicPr>
        <p:blipFill>
          <a:blip r:embed="rId2" cstate="print"/>
          <a:srcRect/>
          <a:stretch>
            <a:fillRect/>
          </a:stretch>
        </p:blipFill>
        <p:spPr bwMode="auto">
          <a:xfrm>
            <a:off x="0" y="-3267744"/>
            <a:ext cx="9220201" cy="12344401"/>
          </a:xfrm>
          <a:prstGeom prst="rect">
            <a:avLst/>
          </a:prstGeom>
          <a:noFill/>
        </p:spPr>
      </p:pic>
      <p:sp>
        <p:nvSpPr>
          <p:cNvPr id="4" name="Espace réservé de la date 3"/>
          <p:cNvSpPr>
            <a:spLocks noGrp="1"/>
          </p:cNvSpPr>
          <p:nvPr>
            <p:ph type="dt" sz="half" idx="10"/>
          </p:nvPr>
        </p:nvSpPr>
        <p:spPr/>
        <p:txBody>
          <a:bodyPr/>
          <a:lstStyle/>
          <a:p>
            <a:fld id="{06D45466-AFB5-4387-B522-481D91D6ACF0}"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sz="quarter" idx="1"/>
          </p:nvPr>
        </p:nvSpPr>
        <p:spPr/>
        <p:txBody>
          <a:bodyPr/>
          <a:lstStyle/>
          <a:p>
            <a:endParaRPr lang="fr-CA"/>
          </a:p>
        </p:txBody>
      </p:sp>
      <p:pic>
        <p:nvPicPr>
          <p:cNvPr id="9218" name="Picture 2" descr="C:\Users\Utilisateur\Desktop\Mes documents\Mes Documents\Mes images\Florence et Julianne\Motricité libre Lili 6½mois\4 pattes.JPG"/>
          <p:cNvPicPr>
            <a:picLocks noChangeAspect="1" noChangeArrowheads="1"/>
          </p:cNvPicPr>
          <p:nvPr/>
        </p:nvPicPr>
        <p:blipFill>
          <a:blip r:embed="rId2" cstate="print"/>
          <a:srcRect/>
          <a:stretch>
            <a:fillRect/>
          </a:stretch>
        </p:blipFill>
        <p:spPr bwMode="auto">
          <a:xfrm>
            <a:off x="-540568" y="-6337200"/>
            <a:ext cx="10801598" cy="13195200"/>
          </a:xfrm>
          <a:prstGeom prst="rect">
            <a:avLst/>
          </a:prstGeom>
          <a:noFill/>
        </p:spPr>
      </p:pic>
      <p:sp>
        <p:nvSpPr>
          <p:cNvPr id="4" name="Espace réservé de la date 3"/>
          <p:cNvSpPr>
            <a:spLocks noGrp="1"/>
          </p:cNvSpPr>
          <p:nvPr>
            <p:ph type="dt" sz="half" idx="10"/>
          </p:nvPr>
        </p:nvSpPr>
        <p:spPr/>
        <p:txBody>
          <a:bodyPr/>
          <a:lstStyle/>
          <a:p>
            <a:fld id="{1A5DF1AA-E330-48E7-8E95-54793D351F62}"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fr-CA" dirty="0" smtClean="0"/>
              <a:t>7- Le trépied</a:t>
            </a:r>
            <a:endParaRPr lang="fr-CA" dirty="0"/>
          </a:p>
        </p:txBody>
      </p:sp>
      <p:pic>
        <p:nvPicPr>
          <p:cNvPr id="1026" name="Picture 2"/>
          <p:cNvPicPr>
            <a:picLocks noGrp="1" noChangeAspect="1" noChangeArrowheads="1"/>
          </p:cNvPicPr>
          <p:nvPr>
            <p:ph sz="quarter" idx="1"/>
          </p:nvPr>
        </p:nvPicPr>
        <p:blipFill>
          <a:blip r:embed="rId2" cstate="print"/>
          <a:stretch>
            <a:fillRect/>
          </a:stretch>
        </p:blipFill>
        <p:spPr bwMode="auto">
          <a:xfrm>
            <a:off x="683568" y="1527176"/>
            <a:ext cx="7776864" cy="3413993"/>
          </a:xfrm>
          <a:prstGeom prst="rect">
            <a:avLst/>
          </a:prstGeom>
          <a:noFill/>
          <a:ln w="9525">
            <a:noFill/>
            <a:miter lim="800000"/>
            <a:headEnd/>
            <a:tailEnd/>
          </a:ln>
        </p:spPr>
      </p:pic>
      <p:sp>
        <p:nvSpPr>
          <p:cNvPr id="4" name="ZoneTexte 3"/>
          <p:cNvSpPr txBox="1"/>
          <p:nvPr/>
        </p:nvSpPr>
        <p:spPr>
          <a:xfrm>
            <a:off x="323528" y="5085185"/>
            <a:ext cx="8424936" cy="1200329"/>
          </a:xfrm>
          <a:prstGeom prst="rect">
            <a:avLst/>
          </a:prstGeom>
          <a:noFill/>
        </p:spPr>
        <p:txBody>
          <a:bodyPr wrap="square" rtlCol="0">
            <a:spAutoFit/>
          </a:bodyPr>
          <a:lstStyle/>
          <a:p>
            <a:pPr algn="just"/>
            <a:r>
              <a:rPr lang="fr-CA" sz="2400" dirty="0" smtClean="0">
                <a:solidFill>
                  <a:schemeClr val="accent1"/>
                </a:solidFill>
              </a:rPr>
              <a:t>Dans ses moments d’arrêt, il tente de s’asseoir, mais sa tête le déséquilibre encore. </a:t>
            </a:r>
          </a:p>
          <a:p>
            <a:pPr algn="just"/>
            <a:r>
              <a:rPr lang="fr-CA" sz="2400" dirty="0" smtClean="0">
                <a:solidFill>
                  <a:schemeClr val="accent1"/>
                </a:solidFill>
              </a:rPr>
              <a:t>Il a donc 3 points d’appui: les fesses et les 2 mains.</a:t>
            </a:r>
            <a:endParaRPr lang="fr-CA" sz="2400" dirty="0">
              <a:solidFill>
                <a:schemeClr val="accent1"/>
              </a:solidFill>
            </a:endParaRPr>
          </a:p>
        </p:txBody>
      </p:sp>
      <p:sp>
        <p:nvSpPr>
          <p:cNvPr id="3" name="Espace réservé de la date 2"/>
          <p:cNvSpPr>
            <a:spLocks noGrp="1"/>
          </p:cNvSpPr>
          <p:nvPr>
            <p:ph type="dt" sz="half" idx="10"/>
          </p:nvPr>
        </p:nvSpPr>
        <p:spPr/>
        <p:txBody>
          <a:bodyPr/>
          <a:lstStyle/>
          <a:p>
            <a:fld id="{1A7B3B87-BF18-4C02-9663-F67A9B02B58A}"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962"/>
            <a:ext cx="9036496" cy="669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e la date 1"/>
          <p:cNvSpPr>
            <a:spLocks noGrp="1"/>
          </p:cNvSpPr>
          <p:nvPr>
            <p:ph type="dt" sz="half" idx="10"/>
          </p:nvPr>
        </p:nvSpPr>
        <p:spPr/>
        <p:txBody>
          <a:bodyPr/>
          <a:lstStyle/>
          <a:p>
            <a:fld id="{E54D5A2C-1A61-4787-B3C8-A094420B2D47}"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extLst>
      <p:ext uri="{BB962C8B-B14F-4D97-AF65-F5344CB8AC3E}">
        <p14:creationId xmlns:p14="http://schemas.microsoft.com/office/powerpoint/2010/main" val="926144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03" y="0"/>
            <a:ext cx="8936563" cy="674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e la date 1"/>
          <p:cNvSpPr>
            <a:spLocks noGrp="1"/>
          </p:cNvSpPr>
          <p:nvPr>
            <p:ph type="dt" sz="half" idx="10"/>
          </p:nvPr>
        </p:nvSpPr>
        <p:spPr/>
        <p:txBody>
          <a:bodyPr/>
          <a:lstStyle/>
          <a:p>
            <a:fld id="{65C30B00-7C07-4088-9ED4-DF85D22350BD}"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extLst>
      <p:ext uri="{BB962C8B-B14F-4D97-AF65-F5344CB8AC3E}">
        <p14:creationId xmlns:p14="http://schemas.microsoft.com/office/powerpoint/2010/main" val="3100622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sz="quarter" idx="1"/>
          </p:nvPr>
        </p:nvSpPr>
        <p:spPr/>
        <p:txBody>
          <a:bodyPr/>
          <a:lstStyle/>
          <a:p>
            <a:endParaRPr lang="fr-CA"/>
          </a:p>
        </p:txBody>
      </p:sp>
      <p:pic>
        <p:nvPicPr>
          <p:cNvPr id="10242" name="Picture 2" descr="C:\Users\Utilisateur\Desktop\Mes documents\Mes Documents\Mes images\Florence et Julianne\Motricité libre Lili 6½mois\trépied 1.JPG"/>
          <p:cNvPicPr>
            <a:picLocks noChangeAspect="1" noChangeArrowheads="1"/>
          </p:cNvPicPr>
          <p:nvPr/>
        </p:nvPicPr>
        <p:blipFill>
          <a:blip r:embed="rId2" cstate="print"/>
          <a:srcRect/>
          <a:stretch>
            <a:fillRect/>
          </a:stretch>
        </p:blipFill>
        <p:spPr bwMode="auto">
          <a:xfrm>
            <a:off x="-207963" y="-3192463"/>
            <a:ext cx="9220201" cy="12344401"/>
          </a:xfrm>
          <a:prstGeom prst="rect">
            <a:avLst/>
          </a:prstGeom>
          <a:noFill/>
        </p:spPr>
      </p:pic>
      <p:sp>
        <p:nvSpPr>
          <p:cNvPr id="4" name="Espace réservé de la date 3"/>
          <p:cNvSpPr>
            <a:spLocks noGrp="1"/>
          </p:cNvSpPr>
          <p:nvPr>
            <p:ph type="dt" sz="half" idx="10"/>
          </p:nvPr>
        </p:nvSpPr>
        <p:spPr/>
        <p:txBody>
          <a:bodyPr/>
          <a:lstStyle/>
          <a:p>
            <a:fld id="{DBAAE7BF-CBE2-4B98-AEA7-CBF7827FE07D}"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8- Assis</a:t>
            </a:r>
            <a:endParaRPr lang="fr-CA" dirty="0"/>
          </a:p>
        </p:txBody>
      </p:sp>
      <p:pic>
        <p:nvPicPr>
          <p:cNvPr id="8194" name="Picture 2"/>
          <p:cNvPicPr>
            <a:picLocks noGrp="1" noChangeAspect="1" noChangeArrowheads="1"/>
          </p:cNvPicPr>
          <p:nvPr>
            <p:ph sz="quarter" idx="1"/>
          </p:nvPr>
        </p:nvPicPr>
        <p:blipFill>
          <a:blip r:embed="rId2" cstate="print"/>
          <a:srcRect/>
          <a:stretch>
            <a:fillRect/>
          </a:stretch>
        </p:blipFill>
        <p:spPr bwMode="auto">
          <a:xfrm>
            <a:off x="1328832" y="1628800"/>
            <a:ext cx="6486336" cy="3456384"/>
          </a:xfrm>
          <a:prstGeom prst="rect">
            <a:avLst/>
          </a:prstGeom>
          <a:noFill/>
          <a:ln w="9525">
            <a:noFill/>
            <a:miter lim="800000"/>
            <a:headEnd/>
            <a:tailEnd/>
          </a:ln>
        </p:spPr>
      </p:pic>
      <p:sp>
        <p:nvSpPr>
          <p:cNvPr id="5" name="ZoneTexte 4"/>
          <p:cNvSpPr txBox="1"/>
          <p:nvPr/>
        </p:nvSpPr>
        <p:spPr>
          <a:xfrm>
            <a:off x="323528" y="5072075"/>
            <a:ext cx="8496944" cy="1200329"/>
          </a:xfrm>
          <a:prstGeom prst="rect">
            <a:avLst/>
          </a:prstGeom>
          <a:noFill/>
        </p:spPr>
        <p:txBody>
          <a:bodyPr wrap="square" rtlCol="0">
            <a:spAutoFit/>
          </a:bodyPr>
          <a:lstStyle/>
          <a:p>
            <a:pPr algn="just"/>
            <a:r>
              <a:rPr lang="fr-FR" sz="2400" dirty="0" smtClean="0">
                <a:solidFill>
                  <a:schemeClr val="accent1"/>
                </a:solidFill>
              </a:rPr>
              <a:t>La musculation doit être assez développée pour équilibrer le poids de la tête. À cette étape, il a assez de mémoire pour aller chercher un jouet abandonné plus tôt sur son parcours de jeu.</a:t>
            </a:r>
            <a:endParaRPr lang="fr-FR" sz="2400" dirty="0">
              <a:solidFill>
                <a:schemeClr val="accent1"/>
              </a:solidFill>
            </a:endParaRPr>
          </a:p>
        </p:txBody>
      </p:sp>
      <p:sp>
        <p:nvSpPr>
          <p:cNvPr id="3" name="Espace réservé de la date 2"/>
          <p:cNvSpPr>
            <a:spLocks noGrp="1"/>
          </p:cNvSpPr>
          <p:nvPr>
            <p:ph type="dt" sz="half" idx="10"/>
          </p:nvPr>
        </p:nvSpPr>
        <p:spPr/>
        <p:txBody>
          <a:bodyPr/>
          <a:lstStyle/>
          <a:p>
            <a:fld id="{EA256754-50D8-4BF7-951C-BB8480287529}" type="datetime1">
              <a:rPr lang="fr-FR" smtClean="0"/>
              <a:t>16/09/2016</a:t>
            </a:fld>
            <a:endParaRPr lang="fr-CA"/>
          </a:p>
        </p:txBody>
      </p:sp>
      <p:sp>
        <p:nvSpPr>
          <p:cNvPr id="4" name="Espace réservé du pied de page 3"/>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endParaRPr lang="fr-CA"/>
          </a:p>
        </p:txBody>
      </p:sp>
      <p:sp>
        <p:nvSpPr>
          <p:cNvPr id="3" name="Titre 2"/>
          <p:cNvSpPr>
            <a:spLocks noGrp="1"/>
          </p:cNvSpPr>
          <p:nvPr>
            <p:ph type="ctrTitle"/>
          </p:nvPr>
        </p:nvSpPr>
        <p:spPr/>
        <p:txBody>
          <a:bodyPr/>
          <a:lstStyle/>
          <a:p>
            <a:endParaRPr lang="fr-CA"/>
          </a:p>
        </p:txBody>
      </p:sp>
      <p:pic>
        <p:nvPicPr>
          <p:cNvPr id="11266" name="Picture 2" descr="C:\Users\Utilisateur\Desktop\Mes documents\Mes Documents\Mes images\Florence et Julianne\Motricité libre Lili 6½mois\photo 2.JPG"/>
          <p:cNvPicPr>
            <a:picLocks noChangeAspect="1" noChangeArrowheads="1"/>
          </p:cNvPicPr>
          <p:nvPr/>
        </p:nvPicPr>
        <p:blipFill>
          <a:blip r:embed="rId2" cstate="print"/>
          <a:srcRect/>
          <a:stretch>
            <a:fillRect/>
          </a:stretch>
        </p:blipFill>
        <p:spPr bwMode="auto">
          <a:xfrm>
            <a:off x="-512763" y="-3124200"/>
            <a:ext cx="9220201" cy="12344400"/>
          </a:xfrm>
          <a:prstGeom prst="rect">
            <a:avLst/>
          </a:prstGeom>
          <a:noFill/>
        </p:spPr>
      </p:pic>
      <p:sp>
        <p:nvSpPr>
          <p:cNvPr id="4" name="Espace réservé de la date 3"/>
          <p:cNvSpPr>
            <a:spLocks noGrp="1"/>
          </p:cNvSpPr>
          <p:nvPr>
            <p:ph type="dt" sz="half" idx="10"/>
          </p:nvPr>
        </p:nvSpPr>
        <p:spPr/>
        <p:txBody>
          <a:bodyPr/>
          <a:lstStyle/>
          <a:p>
            <a:fld id="{C27DA127-2DD8-4760-9C94-7A8D8670D5C7}"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tilisateur\Desktop\Mes documents\Mes Documents\Mes images\Les Pous\10 mois  Z.JPG"/>
          <p:cNvPicPr>
            <a:picLocks noChangeAspect="1" noChangeArrowheads="1"/>
          </p:cNvPicPr>
          <p:nvPr/>
        </p:nvPicPr>
        <p:blipFill>
          <a:blip r:embed="rId2" cstate="print"/>
          <a:srcRect/>
          <a:stretch>
            <a:fillRect/>
          </a:stretch>
        </p:blipFill>
        <p:spPr bwMode="auto">
          <a:xfrm>
            <a:off x="-2214563" y="-1754188"/>
            <a:ext cx="13166726" cy="9875838"/>
          </a:xfrm>
          <a:prstGeom prst="rect">
            <a:avLst/>
          </a:prstGeom>
          <a:noFill/>
        </p:spPr>
      </p:pic>
      <p:sp>
        <p:nvSpPr>
          <p:cNvPr id="2" name="Espace réservé de la date 1"/>
          <p:cNvSpPr>
            <a:spLocks noGrp="1"/>
          </p:cNvSpPr>
          <p:nvPr>
            <p:ph type="dt" sz="half" idx="10"/>
          </p:nvPr>
        </p:nvSpPr>
        <p:spPr/>
        <p:txBody>
          <a:bodyPr/>
          <a:lstStyle/>
          <a:p>
            <a:fld id="{414C238A-4799-402C-9FAA-D9C342DA78EA}"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9- Se hisse - debout avec appui</a:t>
            </a:r>
            <a:endParaRPr lang="fr-CA" dirty="0"/>
          </a:p>
        </p:txBody>
      </p:sp>
      <p:pic>
        <p:nvPicPr>
          <p:cNvPr id="9218" name="Picture 2"/>
          <p:cNvPicPr>
            <a:picLocks noGrp="1" noChangeAspect="1" noChangeArrowheads="1"/>
          </p:cNvPicPr>
          <p:nvPr>
            <p:ph sz="quarter" idx="1"/>
          </p:nvPr>
        </p:nvPicPr>
        <p:blipFill>
          <a:blip r:embed="rId2" cstate="print"/>
          <a:srcRect/>
          <a:stretch>
            <a:fillRect/>
          </a:stretch>
        </p:blipFill>
        <p:spPr bwMode="auto">
          <a:xfrm>
            <a:off x="1591970" y="1628801"/>
            <a:ext cx="5960063" cy="3600400"/>
          </a:xfrm>
          <a:prstGeom prst="rect">
            <a:avLst/>
          </a:prstGeom>
          <a:noFill/>
          <a:ln w="9525">
            <a:noFill/>
            <a:miter lim="800000"/>
            <a:headEnd/>
            <a:tailEnd/>
          </a:ln>
        </p:spPr>
      </p:pic>
      <p:sp>
        <p:nvSpPr>
          <p:cNvPr id="4" name="ZoneTexte 3"/>
          <p:cNvSpPr txBox="1"/>
          <p:nvPr/>
        </p:nvSpPr>
        <p:spPr>
          <a:xfrm>
            <a:off x="323528" y="5229201"/>
            <a:ext cx="8496944" cy="1200329"/>
          </a:xfrm>
          <a:prstGeom prst="rect">
            <a:avLst/>
          </a:prstGeom>
          <a:noFill/>
        </p:spPr>
        <p:txBody>
          <a:bodyPr wrap="square" rtlCol="0">
            <a:spAutoFit/>
          </a:bodyPr>
          <a:lstStyle/>
          <a:p>
            <a:pPr algn="just"/>
            <a:r>
              <a:rPr lang="fr-FR" sz="2400" dirty="0" smtClean="0">
                <a:solidFill>
                  <a:schemeClr val="accent1"/>
                </a:solidFill>
              </a:rPr>
              <a:t>Mouvement fréquent au cours d’une journée. Il renforce sa musculation et recherche l’équilibre. Il se tient d’abord des deux mains, puis d’une seule main.</a:t>
            </a:r>
          </a:p>
        </p:txBody>
      </p:sp>
      <p:sp>
        <p:nvSpPr>
          <p:cNvPr id="3" name="Espace réservé de la date 2"/>
          <p:cNvSpPr>
            <a:spLocks noGrp="1"/>
          </p:cNvSpPr>
          <p:nvPr>
            <p:ph type="dt" sz="half" idx="10"/>
          </p:nvPr>
        </p:nvSpPr>
        <p:spPr/>
        <p:txBody>
          <a:bodyPr/>
          <a:lstStyle/>
          <a:p>
            <a:fld id="{DACC18B0-1824-4188-A208-14033B153658}"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CA" sz="3600" dirty="0" smtClean="0"/>
              <a:t>1- À plat dos</a:t>
            </a:r>
            <a:endParaRPr lang="fr-CA" sz="3600"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457200" y="1628800"/>
            <a:ext cx="8229600" cy="3400400"/>
          </a:xfrm>
          <a:prstGeom prst="rect">
            <a:avLst/>
          </a:prstGeom>
          <a:noFill/>
          <a:ln w="57150">
            <a:solidFill>
              <a:schemeClr val="accent5"/>
            </a:solidFill>
            <a:miter lim="800000"/>
            <a:headEnd/>
            <a:tailEnd/>
          </a:ln>
        </p:spPr>
      </p:pic>
      <p:sp>
        <p:nvSpPr>
          <p:cNvPr id="5" name="ZoneTexte 4"/>
          <p:cNvSpPr txBox="1"/>
          <p:nvPr/>
        </p:nvSpPr>
        <p:spPr>
          <a:xfrm>
            <a:off x="467544" y="5157193"/>
            <a:ext cx="8229600" cy="830997"/>
          </a:xfrm>
          <a:prstGeom prst="rect">
            <a:avLst/>
          </a:prstGeom>
          <a:noFill/>
        </p:spPr>
        <p:txBody>
          <a:bodyPr wrap="square" rtlCol="0">
            <a:spAutoFit/>
          </a:bodyPr>
          <a:lstStyle/>
          <a:p>
            <a:r>
              <a:rPr lang="fr-FR" sz="2400" dirty="0" smtClean="0">
                <a:solidFill>
                  <a:schemeClr val="accent1"/>
                </a:solidFill>
              </a:rPr>
              <a:t>Son </a:t>
            </a:r>
            <a:r>
              <a:rPr lang="fr-FR" sz="2400" dirty="0" smtClean="0">
                <a:solidFill>
                  <a:schemeClr val="accent1"/>
                </a:solidFill>
              </a:rPr>
              <a:t>champ visuel est libre. Il gigote et pédale. </a:t>
            </a:r>
          </a:p>
          <a:p>
            <a:r>
              <a:rPr lang="fr-FR" sz="2400" dirty="0" smtClean="0">
                <a:solidFill>
                  <a:schemeClr val="accent1"/>
                </a:solidFill>
              </a:rPr>
              <a:t>Il se muscle au lieu de se contracter.</a:t>
            </a:r>
            <a:endParaRPr lang="fr-FR" sz="2400" dirty="0">
              <a:solidFill>
                <a:schemeClr val="accent1"/>
              </a:solidFill>
            </a:endParaRPr>
          </a:p>
        </p:txBody>
      </p:sp>
      <p:sp>
        <p:nvSpPr>
          <p:cNvPr id="2" name="Espace réservé de la date 1"/>
          <p:cNvSpPr>
            <a:spLocks noGrp="1"/>
          </p:cNvSpPr>
          <p:nvPr>
            <p:ph type="dt" sz="half" idx="10"/>
          </p:nvPr>
        </p:nvSpPr>
        <p:spPr/>
        <p:txBody>
          <a:bodyPr/>
          <a:lstStyle/>
          <a:p>
            <a:fld id="{0CEAF6C8-EB28-4233-BC65-DA9B5BCBE901}"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endParaRPr lang="fr-CA"/>
          </a:p>
        </p:txBody>
      </p:sp>
      <p:sp>
        <p:nvSpPr>
          <p:cNvPr id="3" name="Titre 2"/>
          <p:cNvSpPr>
            <a:spLocks noGrp="1"/>
          </p:cNvSpPr>
          <p:nvPr>
            <p:ph type="ctrTitle"/>
          </p:nvPr>
        </p:nvSpPr>
        <p:spPr/>
        <p:txBody>
          <a:bodyPr/>
          <a:lstStyle/>
          <a:p>
            <a:endParaRPr lang="fr-CA"/>
          </a:p>
        </p:txBody>
      </p:sp>
      <p:pic>
        <p:nvPicPr>
          <p:cNvPr id="12290" name="Picture 2" descr="C:\Users\Utilisateur\Desktop\Mes documents\Mes Documents\Mes images\Florence et Julianne\Motricité libre Lili 6½mois\se        hisse.JPG"/>
          <p:cNvPicPr>
            <a:picLocks noChangeAspect="1" noChangeArrowheads="1"/>
          </p:cNvPicPr>
          <p:nvPr/>
        </p:nvPicPr>
        <p:blipFill>
          <a:blip r:embed="rId2" cstate="print"/>
          <a:srcRect/>
          <a:stretch>
            <a:fillRect/>
          </a:stretch>
        </p:blipFill>
        <p:spPr bwMode="auto">
          <a:xfrm>
            <a:off x="-76201" y="-4851920"/>
            <a:ext cx="9220201" cy="12992473"/>
          </a:xfrm>
          <a:prstGeom prst="rect">
            <a:avLst/>
          </a:prstGeom>
          <a:noFill/>
        </p:spPr>
      </p:pic>
      <p:sp>
        <p:nvSpPr>
          <p:cNvPr id="4" name="Espace réservé de la date 3"/>
          <p:cNvSpPr>
            <a:spLocks noGrp="1"/>
          </p:cNvSpPr>
          <p:nvPr>
            <p:ph type="dt" sz="half" idx="10"/>
          </p:nvPr>
        </p:nvSpPr>
        <p:spPr/>
        <p:txBody>
          <a:bodyPr/>
          <a:lstStyle/>
          <a:p>
            <a:fld id="{2DDC2B96-3D90-47C7-BFA9-CEA999A0EA62}"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tilisateur\Desktop\Mes documents\Mes Documents\Mes images\Florence et Julianne\Motricité libre Lili 6½mois\se   hisse.JPG"/>
          <p:cNvPicPr>
            <a:picLocks noChangeAspect="1" noChangeArrowheads="1"/>
          </p:cNvPicPr>
          <p:nvPr/>
        </p:nvPicPr>
        <p:blipFill>
          <a:blip r:embed="rId2" cstate="print"/>
          <a:srcRect/>
          <a:stretch>
            <a:fillRect/>
          </a:stretch>
        </p:blipFill>
        <p:spPr bwMode="auto">
          <a:xfrm>
            <a:off x="0" y="-4707904"/>
            <a:ext cx="9220200" cy="12344401"/>
          </a:xfrm>
          <a:prstGeom prst="rect">
            <a:avLst/>
          </a:prstGeom>
          <a:noFill/>
        </p:spPr>
      </p:pic>
      <p:sp>
        <p:nvSpPr>
          <p:cNvPr id="2" name="Espace réservé de la date 1"/>
          <p:cNvSpPr>
            <a:spLocks noGrp="1"/>
          </p:cNvSpPr>
          <p:nvPr>
            <p:ph type="dt" sz="half" idx="10"/>
          </p:nvPr>
        </p:nvSpPr>
        <p:spPr/>
        <p:txBody>
          <a:bodyPr/>
          <a:lstStyle/>
          <a:p>
            <a:fld id="{2DFEC843-07A9-4C6E-8750-1EBECC18D280}"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tilisateur\Desktop\Mes documents\Mes Documents\Mes images\Florence et Julianne\Motricité libre Lili 6½mois\se hisse.JPG"/>
          <p:cNvPicPr>
            <a:picLocks noChangeAspect="1" noChangeArrowheads="1"/>
          </p:cNvPicPr>
          <p:nvPr/>
        </p:nvPicPr>
        <p:blipFill>
          <a:blip r:embed="rId2" cstate="print"/>
          <a:srcRect/>
          <a:stretch>
            <a:fillRect/>
          </a:stretch>
        </p:blipFill>
        <p:spPr bwMode="auto">
          <a:xfrm>
            <a:off x="-76201" y="-3843808"/>
            <a:ext cx="9220201" cy="12344401"/>
          </a:xfrm>
          <a:prstGeom prst="rect">
            <a:avLst/>
          </a:prstGeom>
          <a:noFill/>
        </p:spPr>
      </p:pic>
      <p:sp>
        <p:nvSpPr>
          <p:cNvPr id="2" name="Espace réservé de la date 1"/>
          <p:cNvSpPr>
            <a:spLocks noGrp="1"/>
          </p:cNvSpPr>
          <p:nvPr>
            <p:ph type="dt" sz="half" idx="10"/>
          </p:nvPr>
        </p:nvSpPr>
        <p:spPr/>
        <p:txBody>
          <a:bodyPr/>
          <a:lstStyle/>
          <a:p>
            <a:fld id="{40750A32-1AC0-4E5A-A3A4-07E268CE6BDF}"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tilisateur\Desktop\Mes documents\Mes Documents\Mes images\Florence et Julianne\Motricité libre Lili 6½mois\se hisse 3.JPG"/>
          <p:cNvPicPr>
            <a:picLocks noChangeAspect="1" noChangeArrowheads="1"/>
          </p:cNvPicPr>
          <p:nvPr/>
        </p:nvPicPr>
        <p:blipFill>
          <a:blip r:embed="rId2" cstate="print"/>
          <a:srcRect/>
          <a:stretch>
            <a:fillRect/>
          </a:stretch>
        </p:blipFill>
        <p:spPr bwMode="auto">
          <a:xfrm>
            <a:off x="-76201" y="-2187624"/>
            <a:ext cx="9220201" cy="12344401"/>
          </a:xfrm>
          <a:prstGeom prst="rect">
            <a:avLst/>
          </a:prstGeom>
          <a:noFill/>
        </p:spPr>
      </p:pic>
      <p:sp>
        <p:nvSpPr>
          <p:cNvPr id="2" name="Espace réservé de la date 1"/>
          <p:cNvSpPr>
            <a:spLocks noGrp="1"/>
          </p:cNvSpPr>
          <p:nvPr>
            <p:ph type="dt" sz="half" idx="10"/>
          </p:nvPr>
        </p:nvSpPr>
        <p:spPr/>
        <p:txBody>
          <a:bodyPr/>
          <a:lstStyle/>
          <a:p>
            <a:fld id="{9EF62A92-B936-4228-91DF-9C871297C292}"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Utilisateur\Desktop\Mes documents\Mes Documents\Mes images\Florence et Julianne\Motricité libre Lili 6½mois\Lili debout 2 mains 10 ms.jpg"/>
          <p:cNvPicPr>
            <a:picLocks noChangeAspect="1" noChangeArrowheads="1"/>
          </p:cNvPicPr>
          <p:nvPr/>
        </p:nvPicPr>
        <p:blipFill>
          <a:blip r:embed="rId2" cstate="print"/>
          <a:srcRect/>
          <a:stretch>
            <a:fillRect/>
          </a:stretch>
        </p:blipFill>
        <p:spPr bwMode="auto">
          <a:xfrm>
            <a:off x="-2124744" y="-7444208"/>
            <a:ext cx="12591307" cy="19370152"/>
          </a:xfrm>
          <a:prstGeom prst="rect">
            <a:avLst/>
          </a:prstGeom>
          <a:noFill/>
        </p:spPr>
      </p:pic>
      <p:sp>
        <p:nvSpPr>
          <p:cNvPr id="2" name="Espace réservé de la date 1"/>
          <p:cNvSpPr>
            <a:spLocks noGrp="1"/>
          </p:cNvSpPr>
          <p:nvPr>
            <p:ph type="dt" sz="half" idx="10"/>
          </p:nvPr>
        </p:nvSpPr>
        <p:spPr/>
        <p:txBody>
          <a:bodyPr/>
          <a:lstStyle/>
          <a:p>
            <a:fld id="{33EC24EB-A010-4CB6-91A9-07BBB6894B46}"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9192" y="332656"/>
            <a:ext cx="8534400" cy="758952"/>
          </a:xfrm>
        </p:spPr>
        <p:txBody>
          <a:bodyPr/>
          <a:lstStyle/>
          <a:p>
            <a:endParaRPr lang="fr-CA"/>
          </a:p>
        </p:txBody>
      </p:sp>
      <p:pic>
        <p:nvPicPr>
          <p:cNvPr id="1026" name="Picture 2" descr="Z:\Cours Pouponnière\Cours 5\Cours théorique\Photos étapes motricité libre\photo.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rot="5400000">
            <a:off x="-1836712" y="-1899592"/>
            <a:ext cx="12457385" cy="1044116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e la date 2"/>
          <p:cNvSpPr>
            <a:spLocks noGrp="1"/>
          </p:cNvSpPr>
          <p:nvPr>
            <p:ph type="dt" sz="half" idx="10"/>
          </p:nvPr>
        </p:nvSpPr>
        <p:spPr/>
        <p:txBody>
          <a:bodyPr/>
          <a:lstStyle/>
          <a:p>
            <a:fld id="{62492213-1AD5-4ADB-A551-976E3B064C29}" type="datetime1">
              <a:rPr lang="fr-FR" smtClean="0"/>
              <a:t>16/09/2016</a:t>
            </a:fld>
            <a:endParaRPr lang="fr-CA"/>
          </a:p>
        </p:txBody>
      </p:sp>
      <p:sp>
        <p:nvSpPr>
          <p:cNvPr id="4" name="Espace réservé du pied de page 3"/>
          <p:cNvSpPr>
            <a:spLocks noGrp="1"/>
          </p:cNvSpPr>
          <p:nvPr>
            <p:ph type="ftr" sz="quarter" idx="11"/>
          </p:nvPr>
        </p:nvSpPr>
        <p:spPr/>
        <p:txBody>
          <a:bodyPr/>
          <a:lstStyle/>
          <a:p>
            <a:r>
              <a:rPr lang="fr-CA" smtClean="0"/>
              <a:t>Créé par Geneviève Brunet</a:t>
            </a:r>
            <a:endParaRPr lang="fr-CA"/>
          </a:p>
        </p:txBody>
      </p:sp>
    </p:spTree>
    <p:extLst>
      <p:ext uri="{BB962C8B-B14F-4D97-AF65-F5344CB8AC3E}">
        <p14:creationId xmlns:p14="http://schemas.microsoft.com/office/powerpoint/2010/main" val="860240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fr-CA" dirty="0" smtClean="0"/>
              <a:t>10- Il marche</a:t>
            </a:r>
            <a:endParaRPr lang="fr-CA" dirty="0"/>
          </a:p>
        </p:txBody>
      </p:sp>
      <p:pic>
        <p:nvPicPr>
          <p:cNvPr id="10242" name="Picture 2"/>
          <p:cNvPicPr>
            <a:picLocks noGrp="1" noChangeAspect="1" noChangeArrowheads="1"/>
          </p:cNvPicPr>
          <p:nvPr>
            <p:ph sz="quarter" idx="1"/>
          </p:nvPr>
        </p:nvPicPr>
        <p:blipFill>
          <a:blip r:embed="rId2" cstate="print"/>
          <a:stretch>
            <a:fillRect/>
          </a:stretch>
        </p:blipFill>
        <p:spPr bwMode="auto">
          <a:xfrm>
            <a:off x="2339752" y="1700809"/>
            <a:ext cx="4452211" cy="4398367"/>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fld id="{4802B674-72BF-4AE2-83C8-2E624BB6A8C5}" type="datetime1">
              <a:rPr lang="fr-FR" smtClean="0"/>
              <a:t>16/09/2016</a:t>
            </a:fld>
            <a:endParaRPr lang="fr-CA"/>
          </a:p>
        </p:txBody>
      </p:sp>
      <p:sp>
        <p:nvSpPr>
          <p:cNvPr id="4" name="Espace réservé du pied de page 3"/>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432048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776" y="618510"/>
            <a:ext cx="4032448" cy="543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e la date 1"/>
          <p:cNvSpPr>
            <a:spLocks noGrp="1"/>
          </p:cNvSpPr>
          <p:nvPr>
            <p:ph type="dt" sz="half" idx="10"/>
          </p:nvPr>
        </p:nvSpPr>
        <p:spPr/>
        <p:txBody>
          <a:bodyPr/>
          <a:lstStyle/>
          <a:p>
            <a:fld id="{006D071C-0055-4D8E-8F27-3BD35432FE21}"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extLst>
      <p:ext uri="{BB962C8B-B14F-4D97-AF65-F5344CB8AC3E}">
        <p14:creationId xmlns:p14="http://schemas.microsoft.com/office/powerpoint/2010/main" val="1402321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tilisateur\Desktop\Mes documents\Mes Documents\Mes images\Les Pous\4½ mois zp.JPG"/>
          <p:cNvPicPr>
            <a:picLocks noChangeAspect="1" noChangeArrowheads="1"/>
          </p:cNvPicPr>
          <p:nvPr/>
        </p:nvPicPr>
        <p:blipFill>
          <a:blip r:embed="rId2" cstate="print"/>
          <a:srcRect/>
          <a:stretch>
            <a:fillRect/>
          </a:stretch>
        </p:blipFill>
        <p:spPr bwMode="auto">
          <a:xfrm>
            <a:off x="-1476672" y="-675456"/>
            <a:ext cx="11233248" cy="9083750"/>
          </a:xfrm>
          <a:prstGeom prst="rect">
            <a:avLst/>
          </a:prstGeom>
          <a:noFill/>
        </p:spPr>
      </p:pic>
      <p:sp>
        <p:nvSpPr>
          <p:cNvPr id="2" name="Espace réservé de la date 1"/>
          <p:cNvSpPr>
            <a:spLocks noGrp="1"/>
          </p:cNvSpPr>
          <p:nvPr>
            <p:ph type="dt" sz="half" idx="10"/>
          </p:nvPr>
        </p:nvSpPr>
        <p:spPr/>
        <p:txBody>
          <a:bodyPr/>
          <a:lstStyle/>
          <a:p>
            <a:fld id="{8B7395DB-6BFC-4678-BA01-A6CB649C6E7D}"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tilisateur\Desktop\Mes documents\Mes Documents\Mes images\Florence et Julianne\Lili mi-avril 2012.JPG"/>
          <p:cNvPicPr>
            <a:picLocks noChangeAspect="1" noChangeArrowheads="1"/>
          </p:cNvPicPr>
          <p:nvPr/>
        </p:nvPicPr>
        <p:blipFill>
          <a:blip r:embed="rId2" cstate="print"/>
          <a:srcRect/>
          <a:stretch>
            <a:fillRect/>
          </a:stretch>
        </p:blipFill>
        <p:spPr bwMode="auto">
          <a:xfrm>
            <a:off x="0" y="-1251520"/>
            <a:ext cx="9220201" cy="10400185"/>
          </a:xfrm>
          <a:prstGeom prst="rect">
            <a:avLst/>
          </a:prstGeom>
          <a:noFill/>
        </p:spPr>
      </p:pic>
      <p:sp>
        <p:nvSpPr>
          <p:cNvPr id="2" name="Espace réservé de la date 1"/>
          <p:cNvSpPr>
            <a:spLocks noGrp="1"/>
          </p:cNvSpPr>
          <p:nvPr>
            <p:ph type="dt" sz="half" idx="10"/>
          </p:nvPr>
        </p:nvSpPr>
        <p:spPr/>
        <p:txBody>
          <a:bodyPr/>
          <a:lstStyle/>
          <a:p>
            <a:fld id="{F0A28287-8D78-49FD-ABE6-369BEB75C011}"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229600" cy="1782762"/>
          </a:xfrm>
        </p:spPr>
        <p:txBody>
          <a:bodyPr>
            <a:normAutofit fontScale="90000"/>
          </a:bodyPr>
          <a:lstStyle/>
          <a:p>
            <a:r>
              <a:rPr lang="fr-CA" dirty="0" smtClean="0"/>
              <a:t/>
            </a:r>
            <a:br>
              <a:rPr lang="fr-CA" dirty="0" smtClean="0"/>
            </a:br>
            <a:r>
              <a:rPr lang="fr-CA" dirty="0" smtClean="0"/>
              <a:t/>
            </a:r>
            <a:br>
              <a:rPr lang="fr-CA" dirty="0" smtClean="0"/>
            </a:br>
            <a:r>
              <a:rPr lang="fr-CA" sz="4000" dirty="0" smtClean="0"/>
              <a:t>2- Le balancier</a:t>
            </a:r>
            <a:r>
              <a:rPr lang="fr-CA" dirty="0" smtClean="0"/>
              <a:t/>
            </a:r>
            <a:br>
              <a:rPr lang="fr-CA" dirty="0" smtClean="0"/>
            </a:br>
            <a:r>
              <a:rPr lang="fr-CA" sz="2667" dirty="0" smtClean="0"/>
              <a:t/>
            </a:r>
            <a:br>
              <a:rPr lang="fr-CA" sz="2667" dirty="0" smtClean="0"/>
            </a:br>
            <a:r>
              <a:rPr lang="fr-CA" dirty="0" smtClean="0"/>
              <a:t/>
            </a:r>
            <a:br>
              <a:rPr lang="fr-CA" dirty="0" smtClean="0"/>
            </a:br>
            <a:endParaRPr lang="fr-CA"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323528" y="2564904"/>
            <a:ext cx="8229600" cy="3672408"/>
          </a:xfrm>
          <a:prstGeom prst="rect">
            <a:avLst/>
          </a:prstGeom>
          <a:noFill/>
          <a:ln w="57150">
            <a:solidFill>
              <a:schemeClr val="accent5"/>
            </a:solidFill>
            <a:miter lim="800000"/>
            <a:headEnd/>
            <a:tailEnd/>
          </a:ln>
        </p:spPr>
      </p:pic>
      <p:sp>
        <p:nvSpPr>
          <p:cNvPr id="4" name="ZoneTexte 3"/>
          <p:cNvSpPr txBox="1"/>
          <p:nvPr/>
        </p:nvSpPr>
        <p:spPr>
          <a:xfrm>
            <a:off x="179512" y="1412777"/>
            <a:ext cx="8712968" cy="1200329"/>
          </a:xfrm>
          <a:prstGeom prst="rect">
            <a:avLst/>
          </a:prstGeom>
          <a:noFill/>
        </p:spPr>
        <p:txBody>
          <a:bodyPr wrap="square" rtlCol="0">
            <a:spAutoFit/>
          </a:bodyPr>
          <a:lstStyle/>
          <a:p>
            <a:r>
              <a:rPr lang="fr-CA" sz="2400" dirty="0" smtClean="0">
                <a:solidFill>
                  <a:schemeClr val="accent1"/>
                </a:solidFill>
              </a:rPr>
              <a:t>Le bras sert de balancier pour arriver à se tourner sur le ventre.</a:t>
            </a:r>
          </a:p>
          <a:p>
            <a:pPr algn="just"/>
            <a:r>
              <a:rPr lang="fr-CA" sz="2400" dirty="0" smtClean="0">
                <a:solidFill>
                  <a:schemeClr val="accent1"/>
                </a:solidFill>
              </a:rPr>
              <a:t>Quand il réussit, c’est parce qu’il a développé la musculature nécessaire.</a:t>
            </a:r>
            <a:endParaRPr lang="fr-CA" sz="2400" dirty="0">
              <a:solidFill>
                <a:schemeClr val="accent1"/>
              </a:solidFill>
            </a:endParaRPr>
          </a:p>
        </p:txBody>
      </p:sp>
      <p:sp>
        <p:nvSpPr>
          <p:cNvPr id="3" name="Espace réservé de la date 2"/>
          <p:cNvSpPr>
            <a:spLocks noGrp="1"/>
          </p:cNvSpPr>
          <p:nvPr>
            <p:ph type="dt" sz="half" idx="10"/>
          </p:nvPr>
        </p:nvSpPr>
        <p:spPr/>
        <p:txBody>
          <a:bodyPr/>
          <a:lstStyle/>
          <a:p>
            <a:fld id="{67BBF009-C66E-4EC1-AF46-6310F7012B2A}"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tilisateur\Desktop\Mes documents\Mes Documents\Mes images\Florence et Julianne\Motricité libre Lili 6½mois\Lili bascule 1.JPG"/>
          <p:cNvPicPr>
            <a:picLocks noChangeAspect="1" noChangeArrowheads="1"/>
          </p:cNvPicPr>
          <p:nvPr/>
        </p:nvPicPr>
        <p:blipFill>
          <a:blip r:embed="rId2" cstate="print"/>
          <a:srcRect/>
          <a:stretch>
            <a:fillRect/>
          </a:stretch>
        </p:blipFill>
        <p:spPr bwMode="auto">
          <a:xfrm rot="5020952">
            <a:off x="-2446338" y="-1189038"/>
            <a:ext cx="12344401" cy="9220201"/>
          </a:xfrm>
          <a:prstGeom prst="rect">
            <a:avLst/>
          </a:prstGeom>
          <a:noFill/>
        </p:spPr>
      </p:pic>
      <p:sp>
        <p:nvSpPr>
          <p:cNvPr id="2" name="Espace réservé de la date 1"/>
          <p:cNvSpPr>
            <a:spLocks noGrp="1"/>
          </p:cNvSpPr>
          <p:nvPr>
            <p:ph type="dt" sz="half" idx="10"/>
          </p:nvPr>
        </p:nvSpPr>
        <p:spPr/>
        <p:txBody>
          <a:bodyPr/>
          <a:lstStyle/>
          <a:p>
            <a:fld id="{8C345D45-A85F-47BB-B23C-ABA55C63FA6E}" type="datetime1">
              <a:rPr lang="fr-FR" smtClean="0"/>
              <a:t>16/09/2016</a:t>
            </a:fld>
            <a:endParaRPr lang="fr-CA"/>
          </a:p>
        </p:txBody>
      </p:sp>
      <p:sp>
        <p:nvSpPr>
          <p:cNvPr id="3" name="Espace réservé du pied de page 2"/>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endParaRPr lang="fr-CA" dirty="0"/>
          </a:p>
        </p:txBody>
      </p:sp>
      <p:sp>
        <p:nvSpPr>
          <p:cNvPr id="3" name="Titre 2"/>
          <p:cNvSpPr>
            <a:spLocks noGrp="1"/>
          </p:cNvSpPr>
          <p:nvPr>
            <p:ph type="ctrTitle"/>
          </p:nvPr>
        </p:nvSpPr>
        <p:spPr/>
        <p:txBody>
          <a:bodyPr/>
          <a:lstStyle/>
          <a:p>
            <a:r>
              <a:rPr lang="en-CA" dirty="0" smtClean="0"/>
              <a:t>Le </a:t>
            </a:r>
            <a:r>
              <a:rPr lang="en-CA" dirty="0" err="1" smtClean="0"/>
              <a:t>balancier</a:t>
            </a:r>
            <a:endParaRPr lang="fr-CA" dirty="0"/>
          </a:p>
        </p:txBody>
      </p:sp>
      <p:pic>
        <p:nvPicPr>
          <p:cNvPr id="2050" name="Picture 2" descr="C:\Users\Utilisateur\Desktop\Mes documents\Mes Documents\Mes images\Florence et Julianne\Motricité libre Lili 6½mois\Lili bascule 2.JPG"/>
          <p:cNvPicPr>
            <a:picLocks noChangeAspect="1" noChangeArrowheads="1"/>
          </p:cNvPicPr>
          <p:nvPr/>
        </p:nvPicPr>
        <p:blipFill>
          <a:blip r:embed="rId2" cstate="print"/>
          <a:srcRect/>
          <a:stretch>
            <a:fillRect/>
          </a:stretch>
        </p:blipFill>
        <p:spPr bwMode="auto">
          <a:xfrm rot="5101557">
            <a:off x="-2156095" y="975085"/>
            <a:ext cx="12344400" cy="9220200"/>
          </a:xfrm>
          <a:prstGeom prst="rect">
            <a:avLst/>
          </a:prstGeom>
          <a:noFill/>
        </p:spPr>
      </p:pic>
      <p:sp>
        <p:nvSpPr>
          <p:cNvPr id="4" name="Espace réservé de la date 3"/>
          <p:cNvSpPr>
            <a:spLocks noGrp="1"/>
          </p:cNvSpPr>
          <p:nvPr>
            <p:ph type="dt" sz="half" idx="10"/>
          </p:nvPr>
        </p:nvSpPr>
        <p:spPr/>
        <p:txBody>
          <a:bodyPr/>
          <a:lstStyle/>
          <a:p>
            <a:fld id="{5FFF20C0-174C-4F81-8BA7-E3BB9C01653A}"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3" name="Espace réservé du contenu 2"/>
          <p:cNvSpPr>
            <a:spLocks noGrp="1"/>
          </p:cNvSpPr>
          <p:nvPr>
            <p:ph sz="quarter" idx="1"/>
          </p:nvPr>
        </p:nvSpPr>
        <p:spPr/>
        <p:txBody>
          <a:bodyPr/>
          <a:lstStyle/>
          <a:p>
            <a:endParaRPr lang="fr-CA"/>
          </a:p>
        </p:txBody>
      </p:sp>
      <p:pic>
        <p:nvPicPr>
          <p:cNvPr id="4098" name="Picture 2" descr="C:\Users\Utilisateur\Desktop\Mes documents\Mes Documents\Mes images\Florence et Julianne\Motricité libre Lili 6½mois\Lili bascule 3.JPG"/>
          <p:cNvPicPr>
            <a:picLocks noChangeAspect="1" noChangeArrowheads="1"/>
          </p:cNvPicPr>
          <p:nvPr/>
        </p:nvPicPr>
        <p:blipFill>
          <a:blip r:embed="rId2" cstate="print"/>
          <a:srcRect/>
          <a:stretch>
            <a:fillRect/>
          </a:stretch>
        </p:blipFill>
        <p:spPr bwMode="auto">
          <a:xfrm rot="5229401">
            <a:off x="-2039938" y="-1087438"/>
            <a:ext cx="12344401" cy="9220201"/>
          </a:xfrm>
          <a:prstGeom prst="rect">
            <a:avLst/>
          </a:prstGeom>
          <a:noFill/>
        </p:spPr>
      </p:pic>
      <p:sp>
        <p:nvSpPr>
          <p:cNvPr id="4" name="Espace réservé de la date 3"/>
          <p:cNvSpPr>
            <a:spLocks noGrp="1"/>
          </p:cNvSpPr>
          <p:nvPr>
            <p:ph type="dt" sz="half" idx="10"/>
          </p:nvPr>
        </p:nvSpPr>
        <p:spPr/>
        <p:txBody>
          <a:bodyPr/>
          <a:lstStyle/>
          <a:p>
            <a:fld id="{3FACD979-9F97-4970-8616-DFABB2E34998}" type="datetime1">
              <a:rPr lang="fr-FR" smtClean="0"/>
              <a:t>16/09/2016</a:t>
            </a:fld>
            <a:endParaRPr lang="fr-CA"/>
          </a:p>
        </p:txBody>
      </p:sp>
      <p:sp>
        <p:nvSpPr>
          <p:cNvPr id="5" name="Espace réservé du pied de page 4"/>
          <p:cNvSpPr>
            <a:spLocks noGrp="1"/>
          </p:cNvSpPr>
          <p:nvPr>
            <p:ph type="ftr" sz="quarter" idx="11"/>
          </p:nvPr>
        </p:nvSpPr>
        <p:spPr/>
        <p:txBody>
          <a:bodyPr/>
          <a:lstStyle/>
          <a:p>
            <a:r>
              <a:rPr lang="fr-CA" smtClean="0"/>
              <a:t>Créé par Geneviève Brunet</a:t>
            </a:r>
            <a:endParaRPr lang="fr-CA"/>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2500</TotalTime>
  <Words>538</Words>
  <Application>Microsoft Office PowerPoint</Application>
  <PresentationFormat>Affichage à l'écran (4:3)</PresentationFormat>
  <Paragraphs>117</Paragraphs>
  <Slides>37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37</vt:i4>
      </vt:variant>
    </vt:vector>
  </HeadingPairs>
  <TitlesOfParts>
    <vt:vector size="42" baseType="lpstr">
      <vt:lpstr>Calibri</vt:lpstr>
      <vt:lpstr>Georgia</vt:lpstr>
      <vt:lpstr>Wingdings</vt:lpstr>
      <vt:lpstr>Wingdings 2</vt:lpstr>
      <vt:lpstr>Civil</vt:lpstr>
      <vt:lpstr>La motricité libre placer le bébé dans des positions qu’il maîtrise</vt:lpstr>
      <vt:lpstr>Les 10 étapes de la motricité libre</vt:lpstr>
      <vt:lpstr>1- À plat dos</vt:lpstr>
      <vt:lpstr>Présentation PowerPoint</vt:lpstr>
      <vt:lpstr>Présentation PowerPoint</vt:lpstr>
      <vt:lpstr>  2- Le balancier   </vt:lpstr>
      <vt:lpstr>Présentation PowerPoint</vt:lpstr>
      <vt:lpstr>Le balancier</vt:lpstr>
      <vt:lpstr>Présentation PowerPoint</vt:lpstr>
      <vt:lpstr>3- À plat ventre</vt:lpstr>
      <vt:lpstr>Présentation PowerPoint</vt:lpstr>
      <vt:lpstr>Présentation PowerPoint</vt:lpstr>
      <vt:lpstr>4- Le papillon</vt:lpstr>
      <vt:lpstr>Présentation PowerPoint</vt:lpstr>
      <vt:lpstr>Présentation PowerPoint</vt:lpstr>
      <vt:lpstr>5- Il rampe</vt:lpstr>
      <vt:lpstr>Présentation PowerPoint</vt:lpstr>
      <vt:lpstr>Présentation PowerPoint</vt:lpstr>
      <vt:lpstr>6- À quatre pattes</vt:lpstr>
      <vt:lpstr>Présentation PowerPoint</vt:lpstr>
      <vt:lpstr>Présentation PowerPoint</vt:lpstr>
      <vt:lpstr>7- Le trépied</vt:lpstr>
      <vt:lpstr>Présentation PowerPoint</vt:lpstr>
      <vt:lpstr>Présentation PowerPoint</vt:lpstr>
      <vt:lpstr>Présentation PowerPoint</vt:lpstr>
      <vt:lpstr>8- Assis</vt:lpstr>
      <vt:lpstr>Présentation PowerPoint</vt:lpstr>
      <vt:lpstr>Présentation PowerPoint</vt:lpstr>
      <vt:lpstr>9- Se hisse - debout avec appui</vt:lpstr>
      <vt:lpstr>Présentation PowerPoint</vt:lpstr>
      <vt:lpstr>Présentation PowerPoint</vt:lpstr>
      <vt:lpstr>Présentation PowerPoint</vt:lpstr>
      <vt:lpstr>Présentation PowerPoint</vt:lpstr>
      <vt:lpstr>Présentation PowerPoint</vt:lpstr>
      <vt:lpstr>Présentation PowerPoint</vt:lpstr>
      <vt:lpstr>10- Il marche</vt:lpstr>
      <vt:lpstr>Présentation PowerPoint</vt:lpstr>
    </vt:vector>
  </TitlesOfParts>
  <Company>Collège Édouard-Montpetit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DiSTI</dc:creator>
  <cp:lastModifiedBy>Brunet Geneviève</cp:lastModifiedBy>
  <cp:revision>111</cp:revision>
  <dcterms:created xsi:type="dcterms:W3CDTF">2011-09-21T13:34:53Z</dcterms:created>
  <dcterms:modified xsi:type="dcterms:W3CDTF">2016-09-16T15:24:35Z</dcterms:modified>
</cp:coreProperties>
</file>