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962-B80C-46F1-B442-E879C4DB7C9E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6D8D-91CE-4F4A-A477-840C7E2137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672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962-B80C-46F1-B442-E879C4DB7C9E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6D8D-91CE-4F4A-A477-840C7E2137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697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962-B80C-46F1-B442-E879C4DB7C9E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6D8D-91CE-4F4A-A477-840C7E2137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513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962-B80C-46F1-B442-E879C4DB7C9E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6D8D-91CE-4F4A-A477-840C7E2137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148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962-B80C-46F1-B442-E879C4DB7C9E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6D8D-91CE-4F4A-A477-840C7E2137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264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962-B80C-46F1-B442-E879C4DB7C9E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6D8D-91CE-4F4A-A477-840C7E2137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903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962-B80C-46F1-B442-E879C4DB7C9E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6D8D-91CE-4F4A-A477-840C7E2137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201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962-B80C-46F1-B442-E879C4DB7C9E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6D8D-91CE-4F4A-A477-840C7E2137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148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962-B80C-46F1-B442-E879C4DB7C9E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6D8D-91CE-4F4A-A477-840C7E2137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123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962-B80C-46F1-B442-E879C4DB7C9E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6D8D-91CE-4F4A-A477-840C7E2137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659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B962-B80C-46F1-B442-E879C4DB7C9E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6D8D-91CE-4F4A-A477-840C7E2137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640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B962-B80C-46F1-B442-E879C4DB7C9E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16D8D-91CE-4F4A-A477-840C7E2137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71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53037" y="346587"/>
            <a:ext cx="90023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800" u="sng" dirty="0" smtClean="0"/>
              <a:t>La conocida triada didáctica requiere una transformación</a:t>
            </a:r>
            <a:endParaRPr lang="es-AR" sz="2800" u="sng" dirty="0"/>
          </a:p>
        </p:txBody>
      </p:sp>
      <p:sp>
        <p:nvSpPr>
          <p:cNvPr id="3" name="Rectángulo 2"/>
          <p:cNvSpPr/>
          <p:nvPr/>
        </p:nvSpPr>
        <p:spPr>
          <a:xfrm>
            <a:off x="785612" y="988773"/>
            <a:ext cx="100068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El sentido de la mirada respecto de la Didáctica acerca al diseño de propuestas entendidas como reinterpretación creativa, y didáctica de ese entorno, haciendo del diseño mismo una experiencia estética. Lo expuesto nos lleva a abandonar  la tradicional representación de la triada didáctica, para comenzar a pensar otras formas que den cuenta de la densidad y el volumen que adquiere una situación didáctica cuando se la considera como una escena en la que transcurre el proceso de enseñanza y de aprendizaje y cuando se la diseña desde la perspectiva  de la complejidad.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408" y="3090930"/>
            <a:ext cx="5945465" cy="344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1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e 2"/>
          <p:cNvSpPr/>
          <p:nvPr/>
        </p:nvSpPr>
        <p:spPr>
          <a:xfrm>
            <a:off x="1125415" y="731520"/>
            <a:ext cx="9847385" cy="50503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CuadroTexto 4"/>
          <p:cNvSpPr txBox="1"/>
          <p:nvPr/>
        </p:nvSpPr>
        <p:spPr>
          <a:xfrm>
            <a:off x="4466492" y="1032190"/>
            <a:ext cx="2912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/>
              <a:t>OBJETO DEL CONOCIMIENTO</a:t>
            </a:r>
            <a:endParaRPr lang="es-AR" sz="1400" dirty="0"/>
          </a:p>
        </p:txBody>
      </p:sp>
      <p:sp>
        <p:nvSpPr>
          <p:cNvPr id="6" name="Triángulo isósceles 5"/>
          <p:cNvSpPr/>
          <p:nvPr/>
        </p:nvSpPr>
        <p:spPr>
          <a:xfrm>
            <a:off x="4846317" y="1853419"/>
            <a:ext cx="2412610" cy="170747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Elipse 6"/>
          <p:cNvSpPr/>
          <p:nvPr/>
        </p:nvSpPr>
        <p:spPr>
          <a:xfrm>
            <a:off x="5577839" y="2421410"/>
            <a:ext cx="942535" cy="104101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/>
          <p:cNvSpPr txBox="1"/>
          <p:nvPr/>
        </p:nvSpPr>
        <p:spPr>
          <a:xfrm flipH="1">
            <a:off x="5577839" y="2711082"/>
            <a:ext cx="94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200" dirty="0" smtClean="0"/>
              <a:t>ZONA LUDICA</a:t>
            </a:r>
            <a:endParaRPr lang="es-AR" sz="1200" dirty="0"/>
          </a:p>
        </p:txBody>
      </p:sp>
      <p:cxnSp>
        <p:nvCxnSpPr>
          <p:cNvPr id="10" name="Conector recto de flecha 9"/>
          <p:cNvCxnSpPr/>
          <p:nvPr/>
        </p:nvCxnSpPr>
        <p:spPr>
          <a:xfrm flipV="1">
            <a:off x="4846317" y="3341561"/>
            <a:ext cx="731522" cy="21933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>
            <a:stCxn id="6" idx="4"/>
          </p:cNvCxnSpPr>
          <p:nvPr/>
        </p:nvCxnSpPr>
        <p:spPr>
          <a:xfrm flipH="1" flipV="1">
            <a:off x="6629397" y="3311658"/>
            <a:ext cx="629530" cy="2492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2672859" y="3545042"/>
            <a:ext cx="2173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/>
              <a:t>ENSEÑANTE</a:t>
            </a:r>
            <a:endParaRPr lang="es-AR" sz="14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596554" y="3560894"/>
            <a:ext cx="2349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/>
              <a:t>APRENDIENTE/ GRUPO DE APRENDIZAJE</a:t>
            </a:r>
            <a:endParaRPr lang="es-AR" sz="1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343463" y="2103218"/>
            <a:ext cx="3221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CONTEXTO INSTITUCIONAL Y SOCIAL</a:t>
            </a:r>
            <a:endParaRPr lang="es-AR" dirty="0"/>
          </a:p>
        </p:txBody>
      </p:sp>
      <p:sp>
        <p:nvSpPr>
          <p:cNvPr id="18" name="Rectángulo 17"/>
          <p:cNvSpPr/>
          <p:nvPr/>
        </p:nvSpPr>
        <p:spPr>
          <a:xfrm>
            <a:off x="4417254" y="984703"/>
            <a:ext cx="3263704" cy="360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Rectángulo 18"/>
          <p:cNvSpPr/>
          <p:nvPr/>
        </p:nvSpPr>
        <p:spPr>
          <a:xfrm>
            <a:off x="1408528" y="2082026"/>
            <a:ext cx="3210948" cy="646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CuadroTexto 19"/>
          <p:cNvSpPr txBox="1"/>
          <p:nvPr/>
        </p:nvSpPr>
        <p:spPr>
          <a:xfrm>
            <a:off x="1125415" y="5950634"/>
            <a:ext cx="1018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u="sng" dirty="0" smtClean="0">
                <a:solidFill>
                  <a:srgbClr val="002060"/>
                </a:solidFill>
              </a:rPr>
              <a:t>REPRESENTACION DE LA TRIADA DIDACTICA DESDE LA PERSPECTIVA DE LA COMPLEJIDAD</a:t>
            </a:r>
            <a:endParaRPr lang="es-AR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2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67618" y="717452"/>
            <a:ext cx="96926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400" dirty="0" smtClean="0"/>
              <a:t>La diferencia que hay entre ambas pasa por la contextualización y el sentido que se le imprime a la situación de enseñanza y de aprendizaje y al diseño de las propuestas. En  la primera el acento esta puesto en el itinerante siempre lineal que sigue la enseñanza; en la segunda la situación de enseñanza y de escena aprendizaje se contextualizan en una escena didáctica, en la cual el foco esta tanto en los actores que la constituyen como la zona lúdica. </a:t>
            </a:r>
          </a:p>
          <a:p>
            <a:pPr algn="just"/>
            <a:r>
              <a:rPr lang="es-AR" sz="2400" dirty="0" smtClean="0"/>
              <a:t>En la primera representación de la triada, los valores fundamentales son los de homogeneidad, uniformidad y sistematización con lineal. </a:t>
            </a:r>
          </a:p>
          <a:p>
            <a:pPr algn="just"/>
            <a:r>
              <a:rPr lang="es-AR" sz="2400" dirty="0" smtClean="0"/>
              <a:t>En la segunda forma la construcción del conocimiento se forja en un quehacer colectivo como valor primordial. </a:t>
            </a:r>
            <a:endParaRPr lang="es-AR" sz="2400" dirty="0" smtClean="0"/>
          </a:p>
        </p:txBody>
      </p:sp>
    </p:spTree>
    <p:extLst>
      <p:ext uri="{BB962C8B-B14F-4D97-AF65-F5344CB8AC3E}">
        <p14:creationId xmlns:p14="http://schemas.microsoft.com/office/powerpoint/2010/main" val="2774894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255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5</cp:revision>
  <dcterms:created xsi:type="dcterms:W3CDTF">2016-11-28T15:22:37Z</dcterms:created>
  <dcterms:modified xsi:type="dcterms:W3CDTF">2016-11-28T16:05:49Z</dcterms:modified>
</cp:coreProperties>
</file>