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333" autoAdjust="0"/>
  </p:normalViewPr>
  <p:slideViewPr>
    <p:cSldViewPr>
      <p:cViewPr>
        <p:scale>
          <a:sx n="66" d="100"/>
          <a:sy n="66" d="100"/>
        </p:scale>
        <p:origin x="-14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476672"/>
            <a:ext cx="5902424" cy="1154559"/>
          </a:xfrm>
        </p:spPr>
        <p:txBody>
          <a:bodyPr>
            <a:normAutofit/>
          </a:bodyPr>
          <a:lstStyle/>
          <a:p>
            <a:r>
              <a:rPr lang="ca-ES" sz="2400" b="1" dirty="0" smtClean="0">
                <a:latin typeface="Times New Roman" pitchFamily="18" charset="0"/>
                <a:cs typeface="Times New Roman" pitchFamily="18" charset="0"/>
              </a:rPr>
              <a:t>AVALUACIÓ</a:t>
            </a:r>
            <a:endParaRPr lang="ca-E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475252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ca-E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 poder comprovar si els coneixements s’han assolit de manera correcta, realitzarem un </a:t>
            </a:r>
            <a:r>
              <a:rPr lang="ca-E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Kahoot</a:t>
            </a:r>
            <a:r>
              <a:rPr lang="ca-E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ca-E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ca-E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Kahoot</a:t>
            </a:r>
            <a:r>
              <a:rPr lang="ca-E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és una eina que està captivant a molts docents per poder avaluar als alumnes, vendria a ser un examen tipus text (de només una única solució) però és a través de dispositius electrònics (</a:t>
            </a:r>
            <a:r>
              <a:rPr lang="ca-E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tablets</a:t>
            </a:r>
            <a:r>
              <a:rPr lang="ca-E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 aquest cas) on hi apareixen preguntes de múltiple resposta, les quals s’han de contestar el més ràpid possible i a poder ser encertar en la resposta. Quan s’ha contestat totes les preguntes (fetes pel mateix professor) l’aplicació mateixa crea un </a:t>
            </a:r>
            <a:r>
              <a:rPr lang="ca-E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ranking</a:t>
            </a:r>
            <a:r>
              <a:rPr lang="ca-E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amb el nom dels alumnes, i ells de manera individual poden veure on és que han contestat malament. Preguntes del </a:t>
            </a:r>
            <a:r>
              <a:rPr lang="ca-E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Kahoot</a:t>
            </a:r>
            <a:r>
              <a:rPr lang="ca-E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70000"/>
              </a:lnSpc>
            </a:pPr>
            <a:r>
              <a:rPr lang="ca-ES" sz="6200" dirty="0" smtClean="0"/>
              <a:t/>
            </a:r>
            <a:br>
              <a:rPr lang="ca-ES" sz="6200" dirty="0" smtClean="0"/>
            </a:br>
            <a:endParaRPr lang="ca-ES" sz="6200" dirty="0" smtClean="0"/>
          </a:p>
          <a:p>
            <a:endParaRPr lang="ca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260648"/>
          <a:ext cx="8424936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328592">
                <a:tc>
                  <a:txBody>
                    <a:bodyPr/>
                    <a:lstStyle/>
                    <a:p>
                      <a:pPr marL="342900" indent="-342900" fontAlgn="base">
                        <a:buAutoNum type="arabicPeriod"/>
                      </a:pPr>
                      <a:r>
                        <a:rPr lang="ca-ES" sz="1600" b="0" u="sng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 cèl·lula:</a:t>
                      </a:r>
                    </a:p>
                    <a:p>
                      <a:pPr marL="342900" indent="-342900" fontAlgn="base">
                        <a:buAutoNum type="arabicPeriod"/>
                      </a:pPr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1" fontAlgn="base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Tots els éssers vius estan formats per cèl·lules</a:t>
                      </a:r>
                    </a:p>
                    <a:p>
                      <a:pPr lvl="1" fontAlgn="base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Només els peixos estan formats per cèl·lules</a:t>
                      </a:r>
                    </a:p>
                    <a:p>
                      <a:pPr lvl="1" fontAlgn="base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Les dues anteriors són correctes</a:t>
                      </a:r>
                    </a:p>
                    <a:p>
                      <a:pPr>
                        <a:buNone/>
                      </a:pPr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base"/>
                      <a:r>
                        <a:rPr lang="ca-ES" sz="1600" b="0" u="sng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Quins tipus de cèl·lules hi ha?</a:t>
                      </a:r>
                    </a:p>
                    <a:p>
                      <a:pPr fontAlgn="base"/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1" fontAlgn="base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Animals, vegetals, unicel·lulars i pluricel·lulars</a:t>
                      </a:r>
                    </a:p>
                    <a:p>
                      <a:pPr lvl="1" fontAlgn="base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Procariotes i eucariotes</a:t>
                      </a:r>
                    </a:p>
                    <a:p>
                      <a:pPr lvl="1" fontAlgn="base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Les dues respostes anteriors són correctes</a:t>
                      </a:r>
                    </a:p>
                    <a:p>
                      <a:pPr>
                        <a:buNone/>
                      </a:pPr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base"/>
                      <a:r>
                        <a:rPr lang="ca-ES" sz="1600" b="0" u="sng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Quines són les funcions de la cèl·lula?</a:t>
                      </a:r>
                    </a:p>
                    <a:p>
                      <a:pPr fontAlgn="base"/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1" fontAlgn="base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Respiració, reproducció i nutrició</a:t>
                      </a:r>
                    </a:p>
                    <a:p>
                      <a:pPr lvl="1" fontAlgn="base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Nutrició, creixement i relació</a:t>
                      </a:r>
                    </a:p>
                    <a:p>
                      <a:pPr lvl="1" fontAlgn="base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Nutrició, relació i reproducció</a:t>
                      </a:r>
                    </a:p>
                    <a:p>
                      <a:pPr>
                        <a:buNone/>
                      </a:pPr>
                      <a:r>
                        <a:rPr lang="ca-ES" dirty="0" smtClean="0">
                          <a:solidFill>
                            <a:sysClr val="windowText" lastClr="000000"/>
                          </a:solidFill>
                        </a:rPr>
                        <a:t/>
                      </a:r>
                      <a:br>
                        <a:rPr lang="ca-ES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ca-ES" dirty="0" smtClean="0">
                          <a:solidFill>
                            <a:sysClr val="windowText" lastClr="000000"/>
                          </a:solidFill>
                        </a:rPr>
                        <a:t/>
                      </a:r>
                      <a:br>
                        <a:rPr lang="ca-ES" dirty="0" smtClean="0">
                          <a:solidFill>
                            <a:sysClr val="windowText" lastClr="000000"/>
                          </a:solidFill>
                        </a:rPr>
                      </a:br>
                      <a:endParaRPr lang="ca-E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ca-ES" sz="1600" b="0" i="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4. Els </a:t>
                      </a:r>
                      <a:r>
                        <a:rPr lang="ca-ES" sz="1600" b="0" i="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éssers unicel·lulars</a:t>
                      </a:r>
                      <a:r>
                        <a:rPr lang="ca-ES" sz="1600" b="0" i="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rtl="0" fontAlgn="base"/>
                      <a:endParaRPr lang="ca-ES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Estan </a:t>
                      </a:r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formats per milions de </a:t>
                      </a:r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cèl·lules </a:t>
                      </a:r>
                      <a:endParaRPr lang="ca-ES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Estan </a:t>
                      </a:r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formats per una sola cèl·lula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Estan </a:t>
                      </a:r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formats per una unió de dues cèl·lules</a:t>
                      </a:r>
                    </a:p>
                    <a:p>
                      <a:pPr rtl="0"/>
                      <a:r>
                        <a:rPr lang="ca-E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ca-E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a-ES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 fontAlgn="base"/>
                      <a:r>
                        <a:rPr lang="ca-ES" sz="1600" b="0" i="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5. Els </a:t>
                      </a:r>
                      <a:r>
                        <a:rPr lang="ca-ES" sz="1600" b="0" i="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cangurs són un exemple</a:t>
                      </a:r>
                      <a:r>
                        <a:rPr lang="ca-ES" sz="1600" b="0" i="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rtl="0" fontAlgn="base"/>
                      <a:endParaRPr lang="ca-ES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Éssers </a:t>
                      </a:r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unicel·lulars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Éssers </a:t>
                      </a:r>
                      <a:r>
                        <a:rPr lang="ca-ES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pluricelulars</a:t>
                      </a:r>
                      <a:endParaRPr lang="ca-ES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Éssers </a:t>
                      </a:r>
                      <a:r>
                        <a:rPr lang="ca-ES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metacel·lulars</a:t>
                      </a:r>
                      <a:endParaRPr lang="ca-ES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rtl="0"/>
                      <a:r>
                        <a:rPr lang="ca-E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ca-E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a-ES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/>
                      <a:endParaRPr lang="ca-ES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/>
                      <a:r>
                        <a:rPr lang="ca-E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a-ES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 fontAlgn="base"/>
                      <a:r>
                        <a:rPr lang="ca-ES" sz="1600" b="0" i="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Les </a:t>
                      </a:r>
                      <a:r>
                        <a:rPr lang="ca-ES" sz="1600" b="0" i="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parts d’una cèl·lula són</a:t>
                      </a:r>
                      <a:r>
                        <a:rPr lang="ca-ES" sz="1600" b="0" i="0" u="sng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rtl="0" fontAlgn="base"/>
                      <a:endParaRPr lang="ca-ES" sz="16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Membrana </a:t>
                      </a:r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cel·lular, citoplasma, nucli i orgànuls cel·lulars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Citoplasma </a:t>
                      </a:r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nucli, únicament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Només </a:t>
                      </a:r>
                      <a:r>
                        <a:rPr lang="ca-ES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membrana cel·lular</a:t>
                      </a:r>
                    </a:p>
                    <a:p>
                      <a:endParaRPr lang="ca-E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620688"/>
          <a:ext cx="8496944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7792"/>
                <a:gridCol w="4259152"/>
              </a:tblGrid>
              <a:tr h="5976664">
                <a:tc>
                  <a:txBody>
                    <a:bodyPr/>
                    <a:lstStyle/>
                    <a:p>
                      <a:pPr rtl="0" fontAlgn="base"/>
                      <a:r>
                        <a:rPr lang="ca-ES" sz="1600" b="0" i="0" u="sng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Podem observar una cèl·lula a través de:</a:t>
                      </a:r>
                    </a:p>
                    <a:p>
                      <a:pPr rtl="0" fontAlgn="base"/>
                      <a:endParaRPr lang="ca-ES" sz="1600" b="0" i="0" u="none" strike="noStrike" kern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Un microscopi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Una lupa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A simple vista</a:t>
                      </a:r>
                    </a:p>
                    <a:p>
                      <a:pPr rtl="0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 fontAlgn="base"/>
                      <a:r>
                        <a:rPr lang="ca-ES" sz="1600" b="0" i="0" u="sng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8. Les cèl·lules eucariotes:</a:t>
                      </a:r>
                    </a:p>
                    <a:p>
                      <a:pPr rtl="0" fontAlgn="base"/>
                      <a:endParaRPr lang="ca-ES" sz="1600" b="0" i="0" u="none" strike="noStrike" kern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Es troben als éssers únicament pluricel·lulars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Es troben als éssers únicament unicel·lulars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Es troben a la majoria d’ésser pluricel·lulars</a:t>
                      </a:r>
                    </a:p>
                    <a:p>
                      <a:pPr rtl="0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 fontAlgn="base"/>
                      <a:r>
                        <a:rPr lang="ca-ES" sz="1600" b="0" i="0" u="sng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9. El cloroplast permet:</a:t>
                      </a:r>
                    </a:p>
                    <a:p>
                      <a:pPr rtl="0" fontAlgn="base"/>
                      <a:endParaRPr lang="ca-ES" sz="1600" b="0" i="0" u="none" strike="noStrike" kern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La fotosíntesi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La reproducció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Cap de les anteriors és correcta</a:t>
                      </a:r>
                      <a:endParaRPr lang="ca-ES" sz="1600" b="0" i="0" u="none" strike="noStrike" kern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ca-ES" sz="1600" b="0" i="0" u="sng" strike="noStrike" kern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ca-ES" sz="1600" b="0" i="0" u="sng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10. Aquesta cèl·lula és:</a:t>
                      </a:r>
                    </a:p>
                    <a:p>
                      <a:pPr rtl="0" fontAlgn="base"/>
                      <a:endParaRPr lang="ca-ES" sz="1600" b="0" i="0" u="none" strike="noStrike" kern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rtl="0"/>
                      <a:r>
                        <a:rPr lang="ca-ES" sz="1600" b="0" i="0" u="none" strike="noStrike" kern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- </a:t>
                      </a:r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Animal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- Vegetal</a:t>
                      </a:r>
                    </a:p>
                    <a:p>
                      <a:pPr lvl="1"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- No és una cèl·lula</a:t>
                      </a:r>
                    </a:p>
                    <a:p>
                      <a:pPr rtl="0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/>
                      <a:endParaRPr lang="ca-ES" sz="1600" b="0" i="0" u="none" strike="noStrike" kern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rtl="0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</a:t>
                      </a:r>
                      <a:r>
                        <a:rPr lang="ca-ES" sz="1600" b="0" i="0" u="sng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 </a:t>
                      </a:r>
                      <a:r>
                        <a:rPr lang="ca-ES" sz="1600" b="0" i="0" u="sng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passam</a:t>
                      </a:r>
                      <a:r>
                        <a:rPr lang="ca-ES" sz="1600" b="0" i="0" u="sng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d’una cèl·lula procariota a una cèl·lula eucariota?</a:t>
                      </a:r>
                    </a:p>
                    <a:p>
                      <a:pPr rtl="0"/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- Per </a:t>
                      </a:r>
                      <a:r>
                        <a:rPr lang="ca-ES" sz="1600" b="0" i="0" u="none" strike="noStrike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endosimbiosi</a:t>
                      </a:r>
                      <a:endParaRPr lang="ca-ES" sz="1600" b="0" i="0" u="none" strike="noStrike" kern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- A partir de milions de cèl·lules </a:t>
                      </a:r>
                    </a:p>
                    <a:p>
                      <a:pPr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- Per simbiosi </a:t>
                      </a:r>
                    </a:p>
                    <a:p>
                      <a:pPr rtl="0"/>
                      <a: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ca-ES" sz="16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/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 </a:t>
                      </a:r>
                      <a:r>
                        <a:rPr lang="ca-ES" sz="1600" b="0" i="0" u="sng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Els éssers pluricel·lulars:</a:t>
                      </a:r>
                    </a:p>
                    <a:p>
                      <a:pPr rtl="0"/>
                      <a:endParaRPr lang="ca-ES" sz="16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- Són organismes procariotes</a:t>
                      </a:r>
                    </a:p>
                    <a:p>
                      <a:pPr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-</a:t>
                      </a:r>
                      <a:r>
                        <a:rPr lang="ca-ES" sz="1600" b="0" i="0" u="none" strike="noStrike" kern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Estan formats per dues o més cèl·lules</a:t>
                      </a:r>
                    </a:p>
                    <a:p>
                      <a:pPr rtl="0" fontAlgn="base"/>
                      <a:r>
                        <a:rPr lang="ca-ES" sz="1600" b="0" i="0" u="none" strike="noStrike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- Les dues són correctes</a:t>
                      </a:r>
                    </a:p>
                    <a:p>
                      <a:endParaRPr lang="ca-ES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4 Imagen" descr="7_cel_v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052736"/>
            <a:ext cx="2122941" cy="12961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223</Words>
  <Application>Microsoft Office PowerPoint</Application>
  <PresentationFormat>Presentación en pantalla (4:3)</PresentationFormat>
  <Paragraphs>77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AVALUACIÓ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AVALUACIÓ</dc:title>
  <dc:creator>Xisca BC</dc:creator>
  <cp:lastModifiedBy>xisca</cp:lastModifiedBy>
  <cp:revision>3</cp:revision>
  <dcterms:created xsi:type="dcterms:W3CDTF">2016-12-01T11:39:40Z</dcterms:created>
  <dcterms:modified xsi:type="dcterms:W3CDTF">2016-12-01T11:58:34Z</dcterms:modified>
</cp:coreProperties>
</file>