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3102021-33EF-4492-B1C5-B3675E8F3DF3}" type="datetimeFigureOut">
              <a:rPr lang="es-MX" smtClean="0"/>
              <a:t>09/01/2017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E25FA69-5A91-4185-94E6-95D72FF4BD30}" type="slidenum">
              <a:rPr lang="es-MX" smtClean="0"/>
              <a:t>‹Nº›</a:t>
            </a:fld>
            <a:endParaRPr lang="es-MX"/>
          </a:p>
        </p:txBody>
      </p:sp>
    </p:spTree>
    <p:extLst>
      <p:ext uri="{BB962C8B-B14F-4D97-AF65-F5344CB8AC3E}">
        <p14:creationId xmlns:p14="http://schemas.microsoft.com/office/powerpoint/2010/main" val="168997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3102021-33EF-4492-B1C5-B3675E8F3DF3}" type="datetimeFigureOut">
              <a:rPr lang="es-MX" smtClean="0"/>
              <a:t>09/01/2017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E25FA69-5A91-4185-94E6-95D72FF4BD30}" type="slidenum">
              <a:rPr lang="es-MX" smtClean="0"/>
              <a:t>‹Nº›</a:t>
            </a:fld>
            <a:endParaRPr lang="es-MX"/>
          </a:p>
        </p:txBody>
      </p:sp>
    </p:spTree>
    <p:extLst>
      <p:ext uri="{BB962C8B-B14F-4D97-AF65-F5344CB8AC3E}">
        <p14:creationId xmlns:p14="http://schemas.microsoft.com/office/powerpoint/2010/main" val="1638547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3102021-33EF-4492-B1C5-B3675E8F3DF3}" type="datetimeFigureOut">
              <a:rPr lang="es-MX" smtClean="0"/>
              <a:t>09/01/2017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E25FA69-5A91-4185-94E6-95D72FF4BD30}" type="slidenum">
              <a:rPr lang="es-MX" smtClean="0"/>
              <a:t>‹Nº›</a:t>
            </a:fld>
            <a:endParaRPr lang="es-MX"/>
          </a:p>
        </p:txBody>
      </p:sp>
    </p:spTree>
    <p:extLst>
      <p:ext uri="{BB962C8B-B14F-4D97-AF65-F5344CB8AC3E}">
        <p14:creationId xmlns:p14="http://schemas.microsoft.com/office/powerpoint/2010/main" val="4009743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3102021-33EF-4492-B1C5-B3675E8F3DF3}" type="datetimeFigureOut">
              <a:rPr lang="es-MX" smtClean="0"/>
              <a:t>09/01/2017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E25FA69-5A91-4185-94E6-95D72FF4BD30}" type="slidenum">
              <a:rPr lang="es-MX" smtClean="0"/>
              <a:t>‹Nº›</a:t>
            </a:fld>
            <a:endParaRPr lang="es-MX"/>
          </a:p>
        </p:txBody>
      </p:sp>
    </p:spTree>
    <p:extLst>
      <p:ext uri="{BB962C8B-B14F-4D97-AF65-F5344CB8AC3E}">
        <p14:creationId xmlns:p14="http://schemas.microsoft.com/office/powerpoint/2010/main" val="270402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3102021-33EF-4492-B1C5-B3675E8F3DF3}" type="datetimeFigureOut">
              <a:rPr lang="es-MX" smtClean="0"/>
              <a:t>09/01/2017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E25FA69-5A91-4185-94E6-95D72FF4BD30}" type="slidenum">
              <a:rPr lang="es-MX" smtClean="0"/>
              <a:t>‹Nº›</a:t>
            </a:fld>
            <a:endParaRPr lang="es-MX"/>
          </a:p>
        </p:txBody>
      </p:sp>
    </p:spTree>
    <p:extLst>
      <p:ext uri="{BB962C8B-B14F-4D97-AF65-F5344CB8AC3E}">
        <p14:creationId xmlns:p14="http://schemas.microsoft.com/office/powerpoint/2010/main" val="6522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3102021-33EF-4492-B1C5-B3675E8F3DF3}" type="datetimeFigureOut">
              <a:rPr lang="es-MX" smtClean="0"/>
              <a:t>09/01/2017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E25FA69-5A91-4185-94E6-95D72FF4BD30}" type="slidenum">
              <a:rPr lang="es-MX" smtClean="0"/>
              <a:t>‹Nº›</a:t>
            </a:fld>
            <a:endParaRPr lang="es-MX"/>
          </a:p>
        </p:txBody>
      </p:sp>
    </p:spTree>
    <p:extLst>
      <p:ext uri="{BB962C8B-B14F-4D97-AF65-F5344CB8AC3E}">
        <p14:creationId xmlns:p14="http://schemas.microsoft.com/office/powerpoint/2010/main" val="342272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3102021-33EF-4492-B1C5-B3675E8F3DF3}" type="datetimeFigureOut">
              <a:rPr lang="es-MX" smtClean="0"/>
              <a:t>09/01/2017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E25FA69-5A91-4185-94E6-95D72FF4BD30}" type="slidenum">
              <a:rPr lang="es-MX" smtClean="0"/>
              <a:t>‹Nº›</a:t>
            </a:fld>
            <a:endParaRPr lang="es-MX"/>
          </a:p>
        </p:txBody>
      </p:sp>
    </p:spTree>
    <p:extLst>
      <p:ext uri="{BB962C8B-B14F-4D97-AF65-F5344CB8AC3E}">
        <p14:creationId xmlns:p14="http://schemas.microsoft.com/office/powerpoint/2010/main" val="4253846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3102021-33EF-4492-B1C5-B3675E8F3DF3}" type="datetimeFigureOut">
              <a:rPr lang="es-MX" smtClean="0"/>
              <a:t>09/01/2017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1E25FA69-5A91-4185-94E6-95D72FF4BD30}" type="slidenum">
              <a:rPr lang="es-MX" smtClean="0"/>
              <a:t>‹Nº›</a:t>
            </a:fld>
            <a:endParaRPr lang="es-MX"/>
          </a:p>
        </p:txBody>
      </p:sp>
    </p:spTree>
    <p:extLst>
      <p:ext uri="{BB962C8B-B14F-4D97-AF65-F5344CB8AC3E}">
        <p14:creationId xmlns:p14="http://schemas.microsoft.com/office/powerpoint/2010/main" val="3916855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3102021-33EF-4492-B1C5-B3675E8F3DF3}" type="datetimeFigureOut">
              <a:rPr lang="es-MX" smtClean="0"/>
              <a:t>09/01/2017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E25FA69-5A91-4185-94E6-95D72FF4BD30}" type="slidenum">
              <a:rPr lang="es-MX" smtClean="0"/>
              <a:t>‹Nº›</a:t>
            </a:fld>
            <a:endParaRPr lang="es-MX"/>
          </a:p>
        </p:txBody>
      </p:sp>
    </p:spTree>
    <p:extLst>
      <p:ext uri="{BB962C8B-B14F-4D97-AF65-F5344CB8AC3E}">
        <p14:creationId xmlns:p14="http://schemas.microsoft.com/office/powerpoint/2010/main" val="4233826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3102021-33EF-4492-B1C5-B3675E8F3DF3}" type="datetimeFigureOut">
              <a:rPr lang="es-MX" smtClean="0"/>
              <a:t>09/01/2017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E25FA69-5A91-4185-94E6-95D72FF4BD30}" type="slidenum">
              <a:rPr lang="es-MX" smtClean="0"/>
              <a:t>‹Nº›</a:t>
            </a:fld>
            <a:endParaRPr lang="es-MX"/>
          </a:p>
        </p:txBody>
      </p:sp>
    </p:spTree>
    <p:extLst>
      <p:ext uri="{BB962C8B-B14F-4D97-AF65-F5344CB8AC3E}">
        <p14:creationId xmlns:p14="http://schemas.microsoft.com/office/powerpoint/2010/main" val="1177963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3102021-33EF-4492-B1C5-B3675E8F3DF3}" type="datetimeFigureOut">
              <a:rPr lang="es-MX" smtClean="0"/>
              <a:t>09/01/2017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E25FA69-5A91-4185-94E6-95D72FF4BD30}" type="slidenum">
              <a:rPr lang="es-MX" smtClean="0"/>
              <a:t>‹Nº›</a:t>
            </a:fld>
            <a:endParaRPr lang="es-MX"/>
          </a:p>
        </p:txBody>
      </p:sp>
    </p:spTree>
    <p:extLst>
      <p:ext uri="{BB962C8B-B14F-4D97-AF65-F5344CB8AC3E}">
        <p14:creationId xmlns:p14="http://schemas.microsoft.com/office/powerpoint/2010/main" val="1241153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102021-33EF-4492-B1C5-B3675E8F3DF3}" type="datetimeFigureOut">
              <a:rPr lang="es-MX" smtClean="0"/>
              <a:t>09/01/2017</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25FA69-5A91-4185-94E6-95D72FF4BD30}" type="slidenum">
              <a:rPr lang="es-MX" smtClean="0"/>
              <a:t>‹Nº›</a:t>
            </a:fld>
            <a:endParaRPr lang="es-MX"/>
          </a:p>
        </p:txBody>
      </p:sp>
    </p:spTree>
    <p:extLst>
      <p:ext uri="{BB962C8B-B14F-4D97-AF65-F5344CB8AC3E}">
        <p14:creationId xmlns:p14="http://schemas.microsoft.com/office/powerpoint/2010/main" val="1977744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Metabolismo</a:t>
            </a:r>
            <a:endParaRPr lang="es-MX" dirty="0"/>
          </a:p>
        </p:txBody>
      </p:sp>
      <p:sp>
        <p:nvSpPr>
          <p:cNvPr id="3" name="2 Marcador de contenido"/>
          <p:cNvSpPr>
            <a:spLocks noGrp="1"/>
          </p:cNvSpPr>
          <p:nvPr>
            <p:ph idx="1"/>
          </p:nvPr>
        </p:nvSpPr>
        <p:spPr/>
        <p:txBody>
          <a:bodyPr>
            <a:normAutofit/>
          </a:bodyPr>
          <a:lstStyle/>
          <a:p>
            <a:pPr marL="0" indent="0">
              <a:lnSpc>
                <a:spcPct val="150000"/>
              </a:lnSpc>
              <a:buNone/>
            </a:pPr>
            <a:r>
              <a:rPr lang="es-MX" sz="1600" dirty="0" smtClean="0">
                <a:latin typeface="Arial" panose="020B0604020202020204" pitchFamily="34" charset="0"/>
                <a:cs typeface="Arial" panose="020B0604020202020204" pitchFamily="34" charset="0"/>
              </a:rPr>
              <a:t>Los hongos son heterótrofos, constituyendo el suelo su hábitat natural. En su mayoría son aerobios, donde el oxígeno actúa como aceptor final de hidrogeniones. También existen en la naturaleza algunas especies facultativas y otras obtienen su energía de procesos fermentativos o crecen en medios mínimos donde utilizan el nitrógeno en forma de nitratos, nitritos, etc.</a:t>
            </a:r>
          </a:p>
          <a:p>
            <a:pPr marL="0" indent="0">
              <a:lnSpc>
                <a:spcPct val="150000"/>
              </a:lnSpc>
              <a:buNone/>
            </a:pPr>
            <a:r>
              <a:rPr lang="es-MX" sz="1600" dirty="0" smtClean="0">
                <a:latin typeface="Arial" panose="020B0604020202020204" pitchFamily="34" charset="0"/>
                <a:cs typeface="Arial" panose="020B0604020202020204" pitchFamily="34" charset="0"/>
              </a:rPr>
              <a:t>Otras especies pueden utilizar cualquier fuente de carbono, que es siempre un factor limitante para su desarrollo. </a:t>
            </a:r>
            <a:endParaRPr lang="es-MX" sz="1600" dirty="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4077072"/>
            <a:ext cx="3667125" cy="25292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4144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lgn="just">
              <a:lnSpc>
                <a:spcPct val="150000"/>
              </a:lnSpc>
              <a:buNone/>
            </a:pPr>
            <a:r>
              <a:rPr lang="es-MX" sz="1600" dirty="0" smtClean="0">
                <a:latin typeface="Arial" panose="020B0604020202020204" pitchFamily="34" charset="0"/>
                <a:cs typeface="Arial" panose="020B0604020202020204" pitchFamily="34" charset="0"/>
              </a:rPr>
              <a:t>La fuente de carbono más utilizada en su metabolismo suele ser la glucosa u otros</a:t>
            </a:r>
          </a:p>
          <a:p>
            <a:pPr marL="0" indent="0" algn="just">
              <a:lnSpc>
                <a:spcPct val="150000"/>
              </a:lnSpc>
              <a:buNone/>
            </a:pPr>
            <a:r>
              <a:rPr lang="es-MX" sz="1600" dirty="0" smtClean="0">
                <a:latin typeface="Arial" panose="020B0604020202020204" pitchFamily="34" charset="0"/>
                <a:cs typeface="Arial" panose="020B0604020202020204" pitchFamily="34" charset="0"/>
              </a:rPr>
              <a:t>componentes más complejos como el almidón o la celulosa. También pueden</a:t>
            </a:r>
          </a:p>
          <a:p>
            <a:pPr marL="0" indent="0" algn="just">
              <a:lnSpc>
                <a:spcPct val="150000"/>
              </a:lnSpc>
              <a:buNone/>
            </a:pPr>
            <a:r>
              <a:rPr lang="es-MX" sz="1600" dirty="0" smtClean="0">
                <a:latin typeface="Arial" panose="020B0604020202020204" pitchFamily="34" charset="0"/>
                <a:cs typeface="Arial" panose="020B0604020202020204" pitchFamily="34" charset="0"/>
              </a:rPr>
              <a:t>necesitar en pequeñas cantidades hierro, zinc, cobre, magnesio, fósforo, potasio, etc.</a:t>
            </a:r>
          </a:p>
          <a:p>
            <a:pPr marL="0" indent="0" algn="just">
              <a:lnSpc>
                <a:spcPct val="150000"/>
              </a:lnSpc>
              <a:buNone/>
            </a:pPr>
            <a:r>
              <a:rPr lang="es-MX" sz="1600" dirty="0" smtClean="0">
                <a:latin typeface="Arial" panose="020B0604020202020204" pitchFamily="34" charset="0"/>
                <a:cs typeface="Arial" panose="020B0604020202020204" pitchFamily="34" charset="0"/>
              </a:rPr>
              <a:t>Su metabolismo suele desarrollarse a temperaturas que pueden oscilar entre los 0°c y</a:t>
            </a:r>
          </a:p>
          <a:p>
            <a:pPr marL="0" indent="0" algn="just">
              <a:lnSpc>
                <a:spcPct val="150000"/>
              </a:lnSpc>
              <a:buNone/>
            </a:pPr>
            <a:r>
              <a:rPr lang="es-MX" sz="1600" dirty="0" smtClean="0">
                <a:latin typeface="Arial" panose="020B0604020202020204" pitchFamily="34" charset="0"/>
                <a:cs typeface="Arial" panose="020B0604020202020204" pitchFamily="34" charset="0"/>
              </a:rPr>
              <a:t>los 60°c aunque la temperatura óptima de crecimiento se sitúa entre 22-30°C. Suele</a:t>
            </a:r>
          </a:p>
          <a:p>
            <a:pPr marL="0" indent="0" algn="just">
              <a:lnSpc>
                <a:spcPct val="150000"/>
              </a:lnSpc>
              <a:buNone/>
            </a:pPr>
            <a:r>
              <a:rPr lang="es-MX" sz="1600" dirty="0" smtClean="0">
                <a:latin typeface="Arial" panose="020B0604020202020204" pitchFamily="34" charset="0"/>
                <a:cs typeface="Arial" panose="020B0604020202020204" pitchFamily="34" charset="0"/>
              </a:rPr>
              <a:t>crecer mejor concentraciones de acidez relativamente elevadas, aunque pueden</a:t>
            </a:r>
          </a:p>
          <a:p>
            <a:pPr marL="0" indent="0" algn="just">
              <a:lnSpc>
                <a:spcPct val="150000"/>
              </a:lnSpc>
              <a:buNone/>
            </a:pPr>
            <a:r>
              <a:rPr lang="es-MX" sz="1600" dirty="0" smtClean="0">
                <a:latin typeface="Arial" panose="020B0604020202020204" pitchFamily="34" charset="0"/>
                <a:cs typeface="Arial" panose="020B0604020202020204" pitchFamily="34" charset="0"/>
              </a:rPr>
              <a:t>encontrarse excepcionalmente en algunos medios alcalinos. El pH óptimo para casi</a:t>
            </a:r>
          </a:p>
          <a:p>
            <a:pPr marL="0" indent="0" algn="just">
              <a:lnSpc>
                <a:spcPct val="150000"/>
              </a:lnSpc>
              <a:buNone/>
            </a:pPr>
            <a:r>
              <a:rPr lang="es-MX" sz="1600" dirty="0" smtClean="0">
                <a:latin typeface="Arial" panose="020B0604020202020204" pitchFamily="34" charset="0"/>
                <a:cs typeface="Arial" panose="020B0604020202020204" pitchFamily="34" charset="0"/>
              </a:rPr>
              <a:t>todas las especies se suele situar en torno a pH 5,5.</a:t>
            </a:r>
          </a:p>
          <a:p>
            <a:pPr marL="0" indent="0" algn="just">
              <a:lnSpc>
                <a:spcPct val="150000"/>
              </a:lnSpc>
              <a:buNone/>
            </a:pPr>
            <a:r>
              <a:rPr lang="es-MX" sz="1600" dirty="0" smtClean="0">
                <a:latin typeface="Arial" panose="020B0604020202020204" pitchFamily="34" charset="0"/>
                <a:cs typeface="Arial" panose="020B0604020202020204" pitchFamily="34" charset="0"/>
              </a:rPr>
              <a:t>Necesitan humedad para su desarrollo y pueden obtener agua de la atmósfera y del</a:t>
            </a:r>
          </a:p>
          <a:p>
            <a:pPr marL="0" indent="0" algn="just">
              <a:lnSpc>
                <a:spcPct val="150000"/>
              </a:lnSpc>
              <a:buNone/>
            </a:pPr>
            <a:r>
              <a:rPr lang="es-MX" sz="1600" dirty="0" smtClean="0">
                <a:latin typeface="Arial" panose="020B0604020202020204" pitchFamily="34" charset="0"/>
                <a:cs typeface="Arial" panose="020B0604020202020204" pitchFamily="34" charset="0"/>
              </a:rPr>
              <a:t>medio, aunque muchos mohos pueden sobrevivir en ambientes muy deshidratados</a:t>
            </a:r>
          </a:p>
          <a:p>
            <a:pPr marL="0" indent="0" algn="just">
              <a:lnSpc>
                <a:spcPct val="150000"/>
              </a:lnSpc>
              <a:buNone/>
            </a:pPr>
            <a:r>
              <a:rPr lang="es-MX" sz="1600" dirty="0" smtClean="0">
                <a:latin typeface="Arial" panose="020B0604020202020204" pitchFamily="34" charset="0"/>
                <a:cs typeface="Arial" panose="020B0604020202020204" pitchFamily="34" charset="0"/>
              </a:rPr>
              <a:t>debido a la presencia de esporas. </a:t>
            </a:r>
            <a:endParaRPr lang="es-MX"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474217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220</Words>
  <Application>Microsoft Office PowerPoint</Application>
  <PresentationFormat>Presentación en pantalla (4:3)</PresentationFormat>
  <Paragraphs>14</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Metabolismo</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Metabolismo</dc:title>
  <dc:creator>Usuario</dc:creator>
  <cp:lastModifiedBy>Usuario</cp:lastModifiedBy>
  <cp:revision>1</cp:revision>
  <dcterms:created xsi:type="dcterms:W3CDTF">2017-01-10T04:41:58Z</dcterms:created>
  <dcterms:modified xsi:type="dcterms:W3CDTF">2017-01-10T04:45:30Z</dcterms:modified>
</cp:coreProperties>
</file>