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>
        <p:scale>
          <a:sx n="77" d="100"/>
          <a:sy n="77" d="100"/>
        </p:scale>
        <p:origin x="-306" y="-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B3FF6-7D3C-4504-BDBA-AFBBC5C4043C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90D199-ACB0-48B3-9920-CF8F46E6534B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Tinción</a:t>
          </a:r>
          <a:endParaRPr lang="es-ES" dirty="0">
            <a:solidFill>
              <a:schemeClr val="bg1"/>
            </a:solidFill>
          </a:endParaRPr>
        </a:p>
      </dgm:t>
    </dgm:pt>
    <dgm:pt modelId="{E5CA59ED-E58D-4F21-BCCC-81357C44F8D0}" type="parTrans" cxnId="{05A2266B-76D6-481B-8DE6-5C04F7E94643}">
      <dgm:prSet/>
      <dgm:spPr/>
      <dgm:t>
        <a:bodyPr/>
        <a:lstStyle/>
        <a:p>
          <a:endParaRPr lang="es-ES"/>
        </a:p>
      </dgm:t>
    </dgm:pt>
    <dgm:pt modelId="{48F8FA00-B321-4504-99C5-2B7DFDE783B9}" type="sibTrans" cxnId="{05A2266B-76D6-481B-8DE6-5C04F7E94643}">
      <dgm:prSet/>
      <dgm:spPr/>
      <dgm:t>
        <a:bodyPr/>
        <a:lstStyle/>
        <a:p>
          <a:endParaRPr lang="es-ES"/>
        </a:p>
      </dgm:t>
    </dgm:pt>
    <dgm:pt modelId="{7C07DF05-97DE-4E8C-888C-8F38C14F0791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Gram +</a:t>
          </a:r>
          <a:endParaRPr lang="es-ES" dirty="0">
            <a:solidFill>
              <a:schemeClr val="bg1"/>
            </a:solidFill>
          </a:endParaRPr>
        </a:p>
      </dgm:t>
    </dgm:pt>
    <dgm:pt modelId="{C2FB15F9-E27D-42B6-B11B-60C4F74DFAC7}" type="parTrans" cxnId="{2CF477A1-E6E4-4F93-B014-D3D34FEE58C7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8FC2A6C2-FF25-4181-BEDC-E5E437B54DBE}" type="sibTrans" cxnId="{2CF477A1-E6E4-4F93-B014-D3D34FEE58C7}">
      <dgm:prSet/>
      <dgm:spPr/>
      <dgm:t>
        <a:bodyPr/>
        <a:lstStyle/>
        <a:p>
          <a:endParaRPr lang="es-ES"/>
        </a:p>
      </dgm:t>
    </dgm:pt>
    <dgm:pt modelId="{BEF180F7-32B6-40C6-A6C1-B0F921BC05BF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Gram -</a:t>
          </a:r>
          <a:endParaRPr lang="es-ES" dirty="0">
            <a:solidFill>
              <a:schemeClr val="bg1"/>
            </a:solidFill>
          </a:endParaRPr>
        </a:p>
      </dgm:t>
    </dgm:pt>
    <dgm:pt modelId="{D944418C-14EF-4151-9AF8-88038F9AED31}" type="parTrans" cxnId="{F21FFB62-ABFC-4AC7-ABE3-5159B19842C5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A0BC9193-71A0-412E-99B3-B6B944A88092}" type="sibTrans" cxnId="{F21FFB62-ABFC-4AC7-ABE3-5159B19842C5}">
      <dgm:prSet/>
      <dgm:spPr/>
      <dgm:t>
        <a:bodyPr/>
        <a:lstStyle/>
        <a:p>
          <a:endParaRPr lang="es-ES"/>
        </a:p>
      </dgm:t>
    </dgm:pt>
    <dgm:pt modelId="{689925AA-B6B8-487B-8E48-7B16E7F899A2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BAAR</a:t>
          </a:r>
        </a:p>
      </dgm:t>
    </dgm:pt>
    <dgm:pt modelId="{592EF869-F2A9-4925-B928-5B482050FF8F}" type="parTrans" cxnId="{155243A4-5AD1-4B7C-A840-7EA6C469AA2A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D9CF48E4-8F9E-428D-A546-A1B2EC9EF717}" type="sibTrans" cxnId="{155243A4-5AD1-4B7C-A840-7EA6C469AA2A}">
      <dgm:prSet/>
      <dgm:spPr/>
      <dgm:t>
        <a:bodyPr/>
        <a:lstStyle/>
        <a:p>
          <a:endParaRPr lang="es-ES"/>
        </a:p>
      </dgm:t>
    </dgm:pt>
    <dgm:pt modelId="{D5856175-5F18-4413-8B10-D2F18D5B5E53}" type="pres">
      <dgm:prSet presAssocID="{28AB3FF6-7D3C-4504-BDBA-AFBBC5C404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C0FD17-5CB9-4B4B-ADCF-825AB3A32E16}" type="pres">
      <dgm:prSet presAssocID="{9190D199-ACB0-48B3-9920-CF8F46E6534B}" presName="root1" presStyleCnt="0"/>
      <dgm:spPr/>
    </dgm:pt>
    <dgm:pt modelId="{F7B432F6-C52D-47E9-B0BA-CAD26CD38E78}" type="pres">
      <dgm:prSet presAssocID="{9190D199-ACB0-48B3-9920-CF8F46E653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64DDE2-F48A-46A1-9E56-9738C60C27AA}" type="pres">
      <dgm:prSet presAssocID="{9190D199-ACB0-48B3-9920-CF8F46E6534B}" presName="level2hierChild" presStyleCnt="0"/>
      <dgm:spPr/>
    </dgm:pt>
    <dgm:pt modelId="{B1807657-6918-4D7B-8ACC-221F3034F737}" type="pres">
      <dgm:prSet presAssocID="{C2FB15F9-E27D-42B6-B11B-60C4F74DFAC7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599E8B89-EBE5-4CF1-8F5A-9E260A1DC983}" type="pres">
      <dgm:prSet presAssocID="{C2FB15F9-E27D-42B6-B11B-60C4F74DFAC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65212D76-F6B9-4B12-9D55-D9281360B0F7}" type="pres">
      <dgm:prSet presAssocID="{7C07DF05-97DE-4E8C-888C-8F38C14F0791}" presName="root2" presStyleCnt="0"/>
      <dgm:spPr/>
    </dgm:pt>
    <dgm:pt modelId="{D25F8AF2-CFB9-4203-B03B-A5E840460CEB}" type="pres">
      <dgm:prSet presAssocID="{7C07DF05-97DE-4E8C-888C-8F38C14F079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B8C72B-1D6B-4C32-9BD7-08369DAB5396}" type="pres">
      <dgm:prSet presAssocID="{7C07DF05-97DE-4E8C-888C-8F38C14F0791}" presName="level3hierChild" presStyleCnt="0"/>
      <dgm:spPr/>
    </dgm:pt>
    <dgm:pt modelId="{3AB0E120-04F5-4BC6-8D6C-AA8A53BC49FB}" type="pres">
      <dgm:prSet presAssocID="{D944418C-14EF-4151-9AF8-88038F9AED31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D0022797-5672-4AE0-AE24-18D1FD32506D}" type="pres">
      <dgm:prSet presAssocID="{D944418C-14EF-4151-9AF8-88038F9AED31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A182785-AA02-41B8-A561-A3EF8E634FAB}" type="pres">
      <dgm:prSet presAssocID="{BEF180F7-32B6-40C6-A6C1-B0F921BC05BF}" presName="root2" presStyleCnt="0"/>
      <dgm:spPr/>
    </dgm:pt>
    <dgm:pt modelId="{0D005B25-D2E0-4103-882C-83FA237FC2D4}" type="pres">
      <dgm:prSet presAssocID="{BEF180F7-32B6-40C6-A6C1-B0F921BC05BF}" presName="LevelTwoTextNode" presStyleLbl="node2" presStyleIdx="1" presStyleCnt="3" custLinFactNeighborX="-1521" custLinFactNeighborY="4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1072C-F705-4606-A66E-84076E0DCDAC}" type="pres">
      <dgm:prSet presAssocID="{BEF180F7-32B6-40C6-A6C1-B0F921BC05BF}" presName="level3hierChild" presStyleCnt="0"/>
      <dgm:spPr/>
    </dgm:pt>
    <dgm:pt modelId="{FEEEFD92-2244-481D-A9EA-983EFCF7AADE}" type="pres">
      <dgm:prSet presAssocID="{592EF869-F2A9-4925-B928-5B482050FF8F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E5964A0C-BC82-461B-B405-1355ACF03396}" type="pres">
      <dgm:prSet presAssocID="{592EF869-F2A9-4925-B928-5B482050FF8F}" presName="connTx" presStyleLbl="parChTrans1D2" presStyleIdx="2" presStyleCnt="3"/>
      <dgm:spPr/>
      <dgm:t>
        <a:bodyPr/>
        <a:lstStyle/>
        <a:p>
          <a:endParaRPr lang="es-ES"/>
        </a:p>
      </dgm:t>
    </dgm:pt>
    <dgm:pt modelId="{E075B5ED-C6BE-4DDE-8DF5-583B6A180913}" type="pres">
      <dgm:prSet presAssocID="{689925AA-B6B8-487B-8E48-7B16E7F899A2}" presName="root2" presStyleCnt="0"/>
      <dgm:spPr/>
    </dgm:pt>
    <dgm:pt modelId="{971637FE-B31D-4E14-ADA0-B48352E13AAA}" type="pres">
      <dgm:prSet presAssocID="{689925AA-B6B8-487B-8E48-7B16E7F899A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E4C2C-A642-4ADC-AD78-B40100953CC7}" type="pres">
      <dgm:prSet presAssocID="{689925AA-B6B8-487B-8E48-7B16E7F899A2}" presName="level3hierChild" presStyleCnt="0"/>
      <dgm:spPr/>
    </dgm:pt>
  </dgm:ptLst>
  <dgm:cxnLst>
    <dgm:cxn modelId="{58D43943-8045-4443-97BE-33F8A4FB6373}" type="presOf" srcId="{BEF180F7-32B6-40C6-A6C1-B0F921BC05BF}" destId="{0D005B25-D2E0-4103-882C-83FA237FC2D4}" srcOrd="0" destOrd="0" presId="urn:microsoft.com/office/officeart/2005/8/layout/hierarchy2"/>
    <dgm:cxn modelId="{C51DE8DB-9DE9-43EB-B374-10B285465442}" type="presOf" srcId="{592EF869-F2A9-4925-B928-5B482050FF8F}" destId="{E5964A0C-BC82-461B-B405-1355ACF03396}" srcOrd="1" destOrd="0" presId="urn:microsoft.com/office/officeart/2005/8/layout/hierarchy2"/>
    <dgm:cxn modelId="{D706750B-FD03-41D8-ADC8-02A3863B22CD}" type="presOf" srcId="{D944418C-14EF-4151-9AF8-88038F9AED31}" destId="{D0022797-5672-4AE0-AE24-18D1FD32506D}" srcOrd="1" destOrd="0" presId="urn:microsoft.com/office/officeart/2005/8/layout/hierarchy2"/>
    <dgm:cxn modelId="{155243A4-5AD1-4B7C-A840-7EA6C469AA2A}" srcId="{9190D199-ACB0-48B3-9920-CF8F46E6534B}" destId="{689925AA-B6B8-487B-8E48-7B16E7F899A2}" srcOrd="2" destOrd="0" parTransId="{592EF869-F2A9-4925-B928-5B482050FF8F}" sibTransId="{D9CF48E4-8F9E-428D-A546-A1B2EC9EF717}"/>
    <dgm:cxn modelId="{E96B2975-2328-47B7-9231-91FD04131E3A}" type="presOf" srcId="{C2FB15F9-E27D-42B6-B11B-60C4F74DFAC7}" destId="{B1807657-6918-4D7B-8ACC-221F3034F737}" srcOrd="0" destOrd="0" presId="urn:microsoft.com/office/officeart/2005/8/layout/hierarchy2"/>
    <dgm:cxn modelId="{F21FFB62-ABFC-4AC7-ABE3-5159B19842C5}" srcId="{9190D199-ACB0-48B3-9920-CF8F46E6534B}" destId="{BEF180F7-32B6-40C6-A6C1-B0F921BC05BF}" srcOrd="1" destOrd="0" parTransId="{D944418C-14EF-4151-9AF8-88038F9AED31}" sibTransId="{A0BC9193-71A0-412E-99B3-B6B944A88092}"/>
    <dgm:cxn modelId="{D58DE777-70DF-4570-96FD-6FBE9EF8CEBD}" type="presOf" srcId="{592EF869-F2A9-4925-B928-5B482050FF8F}" destId="{FEEEFD92-2244-481D-A9EA-983EFCF7AADE}" srcOrd="0" destOrd="0" presId="urn:microsoft.com/office/officeart/2005/8/layout/hierarchy2"/>
    <dgm:cxn modelId="{5B0A2AC1-0A59-4D77-A8A3-605DA9943C20}" type="presOf" srcId="{C2FB15F9-E27D-42B6-B11B-60C4F74DFAC7}" destId="{599E8B89-EBE5-4CF1-8F5A-9E260A1DC983}" srcOrd="1" destOrd="0" presId="urn:microsoft.com/office/officeart/2005/8/layout/hierarchy2"/>
    <dgm:cxn modelId="{825CD9B7-FDDE-4C83-BD56-A628E1633995}" type="presOf" srcId="{689925AA-B6B8-487B-8E48-7B16E7F899A2}" destId="{971637FE-B31D-4E14-ADA0-B48352E13AAA}" srcOrd="0" destOrd="0" presId="urn:microsoft.com/office/officeart/2005/8/layout/hierarchy2"/>
    <dgm:cxn modelId="{4ED910F2-3030-4278-98E4-786F8BC00ECC}" type="presOf" srcId="{D944418C-14EF-4151-9AF8-88038F9AED31}" destId="{3AB0E120-04F5-4BC6-8D6C-AA8A53BC49FB}" srcOrd="0" destOrd="0" presId="urn:microsoft.com/office/officeart/2005/8/layout/hierarchy2"/>
    <dgm:cxn modelId="{2CF477A1-E6E4-4F93-B014-D3D34FEE58C7}" srcId="{9190D199-ACB0-48B3-9920-CF8F46E6534B}" destId="{7C07DF05-97DE-4E8C-888C-8F38C14F0791}" srcOrd="0" destOrd="0" parTransId="{C2FB15F9-E27D-42B6-B11B-60C4F74DFAC7}" sibTransId="{8FC2A6C2-FF25-4181-BEDC-E5E437B54DBE}"/>
    <dgm:cxn modelId="{D270E026-7548-49B5-BAAD-6FBE9E059334}" type="presOf" srcId="{28AB3FF6-7D3C-4504-BDBA-AFBBC5C4043C}" destId="{D5856175-5F18-4413-8B10-D2F18D5B5E53}" srcOrd="0" destOrd="0" presId="urn:microsoft.com/office/officeart/2005/8/layout/hierarchy2"/>
    <dgm:cxn modelId="{05A2266B-76D6-481B-8DE6-5C04F7E94643}" srcId="{28AB3FF6-7D3C-4504-BDBA-AFBBC5C4043C}" destId="{9190D199-ACB0-48B3-9920-CF8F46E6534B}" srcOrd="0" destOrd="0" parTransId="{E5CA59ED-E58D-4F21-BCCC-81357C44F8D0}" sibTransId="{48F8FA00-B321-4504-99C5-2B7DFDE783B9}"/>
    <dgm:cxn modelId="{34714C6E-6DF3-464D-ACAF-E32C06A5E1D2}" type="presOf" srcId="{9190D199-ACB0-48B3-9920-CF8F46E6534B}" destId="{F7B432F6-C52D-47E9-B0BA-CAD26CD38E78}" srcOrd="0" destOrd="0" presId="urn:microsoft.com/office/officeart/2005/8/layout/hierarchy2"/>
    <dgm:cxn modelId="{20036AEC-EC15-4010-857D-33544EDD28B7}" type="presOf" srcId="{7C07DF05-97DE-4E8C-888C-8F38C14F0791}" destId="{D25F8AF2-CFB9-4203-B03B-A5E840460CEB}" srcOrd="0" destOrd="0" presId="urn:microsoft.com/office/officeart/2005/8/layout/hierarchy2"/>
    <dgm:cxn modelId="{0AA2F3ED-1473-403E-AE57-187BD91BA9A0}" type="presParOf" srcId="{D5856175-5F18-4413-8B10-D2F18D5B5E53}" destId="{BBC0FD17-5CB9-4B4B-ADCF-825AB3A32E16}" srcOrd="0" destOrd="0" presId="urn:microsoft.com/office/officeart/2005/8/layout/hierarchy2"/>
    <dgm:cxn modelId="{28DF647B-805F-4827-9E09-7E141868EED8}" type="presParOf" srcId="{BBC0FD17-5CB9-4B4B-ADCF-825AB3A32E16}" destId="{F7B432F6-C52D-47E9-B0BA-CAD26CD38E78}" srcOrd="0" destOrd="0" presId="urn:microsoft.com/office/officeart/2005/8/layout/hierarchy2"/>
    <dgm:cxn modelId="{80C207F8-0321-433A-9290-55F965E4946D}" type="presParOf" srcId="{BBC0FD17-5CB9-4B4B-ADCF-825AB3A32E16}" destId="{BC64DDE2-F48A-46A1-9E56-9738C60C27AA}" srcOrd="1" destOrd="0" presId="urn:microsoft.com/office/officeart/2005/8/layout/hierarchy2"/>
    <dgm:cxn modelId="{DC408FEA-46D7-485A-ADFE-C0588A37A1B9}" type="presParOf" srcId="{BC64DDE2-F48A-46A1-9E56-9738C60C27AA}" destId="{B1807657-6918-4D7B-8ACC-221F3034F737}" srcOrd="0" destOrd="0" presId="urn:microsoft.com/office/officeart/2005/8/layout/hierarchy2"/>
    <dgm:cxn modelId="{509E3DD9-AF37-49DC-8FB5-6FFBCDF50E37}" type="presParOf" srcId="{B1807657-6918-4D7B-8ACC-221F3034F737}" destId="{599E8B89-EBE5-4CF1-8F5A-9E260A1DC983}" srcOrd="0" destOrd="0" presId="urn:microsoft.com/office/officeart/2005/8/layout/hierarchy2"/>
    <dgm:cxn modelId="{417D737D-8BAB-4ED3-886C-90BF5189FB76}" type="presParOf" srcId="{BC64DDE2-F48A-46A1-9E56-9738C60C27AA}" destId="{65212D76-F6B9-4B12-9D55-D9281360B0F7}" srcOrd="1" destOrd="0" presId="urn:microsoft.com/office/officeart/2005/8/layout/hierarchy2"/>
    <dgm:cxn modelId="{F09AE2D6-C0FF-4870-A8AE-29F4BAACB2FB}" type="presParOf" srcId="{65212D76-F6B9-4B12-9D55-D9281360B0F7}" destId="{D25F8AF2-CFB9-4203-B03B-A5E840460CEB}" srcOrd="0" destOrd="0" presId="urn:microsoft.com/office/officeart/2005/8/layout/hierarchy2"/>
    <dgm:cxn modelId="{4DC4C174-FFFA-4CE3-B13E-10F666D38B8E}" type="presParOf" srcId="{65212D76-F6B9-4B12-9D55-D9281360B0F7}" destId="{92B8C72B-1D6B-4C32-9BD7-08369DAB5396}" srcOrd="1" destOrd="0" presId="urn:microsoft.com/office/officeart/2005/8/layout/hierarchy2"/>
    <dgm:cxn modelId="{452E6F04-ED77-4C63-801D-478B302BF7E7}" type="presParOf" srcId="{BC64DDE2-F48A-46A1-9E56-9738C60C27AA}" destId="{3AB0E120-04F5-4BC6-8D6C-AA8A53BC49FB}" srcOrd="2" destOrd="0" presId="urn:microsoft.com/office/officeart/2005/8/layout/hierarchy2"/>
    <dgm:cxn modelId="{2576853F-C1A7-4DCD-A8C2-4C90D275DB91}" type="presParOf" srcId="{3AB0E120-04F5-4BC6-8D6C-AA8A53BC49FB}" destId="{D0022797-5672-4AE0-AE24-18D1FD32506D}" srcOrd="0" destOrd="0" presId="urn:microsoft.com/office/officeart/2005/8/layout/hierarchy2"/>
    <dgm:cxn modelId="{E880956F-C8F8-4618-B43A-7CC95D0A00A4}" type="presParOf" srcId="{BC64DDE2-F48A-46A1-9E56-9738C60C27AA}" destId="{6A182785-AA02-41B8-A561-A3EF8E634FAB}" srcOrd="3" destOrd="0" presId="urn:microsoft.com/office/officeart/2005/8/layout/hierarchy2"/>
    <dgm:cxn modelId="{6017913B-5AC0-4F65-AF0F-CB1E374A57D2}" type="presParOf" srcId="{6A182785-AA02-41B8-A561-A3EF8E634FAB}" destId="{0D005B25-D2E0-4103-882C-83FA237FC2D4}" srcOrd="0" destOrd="0" presId="urn:microsoft.com/office/officeart/2005/8/layout/hierarchy2"/>
    <dgm:cxn modelId="{F42FF2E0-B122-497A-8A69-D8B5D31F6A4A}" type="presParOf" srcId="{6A182785-AA02-41B8-A561-A3EF8E634FAB}" destId="{0CD1072C-F705-4606-A66E-84076E0DCDAC}" srcOrd="1" destOrd="0" presId="urn:microsoft.com/office/officeart/2005/8/layout/hierarchy2"/>
    <dgm:cxn modelId="{A263A54A-C1D9-4FED-9820-4E0324980BBA}" type="presParOf" srcId="{BC64DDE2-F48A-46A1-9E56-9738C60C27AA}" destId="{FEEEFD92-2244-481D-A9EA-983EFCF7AADE}" srcOrd="4" destOrd="0" presId="urn:microsoft.com/office/officeart/2005/8/layout/hierarchy2"/>
    <dgm:cxn modelId="{246118EF-A0E7-4A40-8CC8-6960A02A8FE6}" type="presParOf" srcId="{FEEEFD92-2244-481D-A9EA-983EFCF7AADE}" destId="{E5964A0C-BC82-461B-B405-1355ACF03396}" srcOrd="0" destOrd="0" presId="urn:microsoft.com/office/officeart/2005/8/layout/hierarchy2"/>
    <dgm:cxn modelId="{7DA394F3-E11F-4D76-895E-F62614E3A65E}" type="presParOf" srcId="{BC64DDE2-F48A-46A1-9E56-9738C60C27AA}" destId="{E075B5ED-C6BE-4DDE-8DF5-583B6A180913}" srcOrd="5" destOrd="0" presId="urn:microsoft.com/office/officeart/2005/8/layout/hierarchy2"/>
    <dgm:cxn modelId="{C293224D-6A81-45E6-8D98-1A65F18A1148}" type="presParOf" srcId="{E075B5ED-C6BE-4DDE-8DF5-583B6A180913}" destId="{971637FE-B31D-4E14-ADA0-B48352E13AAA}" srcOrd="0" destOrd="0" presId="urn:microsoft.com/office/officeart/2005/8/layout/hierarchy2"/>
    <dgm:cxn modelId="{742674A7-7CE2-4C4A-8DD5-94BE35350438}" type="presParOf" srcId="{E075B5ED-C6BE-4DDE-8DF5-583B6A180913}" destId="{D1EE4C2C-A642-4ADC-AD78-B40100953C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432F6-C52D-47E9-B0BA-CAD26CD38E78}">
      <dsp:nvSpPr>
        <dsp:cNvPr id="0" name=""/>
        <dsp:cNvSpPr/>
      </dsp:nvSpPr>
      <dsp:spPr>
        <a:xfrm>
          <a:off x="53" y="2008217"/>
          <a:ext cx="2539955" cy="126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dirty="0" smtClean="0">
              <a:solidFill>
                <a:schemeClr val="bg1"/>
              </a:solidFill>
            </a:rPr>
            <a:t>Tinción</a:t>
          </a:r>
          <a:endParaRPr lang="es-ES" sz="5800" kern="1200" dirty="0">
            <a:solidFill>
              <a:schemeClr val="bg1"/>
            </a:solidFill>
          </a:endParaRPr>
        </a:p>
      </dsp:txBody>
      <dsp:txXfrm>
        <a:off x="37249" y="2045413"/>
        <a:ext cx="2465563" cy="1195585"/>
      </dsp:txXfrm>
    </dsp:sp>
    <dsp:sp modelId="{B1807657-6918-4D7B-8ACC-221F3034F737}">
      <dsp:nvSpPr>
        <dsp:cNvPr id="0" name=""/>
        <dsp:cNvSpPr/>
      </dsp:nvSpPr>
      <dsp:spPr>
        <a:xfrm rot="18289469">
          <a:off x="2158448" y="1891347"/>
          <a:ext cx="1779102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779102" y="2162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003522" y="1868491"/>
        <a:ext cx="88955" cy="88955"/>
      </dsp:txXfrm>
    </dsp:sp>
    <dsp:sp modelId="{D25F8AF2-CFB9-4203-B03B-A5E840460CEB}">
      <dsp:nvSpPr>
        <dsp:cNvPr id="0" name=""/>
        <dsp:cNvSpPr/>
      </dsp:nvSpPr>
      <dsp:spPr>
        <a:xfrm>
          <a:off x="3555991" y="547742"/>
          <a:ext cx="2539955" cy="126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dirty="0" smtClean="0">
              <a:solidFill>
                <a:schemeClr val="bg1"/>
              </a:solidFill>
            </a:rPr>
            <a:t>Gram +</a:t>
          </a:r>
          <a:endParaRPr lang="es-ES" sz="5800" kern="1200" dirty="0">
            <a:solidFill>
              <a:schemeClr val="bg1"/>
            </a:solidFill>
          </a:endParaRPr>
        </a:p>
      </dsp:txBody>
      <dsp:txXfrm>
        <a:off x="3593187" y="584938"/>
        <a:ext cx="2465563" cy="1195585"/>
      </dsp:txXfrm>
    </dsp:sp>
    <dsp:sp modelId="{3AB0E120-04F5-4BC6-8D6C-AA8A53BC49FB}">
      <dsp:nvSpPr>
        <dsp:cNvPr id="0" name=""/>
        <dsp:cNvSpPr/>
      </dsp:nvSpPr>
      <dsp:spPr>
        <a:xfrm rot="181016">
          <a:off x="2539330" y="2647340"/>
          <a:ext cx="978706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978706" y="2162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4215" y="2644493"/>
        <a:ext cx="48935" cy="48935"/>
      </dsp:txXfrm>
    </dsp:sp>
    <dsp:sp modelId="{0D005B25-D2E0-4103-882C-83FA237FC2D4}">
      <dsp:nvSpPr>
        <dsp:cNvPr id="0" name=""/>
        <dsp:cNvSpPr/>
      </dsp:nvSpPr>
      <dsp:spPr>
        <a:xfrm>
          <a:off x="3517358" y="2059727"/>
          <a:ext cx="2539955" cy="126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dirty="0" smtClean="0">
              <a:solidFill>
                <a:schemeClr val="bg1"/>
              </a:solidFill>
            </a:rPr>
            <a:t>Gram -</a:t>
          </a:r>
          <a:endParaRPr lang="es-ES" sz="5800" kern="1200" dirty="0">
            <a:solidFill>
              <a:schemeClr val="bg1"/>
            </a:solidFill>
          </a:endParaRPr>
        </a:p>
      </dsp:txBody>
      <dsp:txXfrm>
        <a:off x="3554554" y="2096923"/>
        <a:ext cx="2465563" cy="1195585"/>
      </dsp:txXfrm>
    </dsp:sp>
    <dsp:sp modelId="{FEEEFD92-2244-481D-A9EA-983EFCF7AADE}">
      <dsp:nvSpPr>
        <dsp:cNvPr id="0" name=""/>
        <dsp:cNvSpPr/>
      </dsp:nvSpPr>
      <dsp:spPr>
        <a:xfrm rot="3310531">
          <a:off x="2158448" y="3351822"/>
          <a:ext cx="1779102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779102" y="2162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003522" y="3328965"/>
        <a:ext cx="88955" cy="88955"/>
      </dsp:txXfrm>
    </dsp:sp>
    <dsp:sp modelId="{971637FE-B31D-4E14-ADA0-B48352E13AAA}">
      <dsp:nvSpPr>
        <dsp:cNvPr id="0" name=""/>
        <dsp:cNvSpPr/>
      </dsp:nvSpPr>
      <dsp:spPr>
        <a:xfrm>
          <a:off x="3555991" y="3468691"/>
          <a:ext cx="2539955" cy="126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dirty="0" smtClean="0">
              <a:solidFill>
                <a:schemeClr val="bg1"/>
              </a:solidFill>
            </a:rPr>
            <a:t>BAAR</a:t>
          </a:r>
        </a:p>
      </dsp:txBody>
      <dsp:txXfrm>
        <a:off x="3593187" y="3505887"/>
        <a:ext cx="2465563" cy="119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1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08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6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4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4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4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61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¿Qué son las bacterias?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Son células procariotes, importantes para el cuerpo humano, la producción de alimentos, la industria y el ambiente.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Los procariotes se dividen en dos dominios: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Bacterias (eubacterias)</a:t>
            </a:r>
          </a:p>
          <a:p>
            <a:pPr algn="just"/>
            <a:r>
              <a:rPr lang="es-MX" dirty="0" smtClean="0"/>
              <a:t>Archaea (arquebacterias)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87" y="3168204"/>
            <a:ext cx="4555702" cy="34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Reproducción de procariotes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381" y="2079294"/>
            <a:ext cx="11258394" cy="4385899"/>
          </a:xfrm>
        </p:spPr>
        <p:txBody>
          <a:bodyPr>
            <a:normAutofit/>
          </a:bodyPr>
          <a:lstStyle/>
          <a:p>
            <a:pPr algn="just"/>
            <a:r>
              <a:rPr lang="es-MX" sz="2200" dirty="0" smtClean="0"/>
              <a:t>Reproducción asexual llamada </a:t>
            </a:r>
            <a:r>
              <a:rPr lang="es-MX" sz="2200" b="1" i="1" u="sng" dirty="0" smtClean="0"/>
              <a:t>fisión</a:t>
            </a:r>
            <a:r>
              <a:rPr lang="es-MX" sz="2200" b="1" i="1" dirty="0" smtClean="0"/>
              <a:t> </a:t>
            </a:r>
            <a:r>
              <a:rPr lang="es-MX" sz="2200" b="1" i="1" u="sng" dirty="0" smtClean="0"/>
              <a:t>binaria</a:t>
            </a:r>
            <a:r>
              <a:rPr lang="es-MX" sz="2200" i="1" dirty="0" smtClean="0"/>
              <a:t>, </a:t>
            </a:r>
            <a:r>
              <a:rPr lang="es-MX" sz="2200" dirty="0" smtClean="0"/>
              <a:t>la cual es la división de una célula en dos células genéticamente idénticas.</a:t>
            </a:r>
          </a:p>
          <a:p>
            <a:pPr marL="0" indent="0" algn="just">
              <a:buNone/>
            </a:pPr>
            <a:r>
              <a:rPr lang="es-MX" sz="2200" dirty="0" smtClean="0"/>
              <a:t>**En condiciones apropiadas una bacteria podría formar un billón de bacterias en sólo 10hrs</a:t>
            </a:r>
          </a:p>
          <a:p>
            <a:pPr marL="0" indent="0" algn="just">
              <a:buNone/>
            </a:pPr>
            <a:endParaRPr lang="es-MX" sz="2200" dirty="0" smtClean="0"/>
          </a:p>
          <a:p>
            <a:pPr marL="0" indent="0" algn="just">
              <a:buNone/>
            </a:pPr>
            <a:endParaRPr lang="es-MX" sz="2200" b="1" i="1" u="sng" dirty="0" smtClean="0"/>
          </a:p>
          <a:p>
            <a:pPr marL="0" indent="0" algn="just">
              <a:buNone/>
            </a:pPr>
            <a:endParaRPr lang="es-MX" sz="2200" b="1" i="1" u="sng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03" t="6726" b="18810"/>
          <a:stretch/>
        </p:blipFill>
        <p:spPr>
          <a:xfrm>
            <a:off x="1455625" y="3457533"/>
            <a:ext cx="9965363" cy="10982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7709" y="4678344"/>
            <a:ext cx="1142785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200" b="1" i="1" u="sng" dirty="0">
                <a:latin typeface="Trebuchet MS" panose="020B0603020202020204" pitchFamily="34" charset="0"/>
                <a:sym typeface="Wingdings" pitchFamily="2" charset="2"/>
              </a:rPr>
              <a:t>Gemación</a:t>
            </a:r>
            <a:r>
              <a:rPr lang="es-ES" sz="2200" dirty="0">
                <a:latin typeface="Trebuchet MS" panose="020B0603020202020204" pitchFamily="34" charset="0"/>
                <a:sym typeface="Wingdings" pitchFamily="2" charset="2"/>
              </a:rPr>
              <a:t>: Protuberancia, que madura y se separa </a:t>
            </a:r>
          </a:p>
          <a:p>
            <a:pPr marL="800100" lvl="1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200" b="1" i="1" u="sng" dirty="0">
                <a:latin typeface="Trebuchet MS" panose="020B0603020202020204" pitchFamily="34" charset="0"/>
                <a:sym typeface="Wingdings" pitchFamily="2" charset="2"/>
              </a:rPr>
              <a:t>Fragmentación</a:t>
            </a:r>
            <a:r>
              <a:rPr lang="es-ES" sz="2200" dirty="0">
                <a:latin typeface="Trebuchet MS" panose="020B0603020202020204" pitchFamily="34" charset="0"/>
                <a:sym typeface="Wingdings" pitchFamily="2" charset="2"/>
              </a:rPr>
              <a:t>: paredes dentro de la </a:t>
            </a:r>
            <a:r>
              <a:rPr lang="es-ES" sz="2200" dirty="0" smtClean="0">
                <a:latin typeface="Trebuchet MS" panose="020B0603020202020204" pitchFamily="34" charset="0"/>
                <a:sym typeface="Wingdings" pitchFamily="2" charset="2"/>
              </a:rPr>
              <a:t>célula, </a:t>
            </a:r>
            <a:r>
              <a:rPr lang="es-ES" sz="2200" dirty="0">
                <a:latin typeface="Trebuchet MS" panose="020B0603020202020204" pitchFamily="34" charset="0"/>
                <a:sym typeface="Wingdings" pitchFamily="2" charset="2"/>
              </a:rPr>
              <a:t>la cual se separa en células nuevas.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43" y="5992969"/>
            <a:ext cx="3795066" cy="7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Transferencia información genética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38683" y="2094087"/>
            <a:ext cx="10121237" cy="476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Transferencia genética: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transferencia de genes y produce una recombinación genética.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Transferencia vertical de genes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de padres a hijos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Transferencia horizontal de genes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de uno a otro que no es descendencia.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 tipos: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Transformación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Transducción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Conjugación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Transferencia información genética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627330" cy="3599316"/>
          </a:xfrm>
        </p:spPr>
        <p:txBody>
          <a:bodyPr/>
          <a:lstStyle/>
          <a:p>
            <a:pPr lvl="0" algn="just"/>
            <a:r>
              <a:rPr lang="es-MX" sz="2000" b="1" i="1" u="sng" dirty="0"/>
              <a:t>Conjugación</a:t>
            </a:r>
            <a:r>
              <a:rPr lang="es-MX" sz="2000" i="1" dirty="0"/>
              <a:t> </a:t>
            </a:r>
            <a:r>
              <a:rPr lang="es-MX" sz="2000" dirty="0"/>
              <a:t>es cuando dos procariotes se adhieren para intercambiar información genética (el pili es importante para que la célula de adhiera). De esta manera, se crean nuevas combinaciones genéticas y aumenta la diversidad de la población </a:t>
            </a:r>
            <a:endParaRPr lang="es-MX" sz="2000" i="1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559" b="20985"/>
          <a:stretch/>
        </p:blipFill>
        <p:spPr>
          <a:xfrm>
            <a:off x="1959575" y="3527839"/>
            <a:ext cx="8334607" cy="24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Adaptaciones 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7577" y="2115355"/>
            <a:ext cx="1161674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dirty="0" smtClean="0"/>
              <a:t>¿Cómo sobreviven las bacterias si su ambiente se torna desfavorable?</a:t>
            </a:r>
          </a:p>
          <a:p>
            <a:pPr algn="just"/>
            <a:r>
              <a:rPr lang="es-ES" sz="2000" dirty="0" smtClean="0"/>
              <a:t>Algunas forman </a:t>
            </a:r>
            <a:r>
              <a:rPr lang="es-ES" sz="2000" b="1" dirty="0" smtClean="0"/>
              <a:t>endoesporas</a:t>
            </a:r>
            <a:r>
              <a:rPr lang="es-ES" sz="2000" dirty="0" smtClean="0"/>
              <a:t>, células en reposo muy resistentes, ejemplos:</a:t>
            </a:r>
          </a:p>
          <a:p>
            <a:pPr algn="just"/>
            <a:endParaRPr lang="es-ES" sz="2000" dirty="0" smtClean="0"/>
          </a:p>
          <a:p>
            <a:pPr lvl="1" algn="just"/>
            <a:r>
              <a:rPr lang="es-ES" i="1" dirty="0" smtClean="0"/>
              <a:t>Bacillus anthracis</a:t>
            </a:r>
            <a:r>
              <a:rPr lang="es-ES" dirty="0" smtClean="0"/>
              <a:t>.- causa el carbunco</a:t>
            </a:r>
          </a:p>
          <a:p>
            <a:pPr lvl="1" algn="just"/>
            <a:r>
              <a:rPr lang="es-ES" i="1" dirty="0" smtClean="0"/>
              <a:t>Clostridium tetani</a:t>
            </a:r>
            <a:r>
              <a:rPr lang="es-ES" dirty="0" smtClean="0"/>
              <a:t>.- causa el tétanos</a:t>
            </a:r>
          </a:p>
          <a:p>
            <a:pPr lvl="1" algn="just"/>
            <a:r>
              <a:rPr lang="es-ES" i="1" dirty="0" smtClean="0"/>
              <a:t>Clostridium perfringens</a:t>
            </a:r>
            <a:r>
              <a:rPr lang="es-ES" dirty="0" smtClean="0"/>
              <a:t>.- gangrena gaseosa</a:t>
            </a:r>
          </a:p>
          <a:p>
            <a:pPr marL="457200" lvl="1" indent="0" algn="just">
              <a:buNone/>
            </a:pPr>
            <a:endParaRPr lang="es-ES" dirty="0" smtClean="0"/>
          </a:p>
          <a:p>
            <a:pPr marL="457200" lvl="1" indent="0" algn="just">
              <a:buNone/>
            </a:pPr>
            <a:endParaRPr lang="es-ES" dirty="0"/>
          </a:p>
          <a:p>
            <a:pPr marL="457200" lvl="1" indent="0" algn="just">
              <a:buNone/>
            </a:pPr>
            <a:endParaRPr lang="es-ES" dirty="0" smtClean="0"/>
          </a:p>
          <a:p>
            <a:pPr marL="457200" lvl="1" indent="0" algn="just">
              <a:buNone/>
            </a:pPr>
            <a:endParaRPr lang="es-ES" dirty="0" smtClean="0"/>
          </a:p>
          <a:p>
            <a:pPr algn="just"/>
            <a:r>
              <a:rPr lang="es-ES" sz="2000" b="1" dirty="0" smtClean="0"/>
              <a:t>Biopelículas</a:t>
            </a:r>
            <a:r>
              <a:rPr lang="es-ES" sz="2000" dirty="0" smtClean="0"/>
              <a:t>: para adherirse a superficies sólidas cuando viven en ambientes acuosos</a:t>
            </a:r>
          </a:p>
          <a:p>
            <a:pPr algn="just"/>
            <a:r>
              <a:rPr lang="es-ES" sz="2000" b="1" dirty="0" smtClean="0"/>
              <a:t>Mutaciones:</a:t>
            </a:r>
            <a:r>
              <a:rPr lang="es-ES" sz="2000" dirty="0" smtClean="0"/>
              <a:t> son cambios o errores aleatorios en la secuencia de DNA (resistencia a antibióticos) 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58" y="2893051"/>
            <a:ext cx="3769096" cy="26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6464055" y="3623411"/>
            <a:ext cx="2206875" cy="7520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Metabolismo de los procariotes (Nutrición)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4726546" y="2292439"/>
            <a:ext cx="2369713" cy="682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PROCARIOTES</a:t>
            </a:r>
            <a:endParaRPr lang="es-MX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4283807" y="2975020"/>
            <a:ext cx="643943" cy="5924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945413" y="2954613"/>
            <a:ext cx="691759" cy="6128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2341662" y="3705812"/>
            <a:ext cx="2009105" cy="6954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HETERÓTROFAS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(Ingieren nutrientes)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97555" y="3814794"/>
            <a:ext cx="152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AUTÓTROFAS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3346214" y="4431475"/>
            <a:ext cx="0" cy="6310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6370455" y="4431475"/>
            <a:ext cx="427100" cy="5924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8453841" y="4438723"/>
            <a:ext cx="434178" cy="5647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2331076" y="5092450"/>
            <a:ext cx="2009104" cy="695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SAPROFITAS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(Desechos orgánicos)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155569" y="5128439"/>
            <a:ext cx="2154473" cy="695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FOTOAUTÓTROFAS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(Fotosíntesis)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7838021" y="5128439"/>
            <a:ext cx="2456161" cy="695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QUIMIOAUTÓTROFOS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(Quimiosíntesis)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Respiración </a:t>
            </a:r>
            <a:endParaRPr lang="es-MX" dirty="0"/>
          </a:p>
        </p:txBody>
      </p:sp>
      <p:sp>
        <p:nvSpPr>
          <p:cNvPr id="4" name="8 Marcador de contenido"/>
          <p:cNvSpPr>
            <a:spLocks noGrp="1"/>
          </p:cNvSpPr>
          <p:nvPr>
            <p:ph idx="1"/>
          </p:nvPr>
        </p:nvSpPr>
        <p:spPr>
          <a:xfrm>
            <a:off x="521594" y="2216127"/>
            <a:ext cx="11314090" cy="452596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Aerobias:</a:t>
            </a:r>
            <a:r>
              <a:rPr lang="es-ES" dirty="0" smtClean="0"/>
              <a:t> Requieren oxígeno</a:t>
            </a:r>
          </a:p>
          <a:p>
            <a:pPr marL="0" indent="0">
              <a:buNone/>
            </a:pPr>
            <a:r>
              <a:rPr lang="es-ES" b="1" dirty="0" smtClean="0"/>
              <a:t>Anaeróbicas:</a:t>
            </a:r>
            <a:r>
              <a:rPr lang="es-ES" dirty="0" smtClean="0"/>
              <a:t> No utilizan oxígeno para vivir</a:t>
            </a:r>
          </a:p>
          <a:p>
            <a:r>
              <a:rPr lang="es-ES" dirty="0" smtClean="0"/>
              <a:t>Obligadas: Obtienen </a:t>
            </a:r>
            <a:r>
              <a:rPr lang="es-ES" dirty="0"/>
              <a:t>su energía </a:t>
            </a:r>
            <a:r>
              <a:rPr lang="es-ES" dirty="0" smtClean="0"/>
              <a:t>a través </a:t>
            </a:r>
            <a:r>
              <a:rPr lang="es-ES" dirty="0"/>
              <a:t>de la fermentación</a:t>
            </a:r>
          </a:p>
          <a:p>
            <a:r>
              <a:rPr lang="es-ES" dirty="0" smtClean="0"/>
              <a:t>Facultativas: Pueden vivir con oxígeno o crecer anaeróbicamente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4719"/>
          <a:stretch/>
        </p:blipFill>
        <p:spPr>
          <a:xfrm>
            <a:off x="680321" y="4050220"/>
            <a:ext cx="3332930" cy="2595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51" y="4050220"/>
            <a:ext cx="3457575" cy="2533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4837"/>
          <a:stretch/>
        </p:blipFill>
        <p:spPr>
          <a:xfrm>
            <a:off x="8344026" y="4039920"/>
            <a:ext cx="3048000" cy="25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Eubacterias (bacterias)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318" y="2248061"/>
            <a:ext cx="7137155" cy="359931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También llamadas bacterias verdaderas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los organismos más estudiados y se encuentran en casi todas partes, excepto en los ambientes más extremos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Tienen paredes celulares muy fuertes que contienen peptidoglucanos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Existen algunas eubacterias, como las cianobacterias son fotosintéticas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91" y="4614316"/>
            <a:ext cx="3456395" cy="20853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77" t="13818" b="7335"/>
          <a:stretch/>
        </p:blipFill>
        <p:spPr>
          <a:xfrm>
            <a:off x="7572263" y="2248061"/>
            <a:ext cx="4366453" cy="22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87173557"/>
              </p:ext>
            </p:extLst>
          </p:nvPr>
        </p:nvGraphicFramePr>
        <p:xfrm>
          <a:off x="400695" y="1741248"/>
          <a:ext cx="6096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contenidos.educarex.es/cnice/biosfera/alumno/2bachillerato/micro/imagenes/gram+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1375" y="2279560"/>
            <a:ext cx="2854146" cy="2542631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7/71/Mycobacterium_tuberculosis_Ziehl-Neelsen_stain_02.jpg/180px-Mycobacterium_tuberculosis_Ziehl-Neelsen_stain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5897" y="5218168"/>
            <a:ext cx="2325102" cy="119871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91375" y="6416879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Bacilo ácido alcohol resistente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023184" y="4793203"/>
            <a:ext cx="4117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Pared celular con dos capas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Arqueabacterias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956" y="2147305"/>
            <a:ext cx="11564976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 smtClean="0"/>
              <a:t>También llamadas bacterias antiguas. Predominan en ambientes extremos:</a:t>
            </a:r>
          </a:p>
          <a:p>
            <a:pPr marL="0" indent="0" algn="just">
              <a:buNone/>
            </a:pPr>
            <a:endParaRPr lang="es-MX" sz="1000" dirty="0" smtClean="0"/>
          </a:p>
          <a:p>
            <a:pPr algn="just"/>
            <a:r>
              <a:rPr lang="es-MX" sz="2000" b="1" dirty="0" smtClean="0"/>
              <a:t>Termoacidófilas</a:t>
            </a:r>
            <a:r>
              <a:rPr lang="es-MX" sz="2000" dirty="0" smtClean="0"/>
              <a:t>: viven en ambientes calientes y ácidos que incluyen aguas sulfurosas termales</a:t>
            </a:r>
          </a:p>
          <a:p>
            <a:pPr algn="just"/>
            <a:r>
              <a:rPr lang="es-MX" sz="2000" b="1" dirty="0" smtClean="0"/>
              <a:t>Halófilas:</a:t>
            </a:r>
            <a:r>
              <a:rPr lang="es-MX" sz="2000" dirty="0" smtClean="0"/>
              <a:t> viven en ambientes muy salados </a:t>
            </a:r>
          </a:p>
          <a:p>
            <a:pPr algn="just"/>
            <a:r>
              <a:rPr lang="es-MX" sz="2000" b="1" dirty="0" smtClean="0"/>
              <a:t>Metanógenas</a:t>
            </a:r>
            <a:r>
              <a:rPr lang="es-MX" sz="2000" b="1" dirty="0"/>
              <a:t>:</a:t>
            </a:r>
            <a:r>
              <a:rPr lang="es-MX" sz="2000" dirty="0"/>
              <a:t> mueren en presencias de oxígeno. Usan CO2 durante la respiración celular y liberan metano como producto de desecho.</a:t>
            </a:r>
            <a:endParaRPr lang="es-MX" sz="2000" dirty="0" smtClean="0"/>
          </a:p>
          <a:p>
            <a:pPr marL="0" indent="0" algn="just">
              <a:buNone/>
            </a:pP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090" t="7613" r="6072"/>
          <a:stretch/>
        </p:blipFill>
        <p:spPr>
          <a:xfrm>
            <a:off x="923272" y="4701129"/>
            <a:ext cx="3203387" cy="20909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5281" r="10609"/>
          <a:stretch/>
        </p:blipFill>
        <p:spPr>
          <a:xfrm>
            <a:off x="4606907" y="4723271"/>
            <a:ext cx="3322750" cy="20909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10225" b="11048"/>
          <a:stretch/>
        </p:blipFill>
        <p:spPr>
          <a:xfrm>
            <a:off x="8409905" y="4723271"/>
            <a:ext cx="3281602" cy="20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de los procariotes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54" y="2189408"/>
            <a:ext cx="6735650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de los procariotes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143690"/>
            <a:ext cx="10975059" cy="3599316"/>
          </a:xfrm>
        </p:spPr>
        <p:txBody>
          <a:bodyPr>
            <a:normAutofit/>
          </a:bodyPr>
          <a:lstStyle/>
          <a:p>
            <a:r>
              <a:rPr lang="es-MX" sz="2200" b="1" dirty="0"/>
              <a:t>Tamaño:</a:t>
            </a:r>
            <a:r>
              <a:rPr lang="es-MX" sz="2200" dirty="0"/>
              <a:t> 1 a 10 micrómetros de largo y 0.7 a 1.5 micrómetros de ancho</a:t>
            </a:r>
          </a:p>
          <a:p>
            <a:r>
              <a:rPr lang="es-MX" sz="2200" b="1" dirty="0" smtClean="0"/>
              <a:t>Cromosomas:</a:t>
            </a:r>
            <a:r>
              <a:rPr lang="es-MX" sz="2200" dirty="0" smtClean="0"/>
              <a:t> sus genes se hallan en un cromosoma ubicado en le nucleoide</a:t>
            </a:r>
          </a:p>
          <a:p>
            <a:r>
              <a:rPr lang="es-MX" sz="2200" b="1" dirty="0" smtClean="0"/>
              <a:t>Cápsula:</a:t>
            </a:r>
            <a:r>
              <a:rPr lang="es-MX" sz="2200" dirty="0" smtClean="0"/>
              <a:t> capa de polisacáridos alrededor de la pared celular. Previene la deshidratación de la célula y ayuda a que esta se adhiera a las superficies de su ambiente</a:t>
            </a:r>
          </a:p>
          <a:p>
            <a:r>
              <a:rPr lang="es-MX" sz="2200" b="1" dirty="0" smtClean="0"/>
              <a:t>Pili (pilus): </a:t>
            </a:r>
            <a:r>
              <a:rPr lang="es-MX" sz="2200" dirty="0" smtClean="0"/>
              <a:t>vellosidades formadas por proteínas, ayudan a las células bacterianas a adherirse a las superficies y sirven de puente entre células.</a:t>
            </a:r>
          </a:p>
        </p:txBody>
      </p:sp>
    </p:spTree>
    <p:extLst>
      <p:ext uri="{BB962C8B-B14F-4D97-AF65-F5344CB8AC3E}">
        <p14:creationId xmlns:p14="http://schemas.microsoft.com/office/powerpoint/2010/main" val="7190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Identificación de procariotes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Forma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50" y="3377081"/>
            <a:ext cx="7472458" cy="20706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02850" y="5566857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COCOS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72000" y="556685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BACILOS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12520" y="5507309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ESPIROQUETAS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Pared celular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828" y="2336800"/>
            <a:ext cx="7126319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04" y="2070850"/>
            <a:ext cx="6697339" cy="2514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8652" y="2888590"/>
            <a:ext cx="20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Vibrio cholerae</a:t>
            </a:r>
            <a:endParaRPr lang="es-MX" i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8652" y="4149154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Escherichia coli</a:t>
            </a:r>
            <a:endParaRPr lang="es-MX" i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91" y="2070849"/>
            <a:ext cx="1809750" cy="2514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990" y="4628448"/>
            <a:ext cx="4711751" cy="20621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8759" t="5426" r="7335" b="6302"/>
          <a:stretch/>
        </p:blipFill>
        <p:spPr>
          <a:xfrm>
            <a:off x="9140144" y="2070849"/>
            <a:ext cx="2807598" cy="25146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481848" y="426455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Salmonella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1780" y="4628448"/>
            <a:ext cx="6792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A la luz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Hacia concentraciones más altas de oxígeno o sustancias químicas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Otros procariotes se deslizan sobre una capa de baba que secretan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Presentan </a:t>
            </a:r>
            <a:r>
              <a:rPr lang="es-MX" b="1" dirty="0" smtClean="0">
                <a:solidFill>
                  <a:schemeClr val="bg1"/>
                </a:solidFill>
              </a:rPr>
              <a:t>QUIMIOTAXIS</a:t>
            </a:r>
            <a:r>
              <a:rPr lang="es-MX" dirty="0" smtClean="0">
                <a:solidFill>
                  <a:schemeClr val="bg1"/>
                </a:solidFill>
              </a:rPr>
              <a:t> (</a:t>
            </a:r>
            <a:r>
              <a:rPr lang="es-MX" sz="1400" dirty="0" smtClean="0">
                <a:solidFill>
                  <a:schemeClr val="bg1"/>
                </a:solidFill>
              </a:rPr>
              <a:t>movimientos en respuesta a estímulos químicos)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572</Words>
  <Application>Microsoft Office PowerPoint</Application>
  <PresentationFormat>Personalizado</PresentationFormat>
  <Paragraphs>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Berlín</vt:lpstr>
      <vt:lpstr>¿Qué son las bacterias?</vt:lpstr>
      <vt:lpstr>Eubacterias (bacterias)</vt:lpstr>
      <vt:lpstr>Presentación de PowerPoint</vt:lpstr>
      <vt:lpstr>Arqueabacterias</vt:lpstr>
      <vt:lpstr>Estructura de los procariotes </vt:lpstr>
      <vt:lpstr>Estructura de los procariotes </vt:lpstr>
      <vt:lpstr>Identificación de procariotes</vt:lpstr>
      <vt:lpstr>Pared celular</vt:lpstr>
      <vt:lpstr>Movimiento</vt:lpstr>
      <vt:lpstr>Reproducción de procariotes</vt:lpstr>
      <vt:lpstr>Transferencia información genética</vt:lpstr>
      <vt:lpstr>Transferencia información genética</vt:lpstr>
      <vt:lpstr>Adaptaciones </vt:lpstr>
      <vt:lpstr>Metabolismo de los procariotes (Nutrición)</vt:lpstr>
      <vt:lpstr>Respiración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2</dc:title>
  <dc:creator>Analilia</dc:creator>
  <cp:lastModifiedBy>Usuario</cp:lastModifiedBy>
  <cp:revision>42</cp:revision>
  <dcterms:created xsi:type="dcterms:W3CDTF">2016-01-05T15:55:26Z</dcterms:created>
  <dcterms:modified xsi:type="dcterms:W3CDTF">2017-01-10T05:52:47Z</dcterms:modified>
</cp:coreProperties>
</file>