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0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12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4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31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545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49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1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45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94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2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02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6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07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74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75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84BF48-1C2A-45A5-BCBE-44989D7BE693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B7373D-DDD3-460D-BF32-5450E76D27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19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i="1" dirty="0" smtClean="0"/>
              <a:t>Cuore</a:t>
            </a:r>
            <a:endParaRPr lang="it-IT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Il primo «best seller» italiano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686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Garrone: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Di </a:t>
            </a:r>
            <a:r>
              <a:rPr lang="it-IT" b="1" dirty="0" smtClean="0"/>
              <a:t>modeste condizioni sociali</a:t>
            </a:r>
            <a:r>
              <a:rPr lang="it-IT" dirty="0" smtClean="0"/>
              <a:t>, ma molto </a:t>
            </a:r>
            <a:r>
              <a:rPr lang="it-IT" b="1" dirty="0" smtClean="0"/>
              <a:t>altruista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12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Derossi e Garrone: analogia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Il </a:t>
            </a:r>
            <a:r>
              <a:rPr lang="it-IT" b="1" dirty="0" smtClean="0"/>
              <a:t>«nuovo garibaldino» </a:t>
            </a:r>
            <a:r>
              <a:rPr lang="it-IT" dirty="0" smtClean="0"/>
              <a:t>chiamato a combattere per l’Italia la battaglia che deve trasformare l’Italia in un </a:t>
            </a:r>
            <a:r>
              <a:rPr lang="it-IT" b="1" dirty="0" smtClean="0"/>
              <a:t>Paese moderno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22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Struttura: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Diario</a:t>
            </a:r>
            <a:r>
              <a:rPr lang="it-IT" dirty="0" smtClean="0"/>
              <a:t> di un alunno torinese di terza elementare nell’arco di un anno scolastico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892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Scopo: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b="1" dirty="0" smtClean="0"/>
              <a:t>Attivismo</a:t>
            </a:r>
            <a:r>
              <a:rPr lang="it-IT" dirty="0" smtClean="0"/>
              <a:t> giovanile per quanto riguarda la costruzione del nuovo Stato post-unitario</a:t>
            </a:r>
          </a:p>
          <a:p>
            <a:pPr algn="ctr"/>
            <a:r>
              <a:rPr lang="it-IT" dirty="0" smtClean="0"/>
              <a:t>Tutti possono fare la propria parte: </a:t>
            </a:r>
            <a:r>
              <a:rPr lang="it-IT" b="1" dirty="0" smtClean="0"/>
              <a:t>Italia = </a:t>
            </a:r>
            <a:r>
              <a:rPr lang="it-IT" b="1" smtClean="0"/>
              <a:t>corpo umano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37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Modello educativo: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Laico</a:t>
            </a:r>
            <a:r>
              <a:rPr lang="it-IT" dirty="0" smtClean="0"/>
              <a:t>, </a:t>
            </a:r>
            <a:r>
              <a:rPr lang="it-IT" b="1" dirty="0" smtClean="0"/>
              <a:t>nazionale</a:t>
            </a:r>
            <a:r>
              <a:rPr lang="it-IT" dirty="0" smtClean="0"/>
              <a:t> e </a:t>
            </a:r>
            <a:r>
              <a:rPr lang="it-IT" b="1" dirty="0" smtClean="0"/>
              <a:t>liberale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886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Impianto narrativo: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Sovrabbondanza di articoli indeterminativi, per ritrarre situazioni </a:t>
            </a:r>
            <a:r>
              <a:rPr lang="it-IT" b="1" dirty="0" smtClean="0"/>
              <a:t>tipiche ed esemplari</a:t>
            </a:r>
          </a:p>
          <a:p>
            <a:pPr algn="ctr"/>
            <a:r>
              <a:rPr lang="it-IT" dirty="0" smtClean="0"/>
              <a:t>Due coppie contrapposte:</a:t>
            </a:r>
          </a:p>
          <a:p>
            <a:pPr algn="ctr">
              <a:buFont typeface="Calibri" panose="020F0502020204030204" pitchFamily="34" charset="0"/>
              <a:buChar char="–"/>
            </a:pPr>
            <a:r>
              <a:rPr lang="it-IT" dirty="0" smtClean="0"/>
              <a:t>Negative (</a:t>
            </a:r>
            <a:r>
              <a:rPr lang="it-IT" b="1" dirty="0" smtClean="0"/>
              <a:t>Franti</a:t>
            </a:r>
            <a:r>
              <a:rPr lang="it-IT" dirty="0" smtClean="0"/>
              <a:t> e </a:t>
            </a:r>
            <a:r>
              <a:rPr lang="it-IT" b="1" dirty="0" err="1" smtClean="0"/>
              <a:t>Nobis</a:t>
            </a:r>
            <a:r>
              <a:rPr lang="it-IT" dirty="0" smtClean="0"/>
              <a:t>)</a:t>
            </a:r>
          </a:p>
          <a:p>
            <a:pPr algn="ctr">
              <a:buFont typeface="Calibri" panose="020F0502020204030204" pitchFamily="34" charset="0"/>
              <a:buChar char="–"/>
            </a:pPr>
            <a:r>
              <a:rPr lang="it-IT" dirty="0" smtClean="0"/>
              <a:t>Positive (</a:t>
            </a:r>
            <a:r>
              <a:rPr lang="it-IT" b="1" dirty="0" smtClean="0"/>
              <a:t>Derossi</a:t>
            </a:r>
            <a:r>
              <a:rPr lang="it-IT" dirty="0" smtClean="0"/>
              <a:t> e </a:t>
            </a:r>
            <a:r>
              <a:rPr lang="it-IT" b="1" dirty="0" smtClean="0"/>
              <a:t>Garrone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44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Franti: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Povero e carico di rancore verso la società</a:t>
            </a:r>
          </a:p>
          <a:p>
            <a:r>
              <a:rPr lang="it-IT" dirty="0" smtClean="0"/>
              <a:t>Del tutto incapace di offrire alcun contributo alla costruzione del gruppo-classe</a:t>
            </a:r>
          </a:p>
          <a:p>
            <a:r>
              <a:rPr lang="it-IT" dirty="0" smtClean="0"/>
              <a:t>Non accetta passivamente il suo destino e cerca di ribellarsi (</a:t>
            </a:r>
            <a:r>
              <a:rPr lang="it-IT" b="1" dirty="0" smtClean="0"/>
              <a:t>rabbia rivoluzionaria</a:t>
            </a:r>
            <a:r>
              <a:rPr lang="it-IT" dirty="0" smtClean="0"/>
              <a:t>)</a:t>
            </a:r>
          </a:p>
          <a:p>
            <a:r>
              <a:rPr lang="it-IT" dirty="0" smtClean="0"/>
              <a:t>Sarà espulso dalla scuola (</a:t>
            </a:r>
            <a:r>
              <a:rPr lang="it-IT" b="1" dirty="0" smtClean="0"/>
              <a:t>dall’intera nazione italiana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02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Nobis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Fiero del proprio rango</a:t>
            </a:r>
          </a:p>
          <a:p>
            <a:r>
              <a:rPr lang="it-IT" dirty="0" smtClean="0"/>
              <a:t>Rifiuta il principio liberale dell’uguaglianza civile</a:t>
            </a:r>
          </a:p>
          <a:p>
            <a:r>
              <a:rPr lang="it-IT" dirty="0" smtClean="0"/>
              <a:t>Arrogante mentalità da </a:t>
            </a:r>
            <a:r>
              <a:rPr lang="it-IT" b="1" dirty="0" smtClean="0"/>
              <a:t>antico regime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21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Franti e </a:t>
            </a:r>
            <a:r>
              <a:rPr lang="it-IT" dirty="0" err="1" smtClean="0"/>
              <a:t>Nobis</a:t>
            </a:r>
            <a:r>
              <a:rPr lang="it-IT" dirty="0"/>
              <a:t>:</a:t>
            </a:r>
            <a:r>
              <a:rPr lang="it-IT" dirty="0" smtClean="0"/>
              <a:t> analogia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Il comportamento di entrambi è </a:t>
            </a:r>
            <a:r>
              <a:rPr lang="it-IT" b="1" dirty="0" smtClean="0"/>
              <a:t>inutile</a:t>
            </a:r>
            <a:r>
              <a:rPr lang="it-IT" dirty="0" smtClean="0"/>
              <a:t> e </a:t>
            </a:r>
            <a:r>
              <a:rPr lang="it-IT" b="1" dirty="0" smtClean="0"/>
              <a:t>dannoso</a:t>
            </a:r>
            <a:r>
              <a:rPr lang="it-IT" dirty="0" smtClean="0"/>
              <a:t> ai fini della creazione della nuova Italia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24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Derossi: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b="1" dirty="0" smtClean="0"/>
              <a:t>Mondo borghese</a:t>
            </a:r>
            <a:r>
              <a:rPr lang="it-IT" dirty="0" smtClean="0"/>
              <a:t>:</a:t>
            </a:r>
          </a:p>
          <a:p>
            <a:pPr algn="ctr">
              <a:buFont typeface="Calibri" panose="020F0502020204030204" pitchFamily="34" charset="0"/>
              <a:buChar char="–"/>
            </a:pPr>
            <a:r>
              <a:rPr lang="it-IT" dirty="0" smtClean="0"/>
              <a:t>Intelligente</a:t>
            </a:r>
          </a:p>
          <a:p>
            <a:pPr algn="ctr">
              <a:buFont typeface="Calibri" panose="020F0502020204030204" pitchFamily="34" charset="0"/>
              <a:buChar char="–"/>
            </a:pPr>
            <a:r>
              <a:rPr lang="it-IT" dirty="0" smtClean="0"/>
              <a:t>Aperto</a:t>
            </a:r>
          </a:p>
          <a:p>
            <a:pPr algn="ctr">
              <a:buFont typeface="Calibri" panose="020F0502020204030204" pitchFamily="34" charset="0"/>
              <a:buChar char="–"/>
            </a:pPr>
            <a:r>
              <a:rPr lang="it-IT" dirty="0" smtClean="0"/>
              <a:t>Collaborativo</a:t>
            </a:r>
          </a:p>
          <a:p>
            <a:pPr algn="ctr">
              <a:buFont typeface="Calibri" panose="020F0502020204030204" pitchFamily="34" charset="0"/>
              <a:buChar char="–"/>
            </a:pPr>
            <a:r>
              <a:rPr lang="it-IT" dirty="0" smtClean="0"/>
              <a:t>Bello</a:t>
            </a:r>
          </a:p>
          <a:p>
            <a:pPr algn="ctr">
              <a:buFont typeface="Calibri" panose="020F0502020204030204" pitchFamily="34" charset="0"/>
              <a:buChar char="–"/>
            </a:pPr>
            <a:r>
              <a:rPr lang="it-IT" dirty="0" smtClean="0"/>
              <a:t>«leader»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899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213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Organico</vt:lpstr>
      <vt:lpstr>Cuore</vt:lpstr>
      <vt:lpstr>Struttura:</vt:lpstr>
      <vt:lpstr>Scopo:</vt:lpstr>
      <vt:lpstr>Modello educativo:</vt:lpstr>
      <vt:lpstr>Impianto narrativo:</vt:lpstr>
      <vt:lpstr>Franti:</vt:lpstr>
      <vt:lpstr>Nobis:</vt:lpstr>
      <vt:lpstr>Franti e Nobis: analogia</vt:lpstr>
      <vt:lpstr>Derossi:</vt:lpstr>
      <vt:lpstr>Garrone:</vt:lpstr>
      <vt:lpstr>Derossi e Garrone: analogia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Cuore</dc:title>
  <dc:creator>04 Guest</dc:creator>
  <cp:lastModifiedBy>Guest</cp:lastModifiedBy>
  <cp:revision>8</cp:revision>
  <dcterms:created xsi:type="dcterms:W3CDTF">2017-05-31T06:27:16Z</dcterms:created>
  <dcterms:modified xsi:type="dcterms:W3CDTF">2017-06-07T06:59:42Z</dcterms:modified>
</cp:coreProperties>
</file>