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F6F0-3704-492D-834A-0509C4D6152E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72E1-E1BF-4FEA-BB4E-8A6B00EDA7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6823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F6F0-3704-492D-834A-0509C4D6152E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72E1-E1BF-4FEA-BB4E-8A6B00EDA7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0161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F6F0-3704-492D-834A-0509C4D6152E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72E1-E1BF-4FEA-BB4E-8A6B00EDA727}" type="slidenum">
              <a:rPr lang="es-ES" smtClean="0"/>
              <a:t>‹#›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220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F6F0-3704-492D-834A-0509C4D6152E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72E1-E1BF-4FEA-BB4E-8A6B00EDA7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711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F6F0-3704-492D-834A-0509C4D6152E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72E1-E1BF-4FEA-BB4E-8A6B00EDA727}" type="slidenum">
              <a:rPr lang="es-ES" smtClean="0"/>
              <a:t>‹#›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9640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F6F0-3704-492D-834A-0509C4D6152E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72E1-E1BF-4FEA-BB4E-8A6B00EDA7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2531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F6F0-3704-492D-834A-0509C4D6152E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72E1-E1BF-4FEA-BB4E-8A6B00EDA7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0921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F6F0-3704-492D-834A-0509C4D6152E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72E1-E1BF-4FEA-BB4E-8A6B00EDA7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962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F6F0-3704-492D-834A-0509C4D6152E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72E1-E1BF-4FEA-BB4E-8A6B00EDA7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364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F6F0-3704-492D-834A-0509C4D6152E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72E1-E1BF-4FEA-BB4E-8A6B00EDA7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1913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F6F0-3704-492D-834A-0509C4D6152E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72E1-E1BF-4FEA-BB4E-8A6B00EDA7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3256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F6F0-3704-492D-834A-0509C4D6152E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72E1-E1BF-4FEA-BB4E-8A6B00EDA7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6225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F6F0-3704-492D-834A-0509C4D6152E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72E1-E1BF-4FEA-BB4E-8A6B00EDA7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830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F6F0-3704-492D-834A-0509C4D6152E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72E1-E1BF-4FEA-BB4E-8A6B00EDA7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948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F6F0-3704-492D-834A-0509C4D6152E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72E1-E1BF-4FEA-BB4E-8A6B00EDA7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190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F6F0-3704-492D-834A-0509C4D6152E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72E1-E1BF-4FEA-BB4E-8A6B00EDA7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3882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5F6F0-3704-492D-834A-0509C4D6152E}" type="datetimeFigureOut">
              <a:rPr lang="es-ES" smtClean="0"/>
              <a:t>09/01/2018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CB672E1-E1BF-4FEA-BB4E-8A6B00EDA7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568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D00D09-0855-4F3A-9320-9D5D501BFAE0}"/>
              </a:ext>
            </a:extLst>
          </p:cNvPr>
          <p:cNvSpPr txBox="1"/>
          <p:nvPr/>
        </p:nvSpPr>
        <p:spPr>
          <a:xfrm>
            <a:off x="1239079" y="643622"/>
            <a:ext cx="7407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accent1">
                    <a:lumMod val="75000"/>
                  </a:schemeClr>
                </a:solidFill>
              </a:rPr>
              <a:t>Objetivos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E518D2-F253-4FC6-9990-047952036E7A}"/>
              </a:ext>
            </a:extLst>
          </p:cNvPr>
          <p:cNvSpPr txBox="1"/>
          <p:nvPr/>
        </p:nvSpPr>
        <p:spPr>
          <a:xfrm>
            <a:off x="2749826" y="1995245"/>
            <a:ext cx="6997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accent1">
                    <a:lumMod val="75000"/>
                  </a:schemeClr>
                </a:solidFill>
              </a:rPr>
              <a:t>Objetivos generales</a:t>
            </a:r>
          </a:p>
          <a:p>
            <a:endParaRPr lang="es-ES" sz="3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3600" dirty="0">
                <a:solidFill>
                  <a:schemeClr val="accent1">
                    <a:lumMod val="75000"/>
                  </a:schemeClr>
                </a:solidFill>
              </a:rPr>
              <a:t>Objetivos específicos</a:t>
            </a:r>
          </a:p>
          <a:p>
            <a:endParaRPr lang="es-E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ED8186-74E7-428B-9D8C-69EE3EA0EC90}"/>
              </a:ext>
            </a:extLst>
          </p:cNvPr>
          <p:cNvSpPr txBox="1"/>
          <p:nvPr/>
        </p:nvSpPr>
        <p:spPr>
          <a:xfrm>
            <a:off x="1133062" y="4422839"/>
            <a:ext cx="7513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Mediante la unidad didáctica sobre el sistema respiratorio, los alumnos tendrán que adquirir capacidades de manera y correcta los objetivos</a:t>
            </a:r>
            <a:endParaRPr lang="es-E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847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C38C79-AD0C-49EA-9CCB-49DD25348E42}"/>
              </a:ext>
            </a:extLst>
          </p:cNvPr>
          <p:cNvSpPr txBox="1"/>
          <p:nvPr/>
        </p:nvSpPr>
        <p:spPr>
          <a:xfrm>
            <a:off x="509450" y="296848"/>
            <a:ext cx="8516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1">
                    <a:lumMod val="75000"/>
                  </a:schemeClr>
                </a:solidFill>
              </a:rPr>
              <a:t>Objetivos generales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4D91FE-6ECB-4ED1-95E9-112BAA10D5F1}"/>
              </a:ext>
            </a:extLst>
          </p:cNvPr>
          <p:cNvSpPr txBox="1"/>
          <p:nvPr/>
        </p:nvSpPr>
        <p:spPr>
          <a:xfrm>
            <a:off x="509450" y="820068"/>
            <a:ext cx="906562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2000" dirty="0"/>
              <a:t>Conocer el concepto de respiración</a:t>
            </a:r>
          </a:p>
          <a:p>
            <a:pPr marL="342900" indent="-342900">
              <a:buAutoNum type="arabicPeriod"/>
            </a:pPr>
            <a:endParaRPr lang="es-ES" sz="2000" dirty="0"/>
          </a:p>
          <a:p>
            <a:pPr marL="342900" indent="-342900">
              <a:buAutoNum type="arabicPeriod"/>
            </a:pPr>
            <a:r>
              <a:rPr lang="es-ES" sz="2000" dirty="0"/>
              <a:t>Conocer la función de los pulmones y vías respiratorias</a:t>
            </a:r>
          </a:p>
          <a:p>
            <a:pPr marL="342900" indent="-342900">
              <a:buAutoNum type="arabicPeriod"/>
            </a:pPr>
            <a:endParaRPr lang="es-ES" sz="2000" dirty="0"/>
          </a:p>
          <a:p>
            <a:pPr marL="342900" indent="-342900">
              <a:buAutoNum type="arabicPeriod"/>
            </a:pPr>
            <a:r>
              <a:rPr lang="es-ES" sz="2000" dirty="0"/>
              <a:t>Localizar los órganos pertenecientes al aparato respiratorio. Describir la estructura anatómica fundamental de esos órganos y funcionamiento.</a:t>
            </a:r>
          </a:p>
          <a:p>
            <a:pPr marL="342900" indent="-342900">
              <a:buAutoNum type="arabicPeriod"/>
            </a:pPr>
            <a:endParaRPr lang="es-ES" sz="2000" dirty="0"/>
          </a:p>
          <a:p>
            <a:pPr marL="342900" indent="-342900">
              <a:buAutoNum type="arabicPeriod"/>
            </a:pPr>
            <a:r>
              <a:rPr lang="es-ES" sz="2000" dirty="0"/>
              <a:t>Comprender la interrelación de los órganos implicados en el proceso respiratorio: Explicar los mecanismos que permiten la introducción de oxígeno en la expulsión de dióxido de carbono. </a:t>
            </a:r>
          </a:p>
          <a:p>
            <a:pPr marL="342900" indent="-342900">
              <a:buAutoNum type="arabicPeriod"/>
            </a:pPr>
            <a:endParaRPr lang="es-ES" sz="2000" dirty="0"/>
          </a:p>
          <a:p>
            <a:pPr marL="342900" indent="-342900">
              <a:buAutoNum type="arabicPeriod"/>
            </a:pPr>
            <a:r>
              <a:rPr lang="es-ES" sz="2000" dirty="0"/>
              <a:t>Comprender el funcionamiento del aparato respiratorio (ventilación pulmonar e intercambio de gases).</a:t>
            </a:r>
          </a:p>
          <a:p>
            <a:pPr marL="342900" indent="-342900">
              <a:buAutoNum type="arabicPeriod"/>
            </a:pPr>
            <a:endParaRPr lang="es-ES" sz="2000" dirty="0"/>
          </a:p>
          <a:p>
            <a:pPr marL="342900" indent="-342900">
              <a:buAutoNum type="arabicPeriod"/>
            </a:pPr>
            <a:r>
              <a:rPr lang="es-ES" sz="2000" dirty="0"/>
              <a:t>Comprender la relación existente entre el sistema respiratorio y los demás sistemas fisiológicos.</a:t>
            </a:r>
          </a:p>
          <a:p>
            <a:pPr marL="342900" indent="-342900">
              <a:buAutoNum type="arabicPeriod"/>
            </a:pPr>
            <a:endParaRPr lang="es-ES" sz="2000" dirty="0"/>
          </a:p>
          <a:p>
            <a:pPr marL="342900" indent="-342900">
              <a:buAutoNum type="arabicPeriod"/>
            </a:pPr>
            <a:r>
              <a:rPr lang="es-ES" sz="2000" dirty="0"/>
              <a:t>Conocer las enfermedades respiratorias más predominantes en nuestra sociedad. </a:t>
            </a:r>
          </a:p>
          <a:p>
            <a:pPr fontAlgn="base"/>
            <a:br>
              <a:rPr lang="es-ES" dirty="0"/>
            </a:br>
            <a:endParaRPr lang="es-ES" dirty="0"/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DEABA308-81F7-4B9A-AC14-26B4909B3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823" y="0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273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3C0851-F5EC-41DF-B4DE-EF7A4CD6A247}"/>
              </a:ext>
            </a:extLst>
          </p:cNvPr>
          <p:cNvSpPr txBox="1"/>
          <p:nvPr/>
        </p:nvSpPr>
        <p:spPr>
          <a:xfrm>
            <a:off x="463826" y="344557"/>
            <a:ext cx="11728174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ES" sz="2000" dirty="0"/>
              <a:t>8.  Saber los efectos que tiene la contaminación en nuestro sistema respiratorio.</a:t>
            </a:r>
          </a:p>
          <a:p>
            <a:pPr fontAlgn="base"/>
            <a:br>
              <a:rPr lang="es-ES" sz="2000" dirty="0"/>
            </a:br>
            <a:r>
              <a:rPr lang="es-ES" sz="2000" dirty="0"/>
              <a:t>9.  Conocer los hábitos saludables asociados al sistema respiratorio. </a:t>
            </a:r>
          </a:p>
          <a:p>
            <a:pPr fontAlgn="base"/>
            <a:br>
              <a:rPr lang="es-ES" sz="2000" dirty="0"/>
            </a:br>
            <a:r>
              <a:rPr lang="es-ES" sz="2000" dirty="0"/>
              <a:t>10. Conocer maniobras de primeros auxilios relacionadas con el sistema respiratorio.</a:t>
            </a:r>
          </a:p>
          <a:p>
            <a:pPr fontAlgn="base"/>
            <a:endParaRPr lang="es-ES" sz="2000" dirty="0"/>
          </a:p>
          <a:p>
            <a:pPr fontAlgn="base"/>
            <a:r>
              <a:rPr lang="es-ES" sz="2000" dirty="0"/>
              <a:t>11. Aprender a reflexionar de forma autónoma.</a:t>
            </a:r>
          </a:p>
          <a:p>
            <a:pPr fontAlgn="base"/>
            <a:br>
              <a:rPr lang="es-ES" sz="2000" dirty="0"/>
            </a:br>
            <a:r>
              <a:rPr lang="es-ES" sz="2000" dirty="0"/>
              <a:t>12. Saber expresarse y comunicarse de forma oral y escrita con los compañeros utilizando términos científicos.</a:t>
            </a:r>
          </a:p>
          <a:p>
            <a:pPr fontAlgn="base"/>
            <a:br>
              <a:rPr lang="es-ES" sz="2000" dirty="0"/>
            </a:br>
            <a:r>
              <a:rPr lang="es-ES" sz="2000" dirty="0"/>
              <a:t>13. Adquirir hábitos de trabajo, esfuerzo y responsabilidad. </a:t>
            </a:r>
          </a:p>
          <a:p>
            <a:pPr fontAlgn="base"/>
            <a:br>
              <a:rPr lang="es-ES" sz="2000" dirty="0"/>
            </a:br>
            <a:r>
              <a:rPr lang="es-ES" sz="2000" dirty="0"/>
              <a:t>14. Saber trabajar tanto de forma individual como cooperativamente.</a:t>
            </a:r>
          </a:p>
          <a:p>
            <a:pPr fontAlgn="base"/>
            <a:br>
              <a:rPr lang="es-ES" sz="2000" dirty="0"/>
            </a:br>
            <a:r>
              <a:rPr lang="es-ES" sz="2000" dirty="0"/>
              <a:t>15. Saber organizar la información obtenida de forma rigurosa y organizada</a:t>
            </a:r>
          </a:p>
          <a:p>
            <a:pPr fontAlgn="base"/>
            <a:endParaRPr lang="es-ES" sz="2000" dirty="0"/>
          </a:p>
          <a:p>
            <a:pPr fontAlgn="base"/>
            <a:r>
              <a:rPr lang="es-ES" sz="2000" dirty="0"/>
              <a:t>16. Desarrollar la capacidad de discusión y el intercambio de opiniones con los otros demás.</a:t>
            </a:r>
          </a:p>
          <a:p>
            <a:pPr fontAlgn="base"/>
            <a:br>
              <a:rPr lang="es-ES" sz="2000" dirty="0"/>
            </a:br>
            <a:r>
              <a:rPr lang="es-ES" sz="2000" dirty="0"/>
              <a:t>17. Respetar al resto de compañeros y a los profesores.</a:t>
            </a:r>
          </a:p>
          <a:p>
            <a:pPr fontAlgn="base"/>
            <a:br>
              <a:rPr lang="es-ES" dirty="0"/>
            </a:br>
            <a:endParaRPr lang="es-ES" dirty="0"/>
          </a:p>
          <a:p>
            <a:pPr fontAlgn="base"/>
            <a:r>
              <a:rPr lang="es-ES" dirty="0"/>
              <a:t> </a:t>
            </a:r>
          </a:p>
          <a:p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171C2E-AE96-41DA-BFE2-5D2162443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651" y="3291840"/>
            <a:ext cx="977627" cy="13997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893E52-7AC2-4B29-ADE4-EE7913034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759" y="3269572"/>
            <a:ext cx="977627" cy="142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72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D8DC68-CB0E-475F-A8ED-AA7D08BC31E5}"/>
              </a:ext>
            </a:extLst>
          </p:cNvPr>
          <p:cNvSpPr txBox="1"/>
          <p:nvPr/>
        </p:nvSpPr>
        <p:spPr>
          <a:xfrm>
            <a:off x="543339" y="474345"/>
            <a:ext cx="1080052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ES" sz="2000" dirty="0"/>
              <a:t>18.  Tener buena actitud, motivación y participación activa frente a las actividades propuestas en la unidad didáctica.</a:t>
            </a:r>
          </a:p>
          <a:p>
            <a:pPr fontAlgn="base"/>
            <a:br>
              <a:rPr lang="es-ES" sz="2000" dirty="0"/>
            </a:br>
            <a:r>
              <a:rPr lang="es-ES" sz="2000" dirty="0"/>
              <a:t>19.  Buscar, seleccionar y gestionar la información recibida, adaptándola a su propio conocimiento, haciéndola suya.</a:t>
            </a:r>
          </a:p>
          <a:p>
            <a:endParaRPr lang="es-ES" sz="2000" dirty="0"/>
          </a:p>
          <a:p>
            <a:pPr fontAlgn="base"/>
            <a:r>
              <a:rPr lang="es-ES" sz="2000" dirty="0"/>
              <a:t>20.  Saber expresar y argumentar los conocimientos obtenidos.</a:t>
            </a:r>
          </a:p>
          <a:p>
            <a:pPr fontAlgn="base"/>
            <a:br>
              <a:rPr lang="es-ES" sz="2000" dirty="0"/>
            </a:br>
            <a:r>
              <a:rPr lang="es-ES" sz="2000" dirty="0"/>
              <a:t>21.  Fomentar el uso de las nuevas tecnologías de forma crítica, creativa, segura y adecuada. </a:t>
            </a:r>
          </a:p>
          <a:p>
            <a:pPr fontAlgn="base"/>
            <a:br>
              <a:rPr lang="es-ES" sz="2000" dirty="0"/>
            </a:br>
            <a:r>
              <a:rPr lang="es-ES" sz="2000" dirty="0"/>
              <a:t>22.  Descubrir las posibilidades que nos ofrece las tecnologías de la información y la comunicación y aplicarlas habitualmente al aula.</a:t>
            </a:r>
          </a:p>
          <a:p>
            <a:pPr fontAlgn="base"/>
            <a:br>
              <a:rPr lang="es-ES" sz="2000" dirty="0"/>
            </a:br>
            <a:r>
              <a:rPr lang="es-ES" sz="2000" dirty="0"/>
              <a:t>23.  Seleccionar la información correcta de Internet.</a:t>
            </a:r>
          </a:p>
          <a:p>
            <a:pPr fontAlgn="base"/>
            <a:br>
              <a:rPr lang="es-ES" sz="2000" dirty="0"/>
            </a:br>
            <a:r>
              <a:rPr lang="es-ES" sz="2000" dirty="0"/>
              <a:t>24.  Aprender a relacionar los contenidos mediante diferentes herramientas como mapas conceptuales.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3805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0B638C-A3CB-4EE6-A286-50F49CD84CC8}"/>
              </a:ext>
            </a:extLst>
          </p:cNvPr>
          <p:cNvSpPr txBox="1"/>
          <p:nvPr/>
        </p:nvSpPr>
        <p:spPr>
          <a:xfrm>
            <a:off x="551699" y="426924"/>
            <a:ext cx="7399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1">
                    <a:lumMod val="75000"/>
                  </a:schemeClr>
                </a:solidFill>
              </a:rPr>
              <a:t>Objetivos específicos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C9D3DC-3116-4AE2-9415-6630A3F3DE1C}"/>
              </a:ext>
            </a:extLst>
          </p:cNvPr>
          <p:cNvSpPr txBox="1"/>
          <p:nvPr/>
        </p:nvSpPr>
        <p:spPr>
          <a:xfrm>
            <a:off x="439157" y="1396309"/>
            <a:ext cx="921128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AutoNum type="arabicPeriod"/>
            </a:pPr>
            <a:r>
              <a:rPr lang="es-ES" sz="2000" dirty="0"/>
              <a:t>Utilizar diferentes fuentes de información  (directas, textos, </a:t>
            </a:r>
            <a:r>
              <a:rPr lang="es-ES" sz="2000" dirty="0" err="1"/>
              <a:t>etc</a:t>
            </a:r>
            <a:r>
              <a:rPr lang="es-ES" sz="2000" dirty="0"/>
              <a:t>), haciendo uso además, de las nuevas tecnologías para seleccionar información con la finalidad de aprender y compartir conocimientos y conclusiones. </a:t>
            </a:r>
          </a:p>
          <a:p>
            <a:pPr marL="457200" indent="-457200" fontAlgn="base">
              <a:buAutoNum type="arabicPeriod"/>
            </a:pPr>
            <a:endParaRPr lang="es-ES" sz="2000" dirty="0"/>
          </a:p>
          <a:p>
            <a:pPr marL="457200" indent="-457200" fontAlgn="base">
              <a:buAutoNum type="arabicPeriod"/>
            </a:pPr>
            <a:r>
              <a:rPr lang="es-ES" sz="2000" dirty="0"/>
              <a:t>Analizar la intervención humana en el medio haciendo una valoración crítica y fomentando actitudes de protección y conservación del entorno. </a:t>
            </a:r>
          </a:p>
          <a:p>
            <a:pPr marL="457200" indent="-457200" fontAlgn="base">
              <a:buAutoNum type="arabicPeriod"/>
            </a:pPr>
            <a:endParaRPr lang="es-ES" sz="2000" dirty="0"/>
          </a:p>
          <a:p>
            <a:pPr marL="457200" indent="-457200" fontAlgn="base">
              <a:buAutoNum type="arabicPeriod"/>
            </a:pPr>
            <a:r>
              <a:rPr lang="es-ES" sz="2000" dirty="0"/>
              <a:t>Observar los seres vivos y su relación con el medio.</a:t>
            </a:r>
          </a:p>
          <a:p>
            <a:pPr marL="457200" indent="-457200" fontAlgn="base">
              <a:buAutoNum type="arabicPeriod"/>
            </a:pPr>
            <a:endParaRPr lang="es-ES" sz="2000" dirty="0"/>
          </a:p>
          <a:p>
            <a:pPr marL="457200" indent="-457200" fontAlgn="base">
              <a:buAutoNum type="arabicPeriod"/>
            </a:pPr>
            <a:r>
              <a:rPr lang="es-ES" sz="2000" dirty="0"/>
              <a:t>Respetar los hábitos de salud y de prevención de enfermedades y accidentes, y comportarse de acuerdo para evitar los efectos nocivos de conductas irresponsables que puedan perjudicarla. </a:t>
            </a:r>
          </a:p>
          <a:p>
            <a:pPr marL="457200" indent="-457200" fontAlgn="base">
              <a:buAutoNum type="arabicPeriod"/>
            </a:pPr>
            <a:endParaRPr lang="es-ES" sz="2000" dirty="0"/>
          </a:p>
          <a:p>
            <a:pPr marL="457200" indent="-457200" fontAlgn="base">
              <a:buAutoNum type="arabicPeriod"/>
            </a:pPr>
            <a:r>
              <a:rPr lang="es-ES" sz="2000" dirty="0"/>
              <a:t>Conocer el cuerpo humano y su funcionamiento para ayudar a construir la propia identidad y autonomía personal y las relaciones con los otros.</a:t>
            </a:r>
          </a:p>
          <a:p>
            <a:endParaRPr lang="es-E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262D35-1300-44F9-BA5F-6318F0C8F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398" y="3301116"/>
            <a:ext cx="1360077" cy="14841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7E426E-E979-47E5-9253-9B5AD4BAE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919" y="259949"/>
            <a:ext cx="1698081" cy="103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0462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</TotalTime>
  <Words>169</Words>
  <Application>Microsoft Office PowerPoint</Application>
  <PresentationFormat>Widescreen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Pili Ribas.</dc:creator>
  <cp:lastModifiedBy>Pili Ribas.</cp:lastModifiedBy>
  <cp:revision>3</cp:revision>
  <dcterms:created xsi:type="dcterms:W3CDTF">2018-01-09T00:57:20Z</dcterms:created>
  <dcterms:modified xsi:type="dcterms:W3CDTF">2018-01-09T01:21:28Z</dcterms:modified>
</cp:coreProperties>
</file>