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94D377F-0BD2-4C38-86A4-3038D471A749}" type="datetimeFigureOut">
              <a:rPr lang="es-MX" smtClean="0"/>
              <a:t>25/09/2018</a:t>
            </a:fld>
            <a:endParaRPr lang="es-MX"/>
          </a:p>
        </p:txBody>
      </p:sp>
      <p:sp>
        <p:nvSpPr>
          <p:cNvPr id="17" name="Footer Placeholder 16"/>
          <p:cNvSpPr>
            <a:spLocks noGrp="1"/>
          </p:cNvSpPr>
          <p:nvPr>
            <p:ph type="ftr" sz="quarter" idx="11"/>
          </p:nvPr>
        </p:nvSpPr>
        <p:spPr>
          <a:xfrm>
            <a:off x="5410200" y="4205288"/>
            <a:ext cx="1295400" cy="457200"/>
          </a:xfrm>
        </p:spPr>
        <p:txBody>
          <a:bodyPr/>
          <a:lstStyle/>
          <a:p>
            <a:endParaRPr lang="es-MX"/>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5F0FA41-DFA8-4781-86D9-6D2A4DBCA8DA}" type="slidenum">
              <a:rPr lang="es-MX" smtClean="0"/>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4D377F-0BD2-4C38-86A4-3038D471A749}" type="datetimeFigureOut">
              <a:rPr lang="es-MX" smtClean="0"/>
              <a:t>25/09/2018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4D377F-0BD2-4C38-86A4-3038D471A749}" type="datetimeFigureOut">
              <a:rPr lang="es-MX" smtClean="0"/>
              <a:t>25/09/2018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4D377F-0BD2-4C38-86A4-3038D471A749}" type="datetimeFigureOut">
              <a:rPr lang="es-MX" smtClean="0"/>
              <a:t>25/09/2018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4D377F-0BD2-4C38-86A4-3038D471A749}" type="datetimeFigureOut">
              <a:rPr lang="es-MX" smtClean="0"/>
              <a:t>25/09/2018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4D377F-0BD2-4C38-86A4-3038D471A749}" type="datetimeFigureOut">
              <a:rPr lang="es-MX" smtClean="0"/>
              <a:t>25/09/2018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94D377F-0BD2-4C38-86A4-3038D471A749}" type="datetimeFigureOut">
              <a:rPr lang="es-MX" smtClean="0"/>
              <a:t>25/09/2018</a:t>
            </a:fld>
            <a:endParaRPr lang="es-MX"/>
          </a:p>
        </p:txBody>
      </p:sp>
      <p:sp>
        <p:nvSpPr>
          <p:cNvPr id="27" name="Slide Number Placeholder 26"/>
          <p:cNvSpPr>
            <a:spLocks noGrp="1"/>
          </p:cNvSpPr>
          <p:nvPr>
            <p:ph type="sldNum" sz="quarter" idx="11"/>
          </p:nvPr>
        </p:nvSpPr>
        <p:spPr/>
        <p:txBody>
          <a:bodyPr rtlCol="0"/>
          <a:lstStyle/>
          <a:p>
            <a:fld id="{25F0FA41-DFA8-4781-86D9-6D2A4DBCA8DA}" type="slidenum">
              <a:rPr lang="es-MX" smtClean="0"/>
              <a:t>‹#›</a:t>
            </a:fld>
            <a:endParaRPr lang="es-MX"/>
          </a:p>
        </p:txBody>
      </p:sp>
      <p:sp>
        <p:nvSpPr>
          <p:cNvPr id="28" name="Footer Placeholder 27"/>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94D377F-0BD2-4C38-86A4-3038D471A749}" type="datetimeFigureOut">
              <a:rPr lang="es-MX" smtClean="0"/>
              <a:t>25/09/2018</a:t>
            </a:fld>
            <a:endParaRPr lang="es-MX"/>
          </a:p>
        </p:txBody>
      </p:sp>
      <p:sp>
        <p:nvSpPr>
          <p:cNvPr id="4" name="Footer Placeholder 3"/>
          <p:cNvSpPr>
            <a:spLocks noGrp="1"/>
          </p:cNvSpPr>
          <p:nvPr>
            <p:ph type="ftr" sz="quarter" idx="11"/>
          </p:nvPr>
        </p:nvSpPr>
        <p:spPr>
          <a:xfrm>
            <a:off x="5257800" y="612648"/>
            <a:ext cx="1325880" cy="457200"/>
          </a:xfrm>
        </p:spPr>
        <p:txBody>
          <a:bodyPr/>
          <a:lstStyle/>
          <a:p>
            <a:endParaRPr lang="es-MX"/>
          </a:p>
        </p:txBody>
      </p:sp>
      <p:sp>
        <p:nvSpPr>
          <p:cNvPr id="5" name="Slide Number Placeholder 4"/>
          <p:cNvSpPr>
            <a:spLocks noGrp="1"/>
          </p:cNvSpPr>
          <p:nvPr>
            <p:ph type="sldNum" sz="quarter" idx="12"/>
          </p:nvPr>
        </p:nvSpPr>
        <p:spPr>
          <a:xfrm>
            <a:off x="8174736" y="2272"/>
            <a:ext cx="762000" cy="365760"/>
          </a:xfrm>
        </p:spPr>
        <p:txBody>
          <a:bodyPr/>
          <a:lstStyle/>
          <a:p>
            <a:fld id="{25F0FA41-DFA8-4781-86D9-6D2A4DBCA8DA}" type="slidenum">
              <a:rPr lang="es-MX" smtClean="0"/>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D377F-0BD2-4C38-86A4-3038D471A749}" type="datetimeFigureOut">
              <a:rPr lang="es-MX" smtClean="0"/>
              <a:t>25/09/2018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4D377F-0BD2-4C38-86A4-3038D471A749}" type="datetimeFigureOut">
              <a:rPr lang="es-MX" smtClean="0"/>
              <a:t>25/09/2018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4D377F-0BD2-4C38-86A4-3038D471A749}" type="datetimeFigureOut">
              <a:rPr lang="es-MX" smtClean="0"/>
              <a:t>25/09/2018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5F0FA41-DFA8-4781-86D9-6D2A4DBCA8DA}" type="slidenum">
              <a:rPr lang="es-MX" smtClean="0"/>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94D377F-0BD2-4C38-86A4-3038D471A749}" type="datetimeFigureOut">
              <a:rPr lang="es-MX" smtClean="0"/>
              <a:t>25/09/2018</a:t>
            </a:fld>
            <a:endParaRPr lang="es-MX"/>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5F0FA41-DFA8-4781-86D9-6D2A4DBCA8DA}" type="slidenum">
              <a:rPr lang="es-MX" smtClean="0"/>
              <a:t>‹#›</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1470025"/>
          </a:xfrm>
        </p:spPr>
        <p:txBody>
          <a:bodyPr>
            <a:normAutofit fontScale="90000"/>
          </a:bodyPr>
          <a:lstStyle/>
          <a:p>
            <a:r>
              <a:rPr lang="es-MX" b="1" dirty="0"/>
              <a:t> FUNCIONES DE CALIDAD Y FILOSOFIA DE LA MEJORA CONTINUA</a:t>
            </a:r>
            <a:endParaRPr lang="es-MX" dirty="0"/>
          </a:p>
        </p:txBody>
      </p:sp>
      <p:sp>
        <p:nvSpPr>
          <p:cNvPr id="3" name="Subtitle 2"/>
          <p:cNvSpPr>
            <a:spLocks noGrp="1"/>
          </p:cNvSpPr>
          <p:nvPr>
            <p:ph type="subTitle" idx="1"/>
          </p:nvPr>
        </p:nvSpPr>
        <p:spPr>
          <a:xfrm>
            <a:off x="857224" y="4786322"/>
            <a:ext cx="3057524" cy="1328750"/>
          </a:xfrm>
        </p:spPr>
        <p:txBody>
          <a:bodyPr/>
          <a:lstStyle/>
          <a:p>
            <a:r>
              <a:rPr lang="es-MX" dirty="0" smtClean="0"/>
              <a:t>Sarahi Gallegos </a:t>
            </a:r>
          </a:p>
          <a:p>
            <a:r>
              <a:rPr lang="es-MX" dirty="0" smtClean="0"/>
              <a:t>Andrea Palacios </a:t>
            </a:r>
            <a:endParaRPr lang="es-MX" dirty="0"/>
          </a:p>
        </p:txBody>
      </p:sp>
      <p:pic>
        <p:nvPicPr>
          <p:cNvPr id="11266" name="Picture 2" descr="Resultado de imagen para calidad"/>
          <p:cNvPicPr>
            <a:picLocks noChangeAspect="1" noChangeArrowheads="1"/>
          </p:cNvPicPr>
          <p:nvPr/>
        </p:nvPicPr>
        <p:blipFill>
          <a:blip r:embed="rId2"/>
          <a:srcRect/>
          <a:stretch>
            <a:fillRect/>
          </a:stretch>
        </p:blipFill>
        <p:spPr bwMode="auto">
          <a:xfrm>
            <a:off x="4786314" y="2643182"/>
            <a:ext cx="3929090" cy="3621281"/>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El triple papel</a:t>
            </a:r>
            <a:endParaRPr lang="es-MX" dirty="0"/>
          </a:p>
        </p:txBody>
      </p:sp>
      <p:sp>
        <p:nvSpPr>
          <p:cNvPr id="3" name="Content Placeholder 2"/>
          <p:cNvSpPr>
            <a:spLocks noGrp="1"/>
          </p:cNvSpPr>
          <p:nvPr>
            <p:ph idx="1"/>
          </p:nvPr>
        </p:nvSpPr>
        <p:spPr/>
        <p:txBody>
          <a:bodyPr>
            <a:normAutofit fontScale="92500"/>
          </a:bodyPr>
          <a:lstStyle/>
          <a:p>
            <a:pPr lvl="0">
              <a:lnSpc>
                <a:spcPct val="150000"/>
              </a:lnSpc>
            </a:pPr>
            <a:r>
              <a:rPr lang="es-MX" sz="2400" u="sng" dirty="0" smtClean="0"/>
              <a:t>Cliente: </a:t>
            </a:r>
            <a:r>
              <a:rPr lang="es-MX" sz="2400" dirty="0" smtClean="0"/>
              <a:t>el equipo procesador obtiene varias clases de entradas que se utilizan en la ejecución del proceso. El equipo procesador es cliente de aquellos que proporcionan entradas.</a:t>
            </a:r>
          </a:p>
          <a:p>
            <a:pPr lvl="0">
              <a:lnSpc>
                <a:spcPct val="150000"/>
              </a:lnSpc>
            </a:pPr>
            <a:r>
              <a:rPr lang="es-MX" sz="2400" u="sng" dirty="0" smtClean="0"/>
              <a:t>Procesador</a:t>
            </a:r>
            <a:r>
              <a:rPr lang="es-MX" sz="2400" u="sng" dirty="0" smtClean="0"/>
              <a:t>: </a:t>
            </a:r>
            <a:r>
              <a:rPr lang="es-MX" sz="2400" dirty="0" smtClean="0"/>
              <a:t>el equipo procesador ejecuta varias actividades tecnológicas y gerenciales para producir sus productos.</a:t>
            </a:r>
          </a:p>
          <a:p>
            <a:pPr lvl="0">
              <a:lnSpc>
                <a:spcPct val="150000"/>
              </a:lnSpc>
            </a:pPr>
            <a:r>
              <a:rPr lang="es-MX" sz="2400" u="sng" dirty="0" smtClean="0"/>
              <a:t>Proveedor: </a:t>
            </a:r>
            <a:r>
              <a:rPr lang="es-MX" sz="2400" dirty="0" smtClean="0"/>
              <a:t>el equipo procesador suministra sus productos a sus clientes.</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Control de calidad </a:t>
            </a:r>
            <a:endParaRPr lang="es-MX" dirty="0"/>
          </a:p>
        </p:txBody>
      </p:sp>
      <p:sp>
        <p:nvSpPr>
          <p:cNvPr id="3" name="Content Placeholder 2"/>
          <p:cNvSpPr>
            <a:spLocks noGrp="1"/>
          </p:cNvSpPr>
          <p:nvPr>
            <p:ph idx="1"/>
          </p:nvPr>
        </p:nvSpPr>
        <p:spPr/>
        <p:txBody>
          <a:bodyPr>
            <a:normAutofit fontScale="77500" lnSpcReduction="20000"/>
          </a:bodyPr>
          <a:lstStyle/>
          <a:p>
            <a:r>
              <a:rPr lang="es-MX" dirty="0" smtClean="0"/>
              <a:t>El control de calidad es un proceso durante el cual:</a:t>
            </a:r>
          </a:p>
          <a:p>
            <a:pPr>
              <a:buNone/>
            </a:pPr>
            <a:r>
              <a:rPr lang="es-MX" dirty="0" smtClean="0"/>
              <a:t> </a:t>
            </a:r>
          </a:p>
          <a:p>
            <a:pPr lvl="0">
              <a:buFont typeface="Wingdings" pitchFamily="2" charset="2"/>
              <a:buChar char="q"/>
            </a:pPr>
            <a:r>
              <a:rPr lang="es-MX" dirty="0" smtClean="0"/>
              <a:t>Se evalúa el comportamiento real</a:t>
            </a:r>
          </a:p>
          <a:p>
            <a:pPr>
              <a:buNone/>
            </a:pPr>
            <a:endParaRPr lang="es-MX" dirty="0" smtClean="0"/>
          </a:p>
          <a:p>
            <a:pPr lvl="0">
              <a:buFont typeface="Wingdings" pitchFamily="2" charset="2"/>
              <a:buChar char="q"/>
            </a:pPr>
            <a:r>
              <a:rPr lang="es-MX" dirty="0" smtClean="0"/>
              <a:t>Se compara el comportamiento real con los objetivos</a:t>
            </a:r>
          </a:p>
          <a:p>
            <a:pPr>
              <a:buNone/>
            </a:pPr>
            <a:endParaRPr lang="es-MX" dirty="0" smtClean="0"/>
          </a:p>
          <a:p>
            <a:pPr lvl="0">
              <a:buFont typeface="Wingdings" pitchFamily="2" charset="2"/>
              <a:buChar char="q"/>
            </a:pPr>
            <a:r>
              <a:rPr lang="es-MX" dirty="0" smtClean="0"/>
              <a:t>Se actúa ante las diferencias.</a:t>
            </a:r>
          </a:p>
          <a:p>
            <a:pPr>
              <a:buNone/>
            </a:pPr>
            <a:endParaRPr lang="es-MX" dirty="0" smtClean="0"/>
          </a:p>
          <a:p>
            <a:r>
              <a:rPr lang="es-MX" dirty="0" smtClean="0"/>
              <a:t>El concepto de control es el de "mantener el Statu-Quo", es decir mantener un proceso en su estado planificado, de forma que siga siendo capaz de cumplir los objetivos operativos. El fin principal de control es minimizar este daño, bien por medio de la acción rápida para establecer el statu-quo o, mejor aún evitando que tenga lugar el daño en primer lugar.</a:t>
            </a:r>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Filosofía de calidad </a:t>
            </a:r>
            <a:endParaRPr lang="es-MX" dirty="0"/>
          </a:p>
        </p:txBody>
      </p:sp>
      <p:sp>
        <p:nvSpPr>
          <p:cNvPr id="3" name="Content Placeholder 2"/>
          <p:cNvSpPr>
            <a:spLocks noGrp="1"/>
          </p:cNvSpPr>
          <p:nvPr>
            <p:ph idx="1"/>
          </p:nvPr>
        </p:nvSpPr>
        <p:spPr/>
        <p:txBody>
          <a:bodyPr>
            <a:normAutofit fontScale="92500" lnSpcReduction="10000"/>
          </a:bodyPr>
          <a:lstStyle/>
          <a:p>
            <a:r>
              <a:rPr lang="es-MX" b="1" dirty="0" smtClean="0"/>
              <a:t>JOSEPH </a:t>
            </a:r>
            <a:r>
              <a:rPr lang="es-MX" b="1" dirty="0" smtClean="0"/>
              <a:t>JURAN</a:t>
            </a:r>
            <a:r>
              <a:rPr lang="es-MX" b="1" dirty="0" smtClean="0"/>
              <a:t> </a:t>
            </a:r>
            <a:endParaRPr lang="es-MX" dirty="0" smtClean="0"/>
          </a:p>
          <a:p>
            <a:r>
              <a:rPr lang="es-MX" dirty="0" smtClean="0"/>
              <a:t>Define a la mejora de la calidad como la creación organizada de un cambio, ventajoso; el logro de unos niveles sin precedente del comportamiento. Un sinónimo es avance</a:t>
            </a:r>
            <a:r>
              <a:rPr lang="es-MX" dirty="0" smtClean="0"/>
              <a:t>.</a:t>
            </a:r>
            <a:r>
              <a:rPr lang="es-MX" dirty="0" smtClean="0"/>
              <a:t> </a:t>
            </a:r>
          </a:p>
          <a:p>
            <a:r>
              <a:rPr lang="es-MX" dirty="0" smtClean="0"/>
              <a:t>Las mejoras son en forma de</a:t>
            </a:r>
            <a:r>
              <a:rPr lang="es-MX" dirty="0" smtClean="0"/>
              <a:t>:</a:t>
            </a:r>
            <a:r>
              <a:rPr lang="es-MX" dirty="0" smtClean="0"/>
              <a:t> </a:t>
            </a:r>
          </a:p>
          <a:p>
            <a:pPr lvl="0">
              <a:buFont typeface="Wingdings" pitchFamily="2" charset="2"/>
              <a:buChar char="v"/>
            </a:pPr>
            <a:r>
              <a:rPr lang="es-MX" dirty="0" smtClean="0"/>
              <a:t>Desarrollo de nuevos productos para sustituir modelos antiguos</a:t>
            </a:r>
            <a:r>
              <a:rPr lang="es-MX" dirty="0" smtClean="0"/>
              <a:t>.</a:t>
            </a:r>
            <a:endParaRPr lang="es-MX" dirty="0" smtClean="0"/>
          </a:p>
          <a:p>
            <a:pPr lvl="0">
              <a:buFont typeface="Wingdings" pitchFamily="2" charset="2"/>
              <a:buChar char="v"/>
            </a:pPr>
            <a:r>
              <a:rPr lang="es-MX" dirty="0" smtClean="0"/>
              <a:t>Adopción de nueva tecnología </a:t>
            </a:r>
          </a:p>
          <a:p>
            <a:pPr>
              <a:buFont typeface="Wingdings" pitchFamily="2" charset="2"/>
              <a:buChar char="v"/>
            </a:pPr>
            <a:r>
              <a:rPr lang="es-MX" dirty="0" smtClean="0"/>
              <a:t>Reducción </a:t>
            </a:r>
            <a:r>
              <a:rPr lang="es-MX" dirty="0" smtClean="0"/>
              <a:t>de los procesos para reducir índices de error.</a:t>
            </a:r>
          </a:p>
          <a:p>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574428"/>
          </a:xfrm>
        </p:spPr>
        <p:txBody>
          <a:bodyPr>
            <a:normAutofit fontScale="70000" lnSpcReduction="20000"/>
          </a:bodyPr>
          <a:lstStyle/>
          <a:p>
            <a:r>
              <a:rPr lang="es-MX" dirty="0" smtClean="0"/>
              <a:t>Frente a estas tasas de mejora existe una tasa de deterioro, resultante de cosas tales como que la competencia introduzca nuevos  productos en el mercado que son superiores; y que se descubre que los nuevos productos y procesos en la empresa contienen deficiencia de calidad que hacen disminuir el comportamiento del producto y crean nuevos desechos crónicos</a:t>
            </a:r>
            <a:r>
              <a:rPr lang="es-MX" dirty="0" smtClean="0"/>
              <a:t>.</a:t>
            </a:r>
          </a:p>
          <a:p>
            <a:pPr>
              <a:buNone/>
            </a:pPr>
            <a:r>
              <a:rPr lang="es-MX" dirty="0" smtClean="0"/>
              <a:t> </a:t>
            </a:r>
          </a:p>
          <a:p>
            <a:r>
              <a:rPr lang="es-MX" dirty="0" smtClean="0"/>
              <a:t>La mejora de la calidad es precisa para los dos tipos de calidad: características del producto y ausencia de deficiencias</a:t>
            </a:r>
            <a:r>
              <a:rPr lang="es-MX" dirty="0" smtClean="0"/>
              <a:t>.</a:t>
            </a:r>
          </a:p>
          <a:p>
            <a:pPr>
              <a:buNone/>
            </a:pPr>
            <a:r>
              <a:rPr lang="es-MX" dirty="0" smtClean="0"/>
              <a:t> </a:t>
            </a:r>
          </a:p>
          <a:p>
            <a:r>
              <a:rPr lang="es-MX" dirty="0" smtClean="0"/>
              <a:t>Para conservar e incrementar los ingresos por ventas, las empresas tienen que desarrollar continuamente nuevas características del producto y nuevos procesos para producir esas características. Las necesidades de los clientes son un objeto móvil.</a:t>
            </a:r>
          </a:p>
          <a:p>
            <a:pPr>
              <a:buNone/>
            </a:pPr>
            <a:r>
              <a:rPr lang="es-MX" dirty="0" smtClean="0"/>
              <a:t> </a:t>
            </a:r>
          </a:p>
          <a:p>
            <a:r>
              <a:rPr lang="es-MX" dirty="0" smtClean="0"/>
              <a:t>Para que los costes sean competitivos, las empresas tienen que disminuir continuamente el nivel de deficiencia del producto y del proceso. Los costos competitivos también son un objeto móvil.</a:t>
            </a:r>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Trilogía de calidad </a:t>
            </a:r>
            <a:endParaRPr lang="es-MX" dirty="0"/>
          </a:p>
        </p:txBody>
      </p:sp>
      <p:sp>
        <p:nvSpPr>
          <p:cNvPr id="3" name="Content Placeholder 2"/>
          <p:cNvSpPr>
            <a:spLocks noGrp="1"/>
          </p:cNvSpPr>
          <p:nvPr>
            <p:ph idx="1"/>
          </p:nvPr>
        </p:nvSpPr>
        <p:spPr/>
        <p:txBody>
          <a:bodyPr/>
          <a:lstStyle/>
          <a:p>
            <a:pPr>
              <a:buFont typeface="Wingdings" pitchFamily="2" charset="2"/>
              <a:buChar char="q"/>
            </a:pPr>
            <a:r>
              <a:rPr lang="es-MX" dirty="0" smtClean="0"/>
              <a:t>También </a:t>
            </a:r>
            <a:r>
              <a:rPr lang="es-MX" dirty="0" smtClean="0"/>
              <a:t>llamada gestión de la calidad, consiste en la totalidad de medios por los cuáles logramos la calidad. Incluye los procesos de planificación, control y mejora de la calidad.</a:t>
            </a:r>
          </a:p>
          <a:p>
            <a:endParaRPr lang="es-MX" dirty="0"/>
          </a:p>
        </p:txBody>
      </p:sp>
      <p:sp>
        <p:nvSpPr>
          <p:cNvPr id="14338" name="AutoShape 2" descr="Resultado de imagen para trilogia de calid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4340" name="AutoShape 4" descr="Resultado de imagen para trilogia de calid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4342" name="AutoShape 6" descr="Resultado de imagen para trilogia de calid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Resultado de imagen para trilogia de calida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Planificación de calidad </a:t>
            </a:r>
            <a:endParaRPr lang="es-MX" dirty="0"/>
          </a:p>
        </p:txBody>
      </p:sp>
      <p:sp>
        <p:nvSpPr>
          <p:cNvPr id="3" name="Content Placeholder 2"/>
          <p:cNvSpPr>
            <a:spLocks noGrp="1"/>
          </p:cNvSpPr>
          <p:nvPr>
            <p:ph idx="1"/>
          </p:nvPr>
        </p:nvSpPr>
        <p:spPr/>
        <p:txBody>
          <a:bodyPr>
            <a:normAutofit lnSpcReduction="10000"/>
          </a:bodyPr>
          <a:lstStyle/>
          <a:p>
            <a:r>
              <a:rPr lang="es-MX" dirty="0" smtClean="0"/>
              <a:t>Es la actividad para: Determinar las necesidades de los clientes y desarrollar los productos y procesos requeridos para satisfacer esas necesidades.</a:t>
            </a:r>
          </a:p>
          <a:p>
            <a:endParaRPr lang="es-MX" dirty="0" smtClean="0"/>
          </a:p>
          <a:p>
            <a:r>
              <a:rPr lang="es-MX" dirty="0" smtClean="0"/>
              <a:t>La planificación de la calidad se necesita para muchos productos, no solo bienes y servicios, que se venden a </a:t>
            </a:r>
            <a:r>
              <a:rPr lang="es-MX" dirty="0" smtClean="0"/>
              <a:t>los </a:t>
            </a:r>
            <a:r>
              <a:rPr lang="es-MX" dirty="0" smtClean="0"/>
              <a:t>clientes, sino también muchos productos internos, tales como los pedidos de numerosos </a:t>
            </a:r>
            <a:r>
              <a:rPr lang="es-MX" dirty="0" smtClean="0"/>
              <a:t>procesos.</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574428"/>
          </a:xfrm>
        </p:spPr>
        <p:txBody>
          <a:bodyPr>
            <a:normAutofit/>
          </a:bodyPr>
          <a:lstStyle/>
          <a:p>
            <a:r>
              <a:rPr lang="es-MX" dirty="0" smtClean="0"/>
              <a:t>Los niveles de la planificación de la calidad son:</a:t>
            </a:r>
          </a:p>
          <a:p>
            <a:endParaRPr lang="es-MX" dirty="0" smtClean="0"/>
          </a:p>
          <a:p>
            <a:pPr lvl="0">
              <a:buFont typeface="Wingdings" pitchFamily="2" charset="2"/>
              <a:buChar char="q"/>
            </a:pPr>
            <a:r>
              <a:rPr lang="es-MX" dirty="0" smtClean="0"/>
              <a:t>Nivel operario</a:t>
            </a:r>
          </a:p>
          <a:p>
            <a:pPr lvl="0">
              <a:buFont typeface="Wingdings" pitchFamily="2" charset="2"/>
              <a:buChar char="q"/>
            </a:pPr>
            <a:endParaRPr lang="es-MX" dirty="0" smtClean="0"/>
          </a:p>
          <a:p>
            <a:pPr>
              <a:buFont typeface="Wingdings" pitchFamily="2" charset="2"/>
              <a:buChar char="q"/>
            </a:pPr>
            <a:r>
              <a:rPr lang="es-MX" dirty="0" smtClean="0"/>
              <a:t> </a:t>
            </a:r>
            <a:r>
              <a:rPr lang="es-MX" dirty="0" smtClean="0"/>
              <a:t>Nivel </a:t>
            </a:r>
            <a:r>
              <a:rPr lang="es-MX" dirty="0" smtClean="0"/>
              <a:t>departamental</a:t>
            </a:r>
          </a:p>
          <a:p>
            <a:pPr>
              <a:buNone/>
            </a:pPr>
            <a:endParaRPr lang="es-MX" dirty="0" smtClean="0"/>
          </a:p>
          <a:p>
            <a:pPr lvl="0">
              <a:buFont typeface="Wingdings" pitchFamily="2" charset="2"/>
              <a:buChar char="q"/>
            </a:pPr>
            <a:r>
              <a:rPr lang="es-MX" dirty="0" smtClean="0"/>
              <a:t>Nivel multifuncional</a:t>
            </a:r>
          </a:p>
          <a:p>
            <a:pPr lvl="0">
              <a:buFont typeface="Wingdings" pitchFamily="2" charset="2"/>
              <a:buChar char="q"/>
            </a:pPr>
            <a:endParaRPr lang="es-MX" dirty="0" smtClean="0"/>
          </a:p>
          <a:p>
            <a:pPr>
              <a:buFont typeface="Wingdings" pitchFamily="2" charset="2"/>
              <a:buChar char="q"/>
            </a:pPr>
            <a:r>
              <a:rPr lang="es-MX" dirty="0" smtClean="0"/>
              <a:t> </a:t>
            </a:r>
            <a:r>
              <a:rPr lang="es-MX" dirty="0" smtClean="0"/>
              <a:t>Nivel </a:t>
            </a:r>
            <a:r>
              <a:rPr lang="es-MX" dirty="0" smtClean="0"/>
              <a:t>corporativo o de división</a:t>
            </a:r>
          </a:p>
          <a:p>
            <a:endParaRPr lang="es-MX" dirty="0"/>
          </a:p>
        </p:txBody>
      </p:sp>
      <p:pic>
        <p:nvPicPr>
          <p:cNvPr id="30722" name="Picture 2" descr="Imagen relacionada"/>
          <p:cNvPicPr>
            <a:picLocks noChangeAspect="1" noChangeArrowheads="1"/>
          </p:cNvPicPr>
          <p:nvPr/>
        </p:nvPicPr>
        <p:blipFill>
          <a:blip r:embed="rId2"/>
          <a:srcRect/>
          <a:stretch>
            <a:fillRect/>
          </a:stretch>
        </p:blipFill>
        <p:spPr bwMode="auto">
          <a:xfrm>
            <a:off x="5500694" y="2500306"/>
            <a:ext cx="3219450" cy="321945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Proceso de planeación </a:t>
            </a:r>
            <a:endParaRPr lang="es-MX" dirty="0"/>
          </a:p>
        </p:txBody>
      </p:sp>
      <p:sp>
        <p:nvSpPr>
          <p:cNvPr id="3" name="Content Placeholder 2"/>
          <p:cNvSpPr>
            <a:spLocks noGrp="1"/>
          </p:cNvSpPr>
          <p:nvPr>
            <p:ph idx="1"/>
          </p:nvPr>
        </p:nvSpPr>
        <p:spPr/>
        <p:txBody>
          <a:bodyPr>
            <a:normAutofit fontScale="92500" lnSpcReduction="10000"/>
          </a:bodyPr>
          <a:lstStyle/>
          <a:p>
            <a:pPr lvl="0">
              <a:lnSpc>
                <a:spcPct val="150000"/>
              </a:lnSpc>
            </a:pPr>
            <a:r>
              <a:rPr lang="es-MX" sz="2200" dirty="0" smtClean="0"/>
              <a:t>Identificar a los clientes</a:t>
            </a:r>
            <a:r>
              <a:rPr lang="es-MX" sz="2200" dirty="0" smtClean="0"/>
              <a:t>.</a:t>
            </a:r>
            <a:r>
              <a:rPr lang="es-MX" sz="2200" dirty="0" smtClean="0"/>
              <a:t> </a:t>
            </a:r>
          </a:p>
          <a:p>
            <a:pPr lvl="0">
              <a:lnSpc>
                <a:spcPct val="150000"/>
              </a:lnSpc>
            </a:pPr>
            <a:r>
              <a:rPr lang="es-MX" sz="2200" dirty="0" smtClean="0"/>
              <a:t>Identificar las necesidades de los clientes</a:t>
            </a:r>
            <a:r>
              <a:rPr lang="es-MX" sz="2200" dirty="0" smtClean="0"/>
              <a:t>.</a:t>
            </a:r>
            <a:endParaRPr lang="es-MX" sz="2200" dirty="0" smtClean="0"/>
          </a:p>
          <a:p>
            <a:pPr lvl="0">
              <a:lnSpc>
                <a:spcPct val="150000"/>
              </a:lnSpc>
            </a:pPr>
            <a:r>
              <a:rPr lang="es-MX" sz="2200" dirty="0" smtClean="0"/>
              <a:t>Traducir las necesidades de los clientes al lenguaje del proveedor</a:t>
            </a:r>
          </a:p>
          <a:p>
            <a:pPr lvl="0">
              <a:lnSpc>
                <a:spcPct val="150000"/>
              </a:lnSpc>
            </a:pPr>
            <a:r>
              <a:rPr lang="es-MX" sz="2200" dirty="0" smtClean="0"/>
              <a:t>Establecer unidades de medida o requerimientos numéricos de los clientes</a:t>
            </a:r>
            <a:r>
              <a:rPr lang="es-MX" sz="2200" dirty="0" smtClean="0"/>
              <a:t>.</a:t>
            </a:r>
            <a:endParaRPr lang="es-MX" sz="2200" dirty="0" smtClean="0"/>
          </a:p>
          <a:p>
            <a:pPr lvl="0">
              <a:lnSpc>
                <a:spcPct val="150000"/>
              </a:lnSpc>
            </a:pPr>
            <a:r>
              <a:rPr lang="es-MX" sz="2200" dirty="0" smtClean="0"/>
              <a:t>Establecer métodos de evaluación de las necesidades de los clientes en función a los requerimientos</a:t>
            </a:r>
            <a:r>
              <a:rPr lang="es-MX" sz="2200" dirty="0" smtClean="0"/>
              <a:t>.</a:t>
            </a:r>
            <a:r>
              <a:rPr lang="es-MX" sz="2200" dirty="0" smtClean="0"/>
              <a:t> </a:t>
            </a:r>
          </a:p>
          <a:p>
            <a:pPr lvl="0">
              <a:lnSpc>
                <a:spcPct val="150000"/>
              </a:lnSpc>
            </a:pPr>
            <a:r>
              <a:rPr lang="es-MX" sz="2200" dirty="0" smtClean="0"/>
              <a:t>Desarrollar el producto de acuerdo a las características de los clientes a fin de satisfacer sus necesidades.</a:t>
            </a:r>
          </a:p>
          <a:p>
            <a:endParaRPr lang="es-MX"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lnSpc>
                <a:spcPct val="150000"/>
              </a:lnSpc>
            </a:pPr>
            <a:r>
              <a:rPr lang="es-MX" sz="2400" dirty="0" smtClean="0"/>
              <a:t>Optimizar el diseño del </a:t>
            </a:r>
            <a:r>
              <a:rPr lang="es-MX" sz="2400" dirty="0" smtClean="0"/>
              <a:t>producto</a:t>
            </a:r>
            <a:r>
              <a:rPr lang="es-MX" sz="2400" dirty="0" smtClean="0"/>
              <a:t> </a:t>
            </a:r>
          </a:p>
          <a:p>
            <a:pPr lvl="0">
              <a:lnSpc>
                <a:spcPct val="150000"/>
              </a:lnSpc>
            </a:pPr>
            <a:r>
              <a:rPr lang="es-MX" sz="2400" dirty="0" smtClean="0"/>
              <a:t>Desarrollar un proceso para elaborar productos que cumplan los requisitos de la empresa y principalmente del cliente</a:t>
            </a:r>
            <a:r>
              <a:rPr lang="es-MX" sz="2400" dirty="0" smtClean="0"/>
              <a:t>.</a:t>
            </a:r>
            <a:r>
              <a:rPr lang="es-MX" sz="2400" dirty="0" smtClean="0"/>
              <a:t> </a:t>
            </a:r>
          </a:p>
          <a:p>
            <a:pPr lvl="0">
              <a:lnSpc>
                <a:spcPct val="150000"/>
              </a:lnSpc>
            </a:pPr>
            <a:r>
              <a:rPr lang="es-MX" sz="2400" dirty="0" smtClean="0"/>
              <a:t>Optimizar y comprobar la capacidad del proceso y comenzar las operaciones</a:t>
            </a:r>
            <a:r>
              <a:rPr lang="es-MX" sz="2400" dirty="0" smtClean="0"/>
              <a:t>.</a:t>
            </a:r>
            <a:r>
              <a:rPr lang="es-MX" sz="2400" dirty="0" smtClean="0"/>
              <a:t> </a:t>
            </a:r>
          </a:p>
          <a:p>
            <a:pPr lvl="0">
              <a:lnSpc>
                <a:spcPct val="150000"/>
              </a:lnSpc>
            </a:pPr>
            <a:r>
              <a:rPr lang="es-MX" sz="2400" dirty="0" smtClean="0"/>
              <a:t>Administrar y planificar la calidad por toda la organización</a:t>
            </a:r>
            <a:r>
              <a:rPr lang="es-MX" sz="2400" dirty="0" smtClean="0"/>
              <a:t>.</a:t>
            </a:r>
            <a:endParaRPr lang="es-MX" sz="2400" dirty="0" smtClean="0"/>
          </a:p>
          <a:p>
            <a:pPr lvl="0">
              <a:lnSpc>
                <a:spcPct val="150000"/>
              </a:lnSpc>
            </a:pPr>
            <a:r>
              <a:rPr lang="es-MX" sz="2400" dirty="0" smtClean="0"/>
              <a:t>Planificar la calidad departamental.</a:t>
            </a:r>
          </a:p>
          <a:p>
            <a:endParaRPr lang="es-MX" dirty="0"/>
          </a:p>
        </p:txBody>
      </p:sp>
      <p:pic>
        <p:nvPicPr>
          <p:cNvPr id="32770" name="Picture 2"/>
          <p:cNvPicPr>
            <a:picLocks noChangeAspect="1" noChangeArrowheads="1"/>
          </p:cNvPicPr>
          <p:nvPr/>
        </p:nvPicPr>
        <p:blipFill>
          <a:blip r:embed="rId2"/>
          <a:srcRect/>
          <a:stretch>
            <a:fillRect/>
          </a:stretch>
        </p:blipFill>
        <p:spPr bwMode="auto">
          <a:xfrm>
            <a:off x="6000760" y="500042"/>
            <a:ext cx="2668593" cy="15716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TotalTime>
  <Words>279</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 FUNCIONES DE CALIDAD Y FILOSOFIA DE LA MEJORA CONTINUA</vt:lpstr>
      <vt:lpstr>Filosofía de calidad </vt:lpstr>
      <vt:lpstr>Slide 3</vt:lpstr>
      <vt:lpstr>Trilogía de calidad </vt:lpstr>
      <vt:lpstr>Slide 5</vt:lpstr>
      <vt:lpstr>Planificación de calidad </vt:lpstr>
      <vt:lpstr>Slide 7</vt:lpstr>
      <vt:lpstr>Proceso de planeación </vt:lpstr>
      <vt:lpstr>Slide 9</vt:lpstr>
      <vt:lpstr>El triple papel</vt:lpstr>
      <vt:lpstr>Control de calidad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FUNCIONES DE CALIDAD Y FILOSOFIA DE LA MEJORA CONTINUA</dc:title>
  <dc:creator>diego aaron gallegos nuñez</dc:creator>
  <cp:lastModifiedBy>diego aaron gallegos nuñez</cp:lastModifiedBy>
  <cp:revision>1</cp:revision>
  <dcterms:created xsi:type="dcterms:W3CDTF">2018-09-26T01:32:44Z</dcterms:created>
  <dcterms:modified xsi:type="dcterms:W3CDTF">2018-09-26T02:08:39Z</dcterms:modified>
</cp:coreProperties>
</file>