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534176-1F0D-4CF3-BC9C-58FBD1A6F703}"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3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11986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126670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41079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A816180-56FD-46D4-BB67-D6F339142745}"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E534176-1F0D-4CF3-BC9C-58FBD1A6F703}"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72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4111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816180-56FD-46D4-BB67-D6F339142745}"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2156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816180-56FD-46D4-BB67-D6F339142745}"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8016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16180-56FD-46D4-BB67-D6F339142745}"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3035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316399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816180-56FD-46D4-BB67-D6F339142745}"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E534176-1F0D-4CF3-BC9C-58FBD1A6F703}" type="slidenum">
              <a:rPr lang="es-CO" smtClean="0"/>
              <a:t>‹Nº›</a:t>
            </a:fld>
            <a:endParaRPr lang="es-CO"/>
          </a:p>
        </p:txBody>
      </p:sp>
    </p:spTree>
    <p:extLst>
      <p:ext uri="{BB962C8B-B14F-4D97-AF65-F5344CB8AC3E}">
        <p14:creationId xmlns:p14="http://schemas.microsoft.com/office/powerpoint/2010/main" val="200539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A816180-56FD-46D4-BB67-D6F339142745}" type="datetimeFigureOut">
              <a:rPr lang="es-CO" smtClean="0"/>
              <a:t>20/10/2018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E534176-1F0D-4CF3-BC9C-58FBD1A6F703}" type="slidenum">
              <a:rPr lang="es-CO" smtClean="0"/>
              <a:t>‹Nº›</a:t>
            </a:fld>
            <a:endParaRPr lang="es-CO"/>
          </a:p>
        </p:txBody>
      </p:sp>
    </p:spTree>
    <p:extLst>
      <p:ext uri="{BB962C8B-B14F-4D97-AF65-F5344CB8AC3E}">
        <p14:creationId xmlns:p14="http://schemas.microsoft.com/office/powerpoint/2010/main" val="433734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8429" y="327166"/>
            <a:ext cx="10129697" cy="1661993"/>
          </a:xfrm>
          <a:prstGeom prst="rect">
            <a:avLst/>
          </a:prstGeom>
          <a:noFill/>
        </p:spPr>
        <p:txBody>
          <a:bodyPr wrap="none" lIns="91440" tIns="45720" rIns="91440" bIns="45720">
            <a:spAutoFit/>
          </a:bodyPr>
          <a:lstStyle/>
          <a:p>
            <a:pPr algn="ctr"/>
            <a:r>
              <a:rPr lang="es-CO" sz="4800" b="1" smtClean="0">
                <a:solidFill>
                  <a:srgbClr val="FF0000"/>
                </a:solidFill>
              </a:rPr>
              <a:t>FUERZA ELASTICA: </a:t>
            </a:r>
            <a:r>
              <a:rPr lang="es-CO" sz="4800" b="1" dirty="0">
                <a:solidFill>
                  <a:srgbClr val="FF0000"/>
                </a:solidFill>
              </a:rPr>
              <a:t>LEY DE HOOKE</a:t>
            </a:r>
          </a:p>
          <a:p>
            <a:pPr algn="ctr"/>
            <a:endParaRPr lang="es-ES" sz="5400" b="1" dirty="0">
              <a:ln w="22225">
                <a:solidFill>
                  <a:schemeClr val="accent2"/>
                </a:solidFill>
                <a:prstDash val="solid"/>
              </a:ln>
              <a:solidFill>
                <a:srgbClr val="FF0000"/>
              </a:solidFill>
              <a:latin typeface="Arial Black" panose="020B0A04020102020204" pitchFamily="34" charset="0"/>
            </a:endParaRPr>
          </a:p>
        </p:txBody>
      </p:sp>
      <p:sp>
        <p:nvSpPr>
          <p:cNvPr id="6" name="CuadroTexto 5"/>
          <p:cNvSpPr txBox="1"/>
          <p:nvPr/>
        </p:nvSpPr>
        <p:spPr>
          <a:xfrm>
            <a:off x="622670" y="1635365"/>
            <a:ext cx="10032078" cy="3785652"/>
          </a:xfrm>
          <a:prstGeom prst="rect">
            <a:avLst/>
          </a:prstGeom>
          <a:noFill/>
        </p:spPr>
        <p:txBody>
          <a:bodyPr wrap="square" rtlCol="0">
            <a:spAutoFit/>
          </a:bodyPr>
          <a:lstStyle/>
          <a:p>
            <a:pPr algn="just"/>
            <a:r>
              <a:rPr lang="es-CO" sz="2000" dirty="0" smtClean="0">
                <a:solidFill>
                  <a:srgbClr val="FF0000"/>
                </a:solidFill>
              </a:rPr>
              <a:t>Definición</a:t>
            </a:r>
            <a:r>
              <a:rPr lang="es-CO" sz="2000" dirty="0" smtClean="0">
                <a:solidFill>
                  <a:srgbClr val="FF0000"/>
                </a:solidFill>
              </a:rPr>
              <a:t>:</a:t>
            </a:r>
          </a:p>
          <a:p>
            <a:pPr algn="just"/>
            <a:r>
              <a:rPr lang="es-CO" sz="2000" dirty="0" smtClean="0"/>
              <a:t>Sabemos </a:t>
            </a:r>
            <a:r>
              <a:rPr lang="es-CO" sz="2000" dirty="0"/>
              <a:t>que los objetos elásticos son aquellos que se deforman debido a la acción de una fuerza, pero vuelven a su forma inicial una vez cesa ésta</a:t>
            </a:r>
            <a:r>
              <a:rPr lang="es-CO" sz="2000" dirty="0" smtClean="0"/>
              <a:t>.</a:t>
            </a:r>
          </a:p>
          <a:p>
            <a:pPr algn="just"/>
            <a:endParaRPr lang="es-CO" sz="2000" dirty="0" smtClean="0"/>
          </a:p>
          <a:p>
            <a:pPr algn="just"/>
            <a:r>
              <a:rPr lang="es-CO" sz="2000" dirty="0"/>
              <a:t>El científico inglés Robert Hooke (1635-1703</a:t>
            </a:r>
            <a:r>
              <a:rPr lang="es-CO" sz="2000" dirty="0" smtClean="0"/>
              <a:t>), </a:t>
            </a:r>
            <a:r>
              <a:rPr lang="es-CO" sz="2000" dirty="0"/>
              <a:t>estableció una ley que lleva su nombre y que explica el comportamiento de un objeto elástico cuando se le somete a una fuerza no excesivamente grande (que pueda, por tanto, deformar al objeto). La ley de Hooke establece que la </a:t>
            </a:r>
            <a:r>
              <a:rPr lang="es-CO" sz="2000" dirty="0" smtClean="0"/>
              <a:t>deformación, x, </a:t>
            </a:r>
            <a:r>
              <a:rPr lang="es-CO" sz="2000" dirty="0"/>
              <a:t>de un objeto elástico es directamente proporcional a la fuerza que se ha ejercido sobre él: a mayor fuerza, mayor deformación, y viceversa. Suele expresarse de la manera siguiente</a:t>
            </a:r>
            <a:r>
              <a:rPr lang="es-CO" sz="2000" dirty="0" smtClean="0"/>
              <a:t>:</a:t>
            </a:r>
          </a:p>
          <a:p>
            <a:pPr algn="just"/>
            <a:endParaRPr lang="es-CO" sz="2000" dirty="0"/>
          </a:p>
          <a:p>
            <a:pPr algn="just"/>
            <a:endParaRPr lang="es-CO" sz="2000" dirty="0" smtClean="0"/>
          </a:p>
        </p:txBody>
      </p:sp>
      <p:pic>
        <p:nvPicPr>
          <p:cNvPr id="17" name="Imagen 16"/>
          <p:cNvPicPr>
            <a:picLocks noChangeAspect="1"/>
          </p:cNvPicPr>
          <p:nvPr/>
        </p:nvPicPr>
        <p:blipFill rotWithShape="1">
          <a:blip r:embed="rId2"/>
          <a:srcRect l="28696" t="45795" r="54130" b="44925"/>
          <a:stretch/>
        </p:blipFill>
        <p:spPr>
          <a:xfrm>
            <a:off x="2928730" y="4598504"/>
            <a:ext cx="6063414" cy="1842052"/>
          </a:xfrm>
          <a:prstGeom prst="rect">
            <a:avLst/>
          </a:prstGeom>
        </p:spPr>
      </p:pic>
    </p:spTree>
    <p:extLst>
      <p:ext uri="{BB962C8B-B14F-4D97-AF65-F5344CB8AC3E}">
        <p14:creationId xmlns:p14="http://schemas.microsoft.com/office/powerpoint/2010/main" val="3539497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609600"/>
            <a:ext cx="9875520" cy="861391"/>
          </a:xfrm>
        </p:spPr>
        <p:txBody>
          <a:bodyPr/>
          <a:lstStyle/>
          <a:p>
            <a:r>
              <a:rPr lang="es-CO" dirty="0" smtClean="0">
                <a:solidFill>
                  <a:srgbClr val="FF0000"/>
                </a:solidFill>
              </a:rPr>
              <a:t>Expresión de las fuerzas elásticas</a:t>
            </a:r>
            <a:endParaRPr lang="es-CO" dirty="0">
              <a:solidFill>
                <a:srgbClr val="FF0000"/>
              </a:solidFill>
            </a:endParaRPr>
          </a:p>
        </p:txBody>
      </p:sp>
      <p:sp>
        <p:nvSpPr>
          <p:cNvPr id="3" name="Marcador de contenido 2"/>
          <p:cNvSpPr>
            <a:spLocks noGrp="1"/>
          </p:cNvSpPr>
          <p:nvPr>
            <p:ph idx="1"/>
          </p:nvPr>
        </p:nvSpPr>
        <p:spPr>
          <a:xfrm>
            <a:off x="572824" y="1040295"/>
            <a:ext cx="11015871" cy="4896679"/>
          </a:xfrm>
        </p:spPr>
        <p:txBody>
          <a:bodyPr>
            <a:normAutofit lnSpcReduction="10000"/>
          </a:bodyPr>
          <a:lstStyle/>
          <a:p>
            <a:pPr marL="45720" indent="0">
              <a:buNone/>
            </a:pPr>
            <a:endParaRPr lang="es-CO" dirty="0" smtClean="0"/>
          </a:p>
          <a:p>
            <a:pPr marL="45720" indent="0">
              <a:buNone/>
            </a:pPr>
            <a:endParaRPr lang="es-CO" dirty="0" smtClean="0"/>
          </a:p>
          <a:p>
            <a:pPr marL="45720" indent="0">
              <a:buNone/>
            </a:pPr>
            <a:endParaRPr lang="es-CO" dirty="0"/>
          </a:p>
          <a:p>
            <a:pPr marL="45720" indent="0">
              <a:buNone/>
            </a:pPr>
            <a:endParaRPr lang="es-CO" dirty="0" smtClean="0">
              <a:solidFill>
                <a:schemeClr val="tx1"/>
              </a:solidFill>
            </a:endParaRPr>
          </a:p>
          <a:p>
            <a:pPr marL="45720" indent="0">
              <a:buNone/>
            </a:pPr>
            <a:r>
              <a:rPr lang="es-CO" dirty="0" smtClean="0">
                <a:solidFill>
                  <a:schemeClr val="tx1"/>
                </a:solidFill>
              </a:rPr>
              <a:t>donde:</a:t>
            </a:r>
            <a:endParaRPr lang="es-CO" dirty="0">
              <a:solidFill>
                <a:schemeClr val="tx1"/>
              </a:solidFill>
            </a:endParaRPr>
          </a:p>
          <a:p>
            <a:pPr algn="just"/>
            <a:r>
              <a:rPr lang="es-CO" dirty="0">
                <a:solidFill>
                  <a:schemeClr val="tx1"/>
                </a:solidFill>
              </a:rPr>
              <a:t> </a:t>
            </a:r>
            <a:r>
              <a:rPr lang="es-CO" dirty="0" err="1">
                <a:solidFill>
                  <a:schemeClr val="tx1"/>
                </a:solidFill>
              </a:rPr>
              <a:t>Fel</a:t>
            </a:r>
            <a:r>
              <a:rPr lang="es-CO" dirty="0">
                <a:solidFill>
                  <a:schemeClr val="tx1"/>
                </a:solidFill>
              </a:rPr>
              <a:t>  :es la fuerza de reacción del objeto elástico (igual a la ejercida sobre él pero con sentido contrario), también llamada fuerza recuperadora,</a:t>
            </a:r>
          </a:p>
          <a:p>
            <a:pPr algn="just"/>
            <a:r>
              <a:rPr lang="es-CO" dirty="0">
                <a:solidFill>
                  <a:schemeClr val="tx1"/>
                </a:solidFill>
              </a:rPr>
              <a:t>x :es la deformación del objeto elástico</a:t>
            </a:r>
          </a:p>
          <a:p>
            <a:pPr algn="just"/>
            <a:r>
              <a:rPr lang="es-CO" dirty="0" smtClean="0">
                <a:solidFill>
                  <a:schemeClr val="tx1"/>
                </a:solidFill>
              </a:rPr>
              <a:t> </a:t>
            </a:r>
            <a:r>
              <a:rPr lang="es-CO" dirty="0">
                <a:solidFill>
                  <a:schemeClr val="tx1"/>
                </a:solidFill>
              </a:rPr>
              <a:t>K :es la constante elástica del objeto (</a:t>
            </a:r>
            <a:r>
              <a:rPr lang="es-CO" dirty="0" err="1">
                <a:solidFill>
                  <a:schemeClr val="tx1"/>
                </a:solidFill>
              </a:rPr>
              <a:t>N·m</a:t>
            </a:r>
            <a:r>
              <a:rPr lang="es-CO" dirty="0" smtClean="0">
                <a:solidFill>
                  <a:schemeClr val="tx1"/>
                </a:solidFill>
              </a:rPr>
              <a:t>^-</a:t>
            </a:r>
            <a:r>
              <a:rPr lang="es-CO" dirty="0">
                <a:solidFill>
                  <a:schemeClr val="tx1"/>
                </a:solidFill>
              </a:rPr>
              <a:t>1), que nos indica la resistencia que opone a ser deformado. El signo negativo que aparece en la ley de Hooke nos indica que la fuerza con que el objeto elástico responde tiene sentido contrario al de la deformación (alargamiento o acortamiento) de dicho objeto.</a:t>
            </a:r>
          </a:p>
          <a:p>
            <a:pPr marL="45720" indent="0">
              <a:buNone/>
            </a:pPr>
            <a:endParaRPr lang="es-CO" dirty="0">
              <a:solidFill>
                <a:schemeClr val="tx1"/>
              </a:solidFill>
            </a:endParaRPr>
          </a:p>
        </p:txBody>
      </p:sp>
      <p:pic>
        <p:nvPicPr>
          <p:cNvPr id="4" name="Imagen 3"/>
          <p:cNvPicPr>
            <a:picLocks noChangeAspect="1"/>
          </p:cNvPicPr>
          <p:nvPr/>
        </p:nvPicPr>
        <p:blipFill>
          <a:blip r:embed="rId2"/>
          <a:stretch>
            <a:fillRect/>
          </a:stretch>
        </p:blipFill>
        <p:spPr>
          <a:xfrm>
            <a:off x="2016055" y="1259672"/>
            <a:ext cx="6066046" cy="1847248"/>
          </a:xfrm>
          <a:prstGeom prst="rect">
            <a:avLst/>
          </a:prstGeom>
        </p:spPr>
      </p:pic>
    </p:spTree>
    <p:extLst>
      <p:ext uri="{BB962C8B-B14F-4D97-AF65-F5344CB8AC3E}">
        <p14:creationId xmlns:p14="http://schemas.microsoft.com/office/powerpoint/2010/main" val="2784685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solidFill>
                  <a:srgbClr val="FF0000"/>
                </a:solidFill>
              </a:rPr>
              <a:t>Qué explica la ley de Hooke</a:t>
            </a:r>
            <a:endParaRPr lang="es-CO" dirty="0">
              <a:solidFill>
                <a:srgbClr val="FF0000"/>
              </a:solidFill>
            </a:endParaRPr>
          </a:p>
        </p:txBody>
      </p:sp>
      <p:sp>
        <p:nvSpPr>
          <p:cNvPr id="3" name="Marcador de contenido 2"/>
          <p:cNvSpPr>
            <a:spLocks noGrp="1"/>
          </p:cNvSpPr>
          <p:nvPr>
            <p:ph idx="1"/>
          </p:nvPr>
        </p:nvSpPr>
        <p:spPr>
          <a:xfrm>
            <a:off x="1143000" y="1749287"/>
            <a:ext cx="9875520" cy="4346713"/>
          </a:xfrm>
        </p:spPr>
        <p:txBody>
          <a:bodyPr/>
          <a:lstStyle/>
          <a:p>
            <a:pPr algn="just"/>
            <a:r>
              <a:rPr lang="es-CO" dirty="0">
                <a:solidFill>
                  <a:schemeClr val="tx1"/>
                </a:solidFill>
              </a:rPr>
              <a:t>La ley de Hooke explica el funcionamiento de los dinamómetros, que son los aparatos destinados a medir fuerzas; están formados por un muelle o resorte elástico junto con una escala graduada que marca la deformación que experimenta el muelle al aplicarle una determinada fuerza.</a:t>
            </a:r>
          </a:p>
          <a:p>
            <a:endParaRPr lang="es-CO" dirty="0"/>
          </a:p>
        </p:txBody>
      </p:sp>
      <p:pic>
        <p:nvPicPr>
          <p:cNvPr id="4" name="Imagen 3"/>
          <p:cNvPicPr>
            <a:picLocks noChangeAspect="1"/>
          </p:cNvPicPr>
          <p:nvPr/>
        </p:nvPicPr>
        <p:blipFill>
          <a:blip r:embed="rId2"/>
          <a:stretch>
            <a:fillRect/>
          </a:stretch>
        </p:blipFill>
        <p:spPr>
          <a:xfrm>
            <a:off x="1860688" y="3472070"/>
            <a:ext cx="2623930" cy="2623930"/>
          </a:xfrm>
          <a:prstGeom prst="rect">
            <a:avLst/>
          </a:prstGeom>
        </p:spPr>
      </p:pic>
      <p:pic>
        <p:nvPicPr>
          <p:cNvPr id="5" name="Imagen 4"/>
          <p:cNvPicPr>
            <a:picLocks noChangeAspect="1"/>
          </p:cNvPicPr>
          <p:nvPr/>
        </p:nvPicPr>
        <p:blipFill>
          <a:blip r:embed="rId3"/>
          <a:stretch>
            <a:fillRect/>
          </a:stretch>
        </p:blipFill>
        <p:spPr>
          <a:xfrm>
            <a:off x="6546574" y="3280891"/>
            <a:ext cx="3894068" cy="3185548"/>
          </a:xfrm>
          <a:prstGeom prst="rect">
            <a:avLst/>
          </a:prstGeom>
        </p:spPr>
      </p:pic>
    </p:spTree>
    <p:extLst>
      <p:ext uri="{BB962C8B-B14F-4D97-AF65-F5344CB8AC3E}">
        <p14:creationId xmlns:p14="http://schemas.microsoft.com/office/powerpoint/2010/main" val="205254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85386" y="445396"/>
            <a:ext cx="10287414" cy="5982458"/>
          </a:xfrm>
          <a:prstGeom prst="rect">
            <a:avLst/>
          </a:prstGeom>
        </p:spPr>
      </p:pic>
    </p:spTree>
    <p:extLst>
      <p:ext uri="{BB962C8B-B14F-4D97-AF65-F5344CB8AC3E}">
        <p14:creationId xmlns:p14="http://schemas.microsoft.com/office/powerpoint/2010/main" val="1391782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70</TotalTime>
  <Words>285</Words>
  <Application>Microsoft Office PowerPoint</Application>
  <PresentationFormat>Panorámica</PresentationFormat>
  <Paragraphs>16</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 Black</vt:lpstr>
      <vt:lpstr>Corbel</vt:lpstr>
      <vt:lpstr>Base</vt:lpstr>
      <vt:lpstr>Presentación de PowerPoint</vt:lpstr>
      <vt:lpstr>Expresión de las fuerzas elásticas</vt:lpstr>
      <vt:lpstr>Qué explica la ley de Hooke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11</cp:revision>
  <dcterms:created xsi:type="dcterms:W3CDTF">2018-02-25T23:08:57Z</dcterms:created>
  <dcterms:modified xsi:type="dcterms:W3CDTF">2018-10-20T23:06:42Z</dcterms:modified>
</cp:coreProperties>
</file>