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AFE72-0E89-43DB-A3EB-6ADF9B907426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52AD8-4DFD-426A-9148-8A0B5D600DF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6924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52AD8-4DFD-426A-9148-8A0B5D600DFF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883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7490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282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590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922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8141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6190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788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696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191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895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885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BD8F0-5C7F-4FB6-8ECC-37DA0BC8FF52}" type="datetimeFigureOut">
              <a:rPr lang="es-PE" smtClean="0"/>
              <a:t>04/11/2018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B2F6-2C85-44CE-AE4F-F01F9E1DBBC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21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193023" y="116632"/>
            <a:ext cx="2698558" cy="6480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latin typeface="Cooper Black" pitchFamily="18" charset="0"/>
              </a:rPr>
              <a:t>PÁRRAFOS  SEGÚN LA IDEA PRINCIPAL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5554567" y="2072762"/>
            <a:ext cx="1620180" cy="62290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solidFill>
                  <a:schemeClr val="tx1"/>
                </a:solidFill>
                <a:latin typeface="Arial Rounded MT Bold" pitchFamily="34" charset="0"/>
              </a:rPr>
              <a:t>Párrafo Paralelo 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30478" y="2072762"/>
            <a:ext cx="1620180" cy="6229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solidFill>
                  <a:schemeClr val="tx1"/>
                </a:solidFill>
                <a:latin typeface="Arial Rounded MT Bold" pitchFamily="34" charset="0"/>
              </a:rPr>
              <a:t>Párrafo Analizante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3727648" y="2072762"/>
            <a:ext cx="1620180" cy="6229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solidFill>
                  <a:schemeClr val="tx1"/>
                </a:solidFill>
                <a:latin typeface="Arial Rounded MT Bold" pitchFamily="34" charset="0"/>
              </a:rPr>
              <a:t>Párrafo Encuadrado 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1940744" y="2072762"/>
            <a:ext cx="1620180" cy="6229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solidFill>
                  <a:schemeClr val="tx1"/>
                </a:solidFill>
                <a:latin typeface="Arial Rounded MT Bold" pitchFamily="34" charset="0"/>
              </a:rPr>
              <a:t>Párrafo Sintetizante 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7450505" y="2100981"/>
            <a:ext cx="1674186" cy="8222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400" dirty="0">
                <a:solidFill>
                  <a:schemeClr val="tx1"/>
                </a:solidFill>
                <a:latin typeface="Arial Rounded MT Bold" pitchFamily="34" charset="0"/>
              </a:rPr>
              <a:t>Párrafo Analizante-Sintetizante 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4164632" y="1065372"/>
            <a:ext cx="746212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Tipos </a:t>
            </a:r>
          </a:p>
        </p:txBody>
      </p:sp>
      <p:cxnSp>
        <p:nvCxnSpPr>
          <p:cNvPr id="48" name="47 Conector recto de flecha"/>
          <p:cNvCxnSpPr>
            <a:stCxn id="33" idx="2"/>
            <a:endCxn id="10" idx="0"/>
          </p:cNvCxnSpPr>
          <p:nvPr/>
        </p:nvCxnSpPr>
        <p:spPr>
          <a:xfrm flipH="1">
            <a:off x="840568" y="1434704"/>
            <a:ext cx="3697170" cy="63805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>
            <a:stCxn id="33" idx="2"/>
            <a:endCxn id="12" idx="0"/>
          </p:cNvCxnSpPr>
          <p:nvPr/>
        </p:nvCxnSpPr>
        <p:spPr>
          <a:xfrm flipH="1">
            <a:off x="2750834" y="1434704"/>
            <a:ext cx="1786904" cy="63805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>
            <a:stCxn id="33" idx="2"/>
            <a:endCxn id="11" idx="0"/>
          </p:cNvCxnSpPr>
          <p:nvPr/>
        </p:nvCxnSpPr>
        <p:spPr>
          <a:xfrm>
            <a:off x="4537738" y="1434704"/>
            <a:ext cx="0" cy="63805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stCxn id="33" idx="2"/>
            <a:endCxn id="6" idx="0"/>
          </p:cNvCxnSpPr>
          <p:nvPr/>
        </p:nvCxnSpPr>
        <p:spPr>
          <a:xfrm>
            <a:off x="4537738" y="1434704"/>
            <a:ext cx="1826919" cy="638058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stCxn id="33" idx="2"/>
            <a:endCxn id="13" idx="0"/>
          </p:cNvCxnSpPr>
          <p:nvPr/>
        </p:nvCxnSpPr>
        <p:spPr>
          <a:xfrm>
            <a:off x="4537738" y="1434704"/>
            <a:ext cx="3749860" cy="66627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stCxn id="33" idx="0"/>
            <a:endCxn id="4" idx="2"/>
          </p:cNvCxnSpPr>
          <p:nvPr/>
        </p:nvCxnSpPr>
        <p:spPr>
          <a:xfrm flipV="1">
            <a:off x="4537738" y="764704"/>
            <a:ext cx="4564" cy="30066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Rectángulo redondeado"/>
          <p:cNvSpPr/>
          <p:nvPr/>
        </p:nvSpPr>
        <p:spPr>
          <a:xfrm>
            <a:off x="285736" y="2923239"/>
            <a:ext cx="1109664" cy="5040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Idea principal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279212" y="4774656"/>
            <a:ext cx="1109664" cy="4500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Proceso deductivo</a:t>
            </a:r>
          </a:p>
        </p:txBody>
      </p:sp>
      <p:sp>
        <p:nvSpPr>
          <p:cNvPr id="85" name="84 Rectángulo redondeado"/>
          <p:cNvSpPr/>
          <p:nvPr/>
        </p:nvSpPr>
        <p:spPr>
          <a:xfrm>
            <a:off x="274433" y="3942148"/>
            <a:ext cx="1109664" cy="44245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Inicio del texto </a:t>
            </a:r>
          </a:p>
        </p:txBody>
      </p:sp>
      <p:cxnSp>
        <p:nvCxnSpPr>
          <p:cNvPr id="87" name="86 Conector recto"/>
          <p:cNvCxnSpPr>
            <a:stCxn id="10" idx="2"/>
            <a:endCxn id="81" idx="0"/>
          </p:cNvCxnSpPr>
          <p:nvPr/>
        </p:nvCxnSpPr>
        <p:spPr>
          <a:xfrm>
            <a:off x="840568" y="2695663"/>
            <a:ext cx="0" cy="22757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>
            <a:stCxn id="81" idx="2"/>
            <a:endCxn id="85" idx="0"/>
          </p:cNvCxnSpPr>
          <p:nvPr/>
        </p:nvCxnSpPr>
        <p:spPr>
          <a:xfrm flipH="1">
            <a:off x="829265" y="3427295"/>
            <a:ext cx="11303" cy="514853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"/>
          <p:cNvCxnSpPr>
            <a:stCxn id="85" idx="2"/>
            <a:endCxn id="84" idx="0"/>
          </p:cNvCxnSpPr>
          <p:nvPr/>
        </p:nvCxnSpPr>
        <p:spPr>
          <a:xfrm>
            <a:off x="829265" y="4384604"/>
            <a:ext cx="4779" cy="39005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CuadroTexto"/>
          <p:cNvSpPr txBox="1"/>
          <p:nvPr/>
        </p:nvSpPr>
        <p:spPr>
          <a:xfrm>
            <a:off x="311136" y="3574289"/>
            <a:ext cx="121600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Se encuentra 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509209" y="4438668"/>
            <a:ext cx="75601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Sigue </a:t>
            </a:r>
          </a:p>
        </p:txBody>
      </p:sp>
      <p:pic>
        <p:nvPicPr>
          <p:cNvPr id="1026" name="Picture 2" descr="Resultado de imagen para texto con lin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9" r="18215"/>
          <a:stretch/>
        </p:blipFill>
        <p:spPr bwMode="auto">
          <a:xfrm>
            <a:off x="390696" y="5539332"/>
            <a:ext cx="899743" cy="11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125 Rectángulo redondeado"/>
          <p:cNvSpPr/>
          <p:nvPr/>
        </p:nvSpPr>
        <p:spPr>
          <a:xfrm>
            <a:off x="2196002" y="2923239"/>
            <a:ext cx="1109664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Idea principal</a:t>
            </a:r>
          </a:p>
        </p:txBody>
      </p:sp>
      <p:cxnSp>
        <p:nvCxnSpPr>
          <p:cNvPr id="128" name="127 Conector recto"/>
          <p:cNvCxnSpPr/>
          <p:nvPr/>
        </p:nvCxnSpPr>
        <p:spPr>
          <a:xfrm>
            <a:off x="2750834" y="2695663"/>
            <a:ext cx="0" cy="22757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128 Rectángulo redondeado"/>
          <p:cNvSpPr/>
          <p:nvPr/>
        </p:nvSpPr>
        <p:spPr>
          <a:xfrm>
            <a:off x="2196002" y="3896496"/>
            <a:ext cx="1109664" cy="4424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Final del texto </a:t>
            </a:r>
          </a:p>
        </p:txBody>
      </p:sp>
      <p:cxnSp>
        <p:nvCxnSpPr>
          <p:cNvPr id="1024" name="1023 Conector recto"/>
          <p:cNvCxnSpPr>
            <a:stCxn id="126" idx="2"/>
            <a:endCxn id="129" idx="0"/>
          </p:cNvCxnSpPr>
          <p:nvPr/>
        </p:nvCxnSpPr>
        <p:spPr>
          <a:xfrm>
            <a:off x="2750834" y="3427295"/>
            <a:ext cx="0" cy="469201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32 Rectángulo redondeado"/>
          <p:cNvSpPr/>
          <p:nvPr/>
        </p:nvSpPr>
        <p:spPr>
          <a:xfrm>
            <a:off x="2196002" y="4782296"/>
            <a:ext cx="1109664" cy="4424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Proceso inductivo</a:t>
            </a:r>
          </a:p>
        </p:txBody>
      </p:sp>
      <p:cxnSp>
        <p:nvCxnSpPr>
          <p:cNvPr id="1028" name="1027 Conector recto"/>
          <p:cNvCxnSpPr>
            <a:stCxn id="129" idx="2"/>
            <a:endCxn id="133" idx="0"/>
          </p:cNvCxnSpPr>
          <p:nvPr/>
        </p:nvCxnSpPr>
        <p:spPr>
          <a:xfrm>
            <a:off x="2750834" y="4338952"/>
            <a:ext cx="0" cy="44334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Picture 2" descr="Resultado de imagen para texto con lin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9" r="18215"/>
          <a:stretch/>
        </p:blipFill>
        <p:spPr bwMode="auto">
          <a:xfrm>
            <a:off x="2300962" y="5530948"/>
            <a:ext cx="899743" cy="11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136 CuadroTexto"/>
          <p:cNvSpPr txBox="1"/>
          <p:nvPr/>
        </p:nvSpPr>
        <p:spPr>
          <a:xfrm>
            <a:off x="2193534" y="3551256"/>
            <a:ext cx="121600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Se encuentra </a:t>
            </a:r>
          </a:p>
        </p:txBody>
      </p:sp>
      <p:sp>
        <p:nvSpPr>
          <p:cNvPr id="139" name="138 CuadroTexto"/>
          <p:cNvSpPr txBox="1"/>
          <p:nvPr/>
        </p:nvSpPr>
        <p:spPr>
          <a:xfrm>
            <a:off x="2480991" y="4467957"/>
            <a:ext cx="75601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Sigue </a:t>
            </a:r>
          </a:p>
        </p:txBody>
      </p:sp>
      <p:sp>
        <p:nvSpPr>
          <p:cNvPr id="140" name="139 Rectángulo redondeado"/>
          <p:cNvSpPr/>
          <p:nvPr/>
        </p:nvSpPr>
        <p:spPr>
          <a:xfrm>
            <a:off x="3987470" y="2923239"/>
            <a:ext cx="1109664" cy="504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Idea principal</a:t>
            </a:r>
          </a:p>
        </p:txBody>
      </p:sp>
      <p:sp>
        <p:nvSpPr>
          <p:cNvPr id="141" name="140 Rectángulo redondeado"/>
          <p:cNvSpPr/>
          <p:nvPr/>
        </p:nvSpPr>
        <p:spPr>
          <a:xfrm>
            <a:off x="3915131" y="3896496"/>
            <a:ext cx="1245214" cy="4424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Inicio y al final del texto </a:t>
            </a:r>
          </a:p>
        </p:txBody>
      </p:sp>
      <p:sp>
        <p:nvSpPr>
          <p:cNvPr id="142" name="141 Rectángulo redondeado"/>
          <p:cNvSpPr/>
          <p:nvPr/>
        </p:nvSpPr>
        <p:spPr>
          <a:xfrm>
            <a:off x="3732212" y="4579630"/>
            <a:ext cx="1620180" cy="6629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La conclusión refuerza la idea principal</a:t>
            </a:r>
          </a:p>
        </p:txBody>
      </p:sp>
      <p:pic>
        <p:nvPicPr>
          <p:cNvPr id="143" name="Picture 2" descr="Resultado de imagen para texto con lin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9" r="18215"/>
          <a:stretch/>
        </p:blipFill>
        <p:spPr bwMode="auto">
          <a:xfrm>
            <a:off x="4087866" y="5530948"/>
            <a:ext cx="899743" cy="11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0" name="1029 Conector recto"/>
          <p:cNvCxnSpPr>
            <a:stCxn id="11" idx="2"/>
            <a:endCxn id="140" idx="0"/>
          </p:cNvCxnSpPr>
          <p:nvPr/>
        </p:nvCxnSpPr>
        <p:spPr>
          <a:xfrm>
            <a:off x="4537738" y="2695663"/>
            <a:ext cx="4564" cy="22757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1031 Conector recto"/>
          <p:cNvCxnSpPr>
            <a:stCxn id="140" idx="2"/>
            <a:endCxn id="141" idx="0"/>
          </p:cNvCxnSpPr>
          <p:nvPr/>
        </p:nvCxnSpPr>
        <p:spPr>
          <a:xfrm flipH="1">
            <a:off x="4537738" y="3427295"/>
            <a:ext cx="4564" cy="469201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1033 Conector recto"/>
          <p:cNvCxnSpPr>
            <a:stCxn id="141" idx="2"/>
            <a:endCxn id="142" idx="0"/>
          </p:cNvCxnSpPr>
          <p:nvPr/>
        </p:nvCxnSpPr>
        <p:spPr>
          <a:xfrm>
            <a:off x="4537738" y="4338952"/>
            <a:ext cx="4564" cy="24067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CuadroTexto"/>
          <p:cNvSpPr txBox="1"/>
          <p:nvPr/>
        </p:nvSpPr>
        <p:spPr>
          <a:xfrm>
            <a:off x="3934299" y="3561610"/>
            <a:ext cx="121600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Se encuentra </a:t>
            </a:r>
          </a:p>
        </p:txBody>
      </p:sp>
      <p:sp>
        <p:nvSpPr>
          <p:cNvPr id="152" name="151 Rectángulo redondeado"/>
          <p:cNvSpPr/>
          <p:nvPr/>
        </p:nvSpPr>
        <p:spPr>
          <a:xfrm>
            <a:off x="5706967" y="2923239"/>
            <a:ext cx="1315380" cy="50405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Todas son ideas principales </a:t>
            </a:r>
          </a:p>
        </p:txBody>
      </p:sp>
      <p:sp>
        <p:nvSpPr>
          <p:cNvPr id="153" name="152 Rectángulo redondeado"/>
          <p:cNvSpPr/>
          <p:nvPr/>
        </p:nvSpPr>
        <p:spPr>
          <a:xfrm>
            <a:off x="5742050" y="3896496"/>
            <a:ext cx="1245214" cy="44245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Mismo nivel de importancia</a:t>
            </a:r>
          </a:p>
        </p:txBody>
      </p:sp>
      <p:sp>
        <p:nvSpPr>
          <p:cNvPr id="154" name="153 Rectángulo redondeado"/>
          <p:cNvSpPr/>
          <p:nvPr/>
        </p:nvSpPr>
        <p:spPr>
          <a:xfrm>
            <a:off x="5809825" y="4800102"/>
            <a:ext cx="1109664" cy="44245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Proceso de inferencia </a:t>
            </a:r>
          </a:p>
        </p:txBody>
      </p:sp>
      <p:cxnSp>
        <p:nvCxnSpPr>
          <p:cNvPr id="1037" name="1036 Conector recto"/>
          <p:cNvCxnSpPr>
            <a:stCxn id="6" idx="2"/>
            <a:endCxn id="152" idx="0"/>
          </p:cNvCxnSpPr>
          <p:nvPr/>
        </p:nvCxnSpPr>
        <p:spPr>
          <a:xfrm>
            <a:off x="6364657" y="2695663"/>
            <a:ext cx="0" cy="22757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1038 Conector recto"/>
          <p:cNvCxnSpPr>
            <a:stCxn id="152" idx="2"/>
            <a:endCxn id="153" idx="0"/>
          </p:cNvCxnSpPr>
          <p:nvPr/>
        </p:nvCxnSpPr>
        <p:spPr>
          <a:xfrm>
            <a:off x="6364657" y="3427296"/>
            <a:ext cx="0" cy="4692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1040 Conector recto"/>
          <p:cNvCxnSpPr>
            <a:stCxn id="153" idx="2"/>
            <a:endCxn id="154" idx="0"/>
          </p:cNvCxnSpPr>
          <p:nvPr/>
        </p:nvCxnSpPr>
        <p:spPr>
          <a:xfrm>
            <a:off x="6364657" y="4338952"/>
            <a:ext cx="0" cy="4611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CuadroTexto"/>
          <p:cNvSpPr txBox="1"/>
          <p:nvPr/>
        </p:nvSpPr>
        <p:spPr>
          <a:xfrm>
            <a:off x="6060655" y="3574288"/>
            <a:ext cx="608003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Tienen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6034662" y="4456519"/>
            <a:ext cx="75601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Sigue </a:t>
            </a:r>
          </a:p>
        </p:txBody>
      </p:sp>
      <p:pic>
        <p:nvPicPr>
          <p:cNvPr id="168" name="Picture 2" descr="Resultado de imagen para texto con lin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9" r="18215"/>
          <a:stretch/>
        </p:blipFill>
        <p:spPr bwMode="auto">
          <a:xfrm>
            <a:off x="5914785" y="5508376"/>
            <a:ext cx="899743" cy="11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168 Rectángulo redondeado"/>
          <p:cNvSpPr/>
          <p:nvPr/>
        </p:nvSpPr>
        <p:spPr>
          <a:xfrm>
            <a:off x="7732766" y="3170310"/>
            <a:ext cx="1109664" cy="5040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Idea principal</a:t>
            </a:r>
          </a:p>
        </p:txBody>
      </p:sp>
      <p:sp>
        <p:nvSpPr>
          <p:cNvPr id="170" name="169 Rectángulo redondeado"/>
          <p:cNvSpPr/>
          <p:nvPr/>
        </p:nvSpPr>
        <p:spPr>
          <a:xfrm>
            <a:off x="7732766" y="4094548"/>
            <a:ext cx="1109664" cy="4424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Centro del texto</a:t>
            </a:r>
          </a:p>
        </p:txBody>
      </p:sp>
      <p:sp>
        <p:nvSpPr>
          <p:cNvPr id="171" name="170 Rectángulo redondeado"/>
          <p:cNvSpPr/>
          <p:nvPr/>
        </p:nvSpPr>
        <p:spPr>
          <a:xfrm>
            <a:off x="7732766" y="4756398"/>
            <a:ext cx="1109664" cy="5731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100" dirty="0">
                <a:solidFill>
                  <a:schemeClr val="tx1"/>
                </a:solidFill>
                <a:latin typeface="Century Gothic" pitchFamily="34" charset="0"/>
              </a:rPr>
              <a:t>Rodeada de ideas secundarias </a:t>
            </a:r>
          </a:p>
        </p:txBody>
      </p:sp>
      <p:cxnSp>
        <p:nvCxnSpPr>
          <p:cNvPr id="1048" name="1047 Conector recto"/>
          <p:cNvCxnSpPr>
            <a:stCxn id="13" idx="2"/>
            <a:endCxn id="169" idx="0"/>
          </p:cNvCxnSpPr>
          <p:nvPr/>
        </p:nvCxnSpPr>
        <p:spPr>
          <a:xfrm>
            <a:off x="8287598" y="2923239"/>
            <a:ext cx="0" cy="247071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>
            <a:stCxn id="169" idx="2"/>
            <a:endCxn id="170" idx="0"/>
          </p:cNvCxnSpPr>
          <p:nvPr/>
        </p:nvCxnSpPr>
        <p:spPr>
          <a:xfrm>
            <a:off x="8287598" y="3674366"/>
            <a:ext cx="0" cy="420182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>
            <a:stCxn id="170" idx="2"/>
            <a:endCxn id="171" idx="0"/>
          </p:cNvCxnSpPr>
          <p:nvPr/>
        </p:nvCxnSpPr>
        <p:spPr>
          <a:xfrm>
            <a:off x="8287598" y="4537004"/>
            <a:ext cx="0" cy="219394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177 CuadroTexto"/>
          <p:cNvSpPr txBox="1"/>
          <p:nvPr/>
        </p:nvSpPr>
        <p:spPr>
          <a:xfrm>
            <a:off x="7743506" y="3773385"/>
            <a:ext cx="121600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PE" sz="1000" dirty="0">
                <a:latin typeface="Century Gothic" pitchFamily="34" charset="0"/>
              </a:rPr>
              <a:t>Se encuentra </a:t>
            </a:r>
          </a:p>
        </p:txBody>
      </p:sp>
      <p:pic>
        <p:nvPicPr>
          <p:cNvPr id="179" name="Picture 2" descr="Resultado de imagen para texto con line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9" r="18215"/>
          <a:stretch/>
        </p:blipFill>
        <p:spPr bwMode="auto">
          <a:xfrm>
            <a:off x="7837726" y="5530948"/>
            <a:ext cx="899743" cy="119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54" name="1053 Conector recto"/>
          <p:cNvCxnSpPr>
            <a:stCxn id="84" idx="2"/>
            <a:endCxn id="1026" idx="0"/>
          </p:cNvCxnSpPr>
          <p:nvPr/>
        </p:nvCxnSpPr>
        <p:spPr>
          <a:xfrm>
            <a:off x="834044" y="5224752"/>
            <a:ext cx="6524" cy="3145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>
            <a:stCxn id="133" idx="2"/>
            <a:endCxn id="136" idx="0"/>
          </p:cNvCxnSpPr>
          <p:nvPr/>
        </p:nvCxnSpPr>
        <p:spPr>
          <a:xfrm>
            <a:off x="2750834" y="5224752"/>
            <a:ext cx="0" cy="30619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>
            <a:stCxn id="142" idx="2"/>
            <a:endCxn id="143" idx="0"/>
          </p:cNvCxnSpPr>
          <p:nvPr/>
        </p:nvCxnSpPr>
        <p:spPr>
          <a:xfrm flipH="1">
            <a:off x="4537738" y="5242558"/>
            <a:ext cx="4564" cy="28839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>
            <a:stCxn id="154" idx="2"/>
            <a:endCxn id="168" idx="0"/>
          </p:cNvCxnSpPr>
          <p:nvPr/>
        </p:nvCxnSpPr>
        <p:spPr>
          <a:xfrm>
            <a:off x="6364657" y="5242558"/>
            <a:ext cx="0" cy="26581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>
            <a:stCxn id="171" idx="2"/>
            <a:endCxn id="179" idx="0"/>
          </p:cNvCxnSpPr>
          <p:nvPr/>
        </p:nvCxnSpPr>
        <p:spPr>
          <a:xfrm>
            <a:off x="8287598" y="5329512"/>
            <a:ext cx="0" cy="201436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>
            <a:off x="509209" y="5733256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197 Conector recto"/>
          <p:cNvCxnSpPr/>
          <p:nvPr/>
        </p:nvCxnSpPr>
        <p:spPr>
          <a:xfrm>
            <a:off x="521015" y="587851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198 Conector recto"/>
          <p:cNvCxnSpPr/>
          <p:nvPr/>
        </p:nvCxnSpPr>
        <p:spPr>
          <a:xfrm>
            <a:off x="2446348" y="6381328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Conector recto"/>
          <p:cNvCxnSpPr/>
          <p:nvPr/>
        </p:nvCxnSpPr>
        <p:spPr>
          <a:xfrm>
            <a:off x="2430401" y="6533728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200 Conector recto"/>
          <p:cNvCxnSpPr/>
          <p:nvPr/>
        </p:nvCxnSpPr>
        <p:spPr>
          <a:xfrm>
            <a:off x="4239098" y="5764584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Conector recto"/>
          <p:cNvCxnSpPr/>
          <p:nvPr/>
        </p:nvCxnSpPr>
        <p:spPr>
          <a:xfrm>
            <a:off x="4234533" y="5916984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202 Conector recto"/>
          <p:cNvCxnSpPr/>
          <p:nvPr/>
        </p:nvCxnSpPr>
        <p:spPr>
          <a:xfrm>
            <a:off x="4234532" y="640551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Conector recto"/>
          <p:cNvCxnSpPr/>
          <p:nvPr/>
        </p:nvCxnSpPr>
        <p:spPr>
          <a:xfrm>
            <a:off x="4234532" y="655791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204 Conector recto"/>
          <p:cNvCxnSpPr/>
          <p:nvPr/>
        </p:nvCxnSpPr>
        <p:spPr>
          <a:xfrm>
            <a:off x="6034661" y="5756596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205 Conector recto"/>
          <p:cNvCxnSpPr/>
          <p:nvPr/>
        </p:nvCxnSpPr>
        <p:spPr>
          <a:xfrm>
            <a:off x="6034662" y="5920480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206 Conector recto"/>
          <p:cNvCxnSpPr/>
          <p:nvPr/>
        </p:nvCxnSpPr>
        <p:spPr>
          <a:xfrm>
            <a:off x="6060655" y="6061396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207 Conector recto"/>
          <p:cNvCxnSpPr/>
          <p:nvPr/>
        </p:nvCxnSpPr>
        <p:spPr>
          <a:xfrm>
            <a:off x="6062251" y="621475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208 Conector recto"/>
          <p:cNvCxnSpPr/>
          <p:nvPr/>
        </p:nvCxnSpPr>
        <p:spPr>
          <a:xfrm>
            <a:off x="6062251" y="6366196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209 Conector recto"/>
          <p:cNvCxnSpPr/>
          <p:nvPr/>
        </p:nvCxnSpPr>
        <p:spPr>
          <a:xfrm>
            <a:off x="6062251" y="6518596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210 Conector recto"/>
          <p:cNvCxnSpPr/>
          <p:nvPr/>
        </p:nvCxnSpPr>
        <p:spPr>
          <a:xfrm>
            <a:off x="7984393" y="607759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211 Conector recto"/>
          <p:cNvCxnSpPr/>
          <p:nvPr/>
        </p:nvCxnSpPr>
        <p:spPr>
          <a:xfrm>
            <a:off x="7984392" y="6214752"/>
            <a:ext cx="606407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3" name="212 Imagen" descr="Resultado de imagen para tipos de parrafo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51" t="31803" r="13872" b="12117"/>
          <a:stretch/>
        </p:blipFill>
        <p:spPr bwMode="auto">
          <a:xfrm>
            <a:off x="390696" y="208969"/>
            <a:ext cx="1550048" cy="14121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66446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792999" y="2800332"/>
            <a:ext cx="1800200" cy="1080988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4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PÁRRAFO SEGÚN SU ESTRUCTURA LÓGICA </a:t>
            </a:r>
          </a:p>
        </p:txBody>
      </p:sp>
      <p:sp>
        <p:nvSpPr>
          <p:cNvPr id="12" name="11 Elipse"/>
          <p:cNvSpPr/>
          <p:nvPr/>
        </p:nvSpPr>
        <p:spPr>
          <a:xfrm>
            <a:off x="2049160" y="2283481"/>
            <a:ext cx="1584176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comparativo </a:t>
            </a:r>
          </a:p>
        </p:txBody>
      </p:sp>
      <p:sp>
        <p:nvSpPr>
          <p:cNvPr id="13" name="12 Elipse"/>
          <p:cNvSpPr/>
          <p:nvPr/>
        </p:nvSpPr>
        <p:spPr>
          <a:xfrm>
            <a:off x="3926616" y="1735129"/>
            <a:ext cx="1584176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 de causa-efecto</a:t>
            </a:r>
          </a:p>
        </p:txBody>
      </p:sp>
      <p:sp>
        <p:nvSpPr>
          <p:cNvPr id="14" name="13 Elipse"/>
          <p:cNvSpPr/>
          <p:nvPr/>
        </p:nvSpPr>
        <p:spPr>
          <a:xfrm>
            <a:off x="3134528" y="4148612"/>
            <a:ext cx="1584176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deductivo </a:t>
            </a:r>
          </a:p>
        </p:txBody>
      </p:sp>
      <p:sp>
        <p:nvSpPr>
          <p:cNvPr id="15" name="14 Elipse"/>
          <p:cNvSpPr/>
          <p:nvPr/>
        </p:nvSpPr>
        <p:spPr>
          <a:xfrm>
            <a:off x="1682654" y="3346946"/>
            <a:ext cx="1584176" cy="69832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inductivo </a:t>
            </a:r>
          </a:p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</a:p>
        </p:txBody>
      </p:sp>
      <p:sp>
        <p:nvSpPr>
          <p:cNvPr id="16" name="15 Elipse"/>
          <p:cNvSpPr/>
          <p:nvPr/>
        </p:nvSpPr>
        <p:spPr>
          <a:xfrm>
            <a:off x="5653473" y="2121045"/>
            <a:ext cx="1800200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de resolución de problemas </a:t>
            </a:r>
          </a:p>
        </p:txBody>
      </p:sp>
      <p:sp>
        <p:nvSpPr>
          <p:cNvPr id="17" name="16 Elipse"/>
          <p:cNvSpPr/>
          <p:nvPr/>
        </p:nvSpPr>
        <p:spPr>
          <a:xfrm>
            <a:off x="5423475" y="4258072"/>
            <a:ext cx="1584176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de conclusión  </a:t>
            </a:r>
          </a:p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</a:p>
        </p:txBody>
      </p:sp>
      <p:sp>
        <p:nvSpPr>
          <p:cNvPr id="18" name="17 Elipse"/>
          <p:cNvSpPr/>
          <p:nvPr/>
        </p:nvSpPr>
        <p:spPr>
          <a:xfrm>
            <a:off x="6151290" y="3297832"/>
            <a:ext cx="1694116" cy="7474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PÁRRAFO de secuencia </a:t>
            </a:r>
          </a:p>
          <a:p>
            <a:pPr algn="ctr"/>
            <a:r>
              <a:rPr lang="es-PE" sz="12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</a:p>
        </p:txBody>
      </p:sp>
      <p:cxnSp>
        <p:nvCxnSpPr>
          <p:cNvPr id="20" name="19 Conector recto de flecha"/>
          <p:cNvCxnSpPr>
            <a:stCxn id="4" idx="7"/>
            <a:endCxn id="16" idx="3"/>
          </p:cNvCxnSpPr>
          <p:nvPr/>
        </p:nvCxnSpPr>
        <p:spPr>
          <a:xfrm flipV="1">
            <a:off x="5329566" y="2759025"/>
            <a:ext cx="587540" cy="1996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4" idx="6"/>
            <a:endCxn id="18" idx="2"/>
          </p:cNvCxnSpPr>
          <p:nvPr/>
        </p:nvCxnSpPr>
        <p:spPr>
          <a:xfrm>
            <a:off x="5593199" y="3340826"/>
            <a:ext cx="558091" cy="3307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4" idx="5"/>
            <a:endCxn id="17" idx="1"/>
          </p:cNvCxnSpPr>
          <p:nvPr/>
        </p:nvCxnSpPr>
        <p:spPr>
          <a:xfrm>
            <a:off x="5329566" y="3723013"/>
            <a:ext cx="325906" cy="6445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4" idx="0"/>
            <a:endCxn id="13" idx="4"/>
          </p:cNvCxnSpPr>
          <p:nvPr/>
        </p:nvCxnSpPr>
        <p:spPr>
          <a:xfrm flipV="1">
            <a:off x="4693099" y="2482569"/>
            <a:ext cx="25605" cy="3177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4" idx="1"/>
            <a:endCxn id="12" idx="6"/>
          </p:cNvCxnSpPr>
          <p:nvPr/>
        </p:nvCxnSpPr>
        <p:spPr>
          <a:xfrm flipH="1" flipV="1">
            <a:off x="3633336" y="2657201"/>
            <a:ext cx="423296" cy="30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4" idx="2"/>
            <a:endCxn id="15" idx="6"/>
          </p:cNvCxnSpPr>
          <p:nvPr/>
        </p:nvCxnSpPr>
        <p:spPr>
          <a:xfrm flipH="1">
            <a:off x="3266830" y="3340826"/>
            <a:ext cx="526169" cy="35528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4" idx="4"/>
            <a:endCxn id="14" idx="7"/>
          </p:cNvCxnSpPr>
          <p:nvPr/>
        </p:nvCxnSpPr>
        <p:spPr>
          <a:xfrm flipH="1">
            <a:off x="4486707" y="3881320"/>
            <a:ext cx="206392" cy="376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593381" y="1447623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Semejanzas y diferencias 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3890044" y="534149"/>
            <a:ext cx="1649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Razones y consecuencias 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7087978" y="1142862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Problema y solución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7644721" y="4163529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Eventos en orden 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5796145" y="5663115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Cierre del tema 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2914900" y="5663115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General a particular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485521" y="4359181"/>
            <a:ext cx="15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Particular a general </a:t>
            </a:r>
          </a:p>
        </p:txBody>
      </p:sp>
      <p:cxnSp>
        <p:nvCxnSpPr>
          <p:cNvPr id="50" name="49 Conector recto"/>
          <p:cNvCxnSpPr>
            <a:stCxn id="12" idx="0"/>
            <a:endCxn id="42" idx="3"/>
          </p:cNvCxnSpPr>
          <p:nvPr/>
        </p:nvCxnSpPr>
        <p:spPr>
          <a:xfrm flipH="1" flipV="1">
            <a:off x="2108237" y="1770789"/>
            <a:ext cx="733011" cy="5126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>
            <a:stCxn id="13" idx="0"/>
            <a:endCxn id="43" idx="2"/>
          </p:cNvCxnSpPr>
          <p:nvPr/>
        </p:nvCxnSpPr>
        <p:spPr>
          <a:xfrm flipH="1" flipV="1">
            <a:off x="4714600" y="1180480"/>
            <a:ext cx="4104" cy="5546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6" idx="7"/>
            <a:endCxn id="44" idx="2"/>
          </p:cNvCxnSpPr>
          <p:nvPr/>
        </p:nvCxnSpPr>
        <p:spPr>
          <a:xfrm flipV="1">
            <a:off x="7190040" y="1789193"/>
            <a:ext cx="655366" cy="441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18" idx="5"/>
            <a:endCxn id="45" idx="1"/>
          </p:cNvCxnSpPr>
          <p:nvPr/>
        </p:nvCxnSpPr>
        <p:spPr>
          <a:xfrm>
            <a:off x="7597308" y="3935812"/>
            <a:ext cx="47413" cy="5508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stCxn id="17" idx="4"/>
            <a:endCxn id="46" idx="0"/>
          </p:cNvCxnSpPr>
          <p:nvPr/>
        </p:nvCxnSpPr>
        <p:spPr>
          <a:xfrm>
            <a:off x="6215563" y="5005512"/>
            <a:ext cx="338010" cy="6576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>
            <a:stCxn id="47" idx="0"/>
            <a:endCxn id="14" idx="4"/>
          </p:cNvCxnSpPr>
          <p:nvPr/>
        </p:nvCxnSpPr>
        <p:spPr>
          <a:xfrm flipV="1">
            <a:off x="3672328" y="4896052"/>
            <a:ext cx="254288" cy="767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>
            <a:stCxn id="48" idx="0"/>
            <a:endCxn id="15" idx="2"/>
          </p:cNvCxnSpPr>
          <p:nvPr/>
        </p:nvCxnSpPr>
        <p:spPr>
          <a:xfrm flipV="1">
            <a:off x="1242949" y="3696109"/>
            <a:ext cx="439705" cy="663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239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126</Words>
  <Application>Microsoft Office PowerPoint</Application>
  <PresentationFormat>Presentación en pantalla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Aharoni</vt:lpstr>
      <vt:lpstr>Arial</vt:lpstr>
      <vt:lpstr>Arial Rounded MT Bold</vt:lpstr>
      <vt:lpstr>Calibri</vt:lpstr>
      <vt:lpstr>Century Gothic</vt:lpstr>
      <vt:lpstr>Cooper Black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NUEVO</dc:creator>
  <cp:lastModifiedBy>karloz mendoza tolentino</cp:lastModifiedBy>
  <cp:revision>17</cp:revision>
  <dcterms:created xsi:type="dcterms:W3CDTF">2018-11-01T15:54:58Z</dcterms:created>
  <dcterms:modified xsi:type="dcterms:W3CDTF">2018-11-04T21:18:47Z</dcterms:modified>
</cp:coreProperties>
</file>