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2" r:id="rId3"/>
    <p:sldId id="258" r:id="rId4"/>
    <p:sldId id="259" r:id="rId5"/>
    <p:sldId id="260" r:id="rId6"/>
    <p:sldId id="273" r:id="rId7"/>
    <p:sldId id="274" r:id="rId8"/>
    <p:sldId id="275" r:id="rId9"/>
    <p:sldId id="276" r:id="rId10"/>
    <p:sldId id="277" r:id="rId11"/>
    <p:sldId id="278" r:id="rId12"/>
    <p:sldId id="263" r:id="rId13"/>
    <p:sldId id="279" r:id="rId14"/>
    <p:sldId id="280" r:id="rId15"/>
    <p:sldId id="281" r:id="rId16"/>
    <p:sldId id="265" r:id="rId17"/>
    <p:sldId id="264" r:id="rId18"/>
    <p:sldId id="261" r:id="rId19"/>
    <p:sldId id="267" r:id="rId20"/>
    <p:sldId id="272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A3C3-20EE-4359-AE01-DC0626F6F402}" type="datetimeFigureOut">
              <a:rPr lang="es-ES" smtClean="0"/>
              <a:pPr/>
              <a:t>30/03/2020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9F31-BD1A-478C-81EB-3F9C64C51A4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A3C3-20EE-4359-AE01-DC0626F6F402}" type="datetimeFigureOut">
              <a:rPr lang="es-ES" smtClean="0"/>
              <a:pPr/>
              <a:t>30/03/2020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9F31-BD1A-478C-81EB-3F9C64C51A4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A3C3-20EE-4359-AE01-DC0626F6F402}" type="datetimeFigureOut">
              <a:rPr lang="es-ES" smtClean="0"/>
              <a:pPr/>
              <a:t>30/03/2020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9F31-BD1A-478C-81EB-3F9C64C51A4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A3C3-20EE-4359-AE01-DC0626F6F402}" type="datetimeFigureOut">
              <a:rPr lang="es-ES" smtClean="0"/>
              <a:pPr/>
              <a:t>30/03/2020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9F31-BD1A-478C-81EB-3F9C64C51A4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A3C3-20EE-4359-AE01-DC0626F6F402}" type="datetimeFigureOut">
              <a:rPr lang="es-ES" smtClean="0"/>
              <a:pPr/>
              <a:t>30/03/2020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9F31-BD1A-478C-81EB-3F9C64C51A4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A3C3-20EE-4359-AE01-DC0626F6F402}" type="datetimeFigureOut">
              <a:rPr lang="es-ES" smtClean="0"/>
              <a:pPr/>
              <a:t>30/03/2020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9F31-BD1A-478C-81EB-3F9C64C51A4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A3C3-20EE-4359-AE01-DC0626F6F402}" type="datetimeFigureOut">
              <a:rPr lang="es-ES" smtClean="0"/>
              <a:pPr/>
              <a:t>30/03/2020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9F31-BD1A-478C-81EB-3F9C64C51A4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A3C3-20EE-4359-AE01-DC0626F6F402}" type="datetimeFigureOut">
              <a:rPr lang="es-ES" smtClean="0"/>
              <a:pPr/>
              <a:t>30/03/2020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9F31-BD1A-478C-81EB-3F9C64C51A4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A3C3-20EE-4359-AE01-DC0626F6F402}" type="datetimeFigureOut">
              <a:rPr lang="es-ES" smtClean="0"/>
              <a:pPr/>
              <a:t>30/03/2020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9F31-BD1A-478C-81EB-3F9C64C51A4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A3C3-20EE-4359-AE01-DC0626F6F402}" type="datetimeFigureOut">
              <a:rPr lang="es-ES" smtClean="0"/>
              <a:pPr/>
              <a:t>30/03/2020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9F31-BD1A-478C-81EB-3F9C64C51A4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6A3C3-20EE-4359-AE01-DC0626F6F402}" type="datetimeFigureOut">
              <a:rPr lang="es-ES" smtClean="0"/>
              <a:pPr/>
              <a:t>30/03/2020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9F31-BD1A-478C-81EB-3F9C64C51A4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6A3C3-20EE-4359-AE01-DC0626F6F402}" type="datetimeFigureOut">
              <a:rPr lang="es-ES" smtClean="0"/>
              <a:pPr/>
              <a:t>30/03/2020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9F31-BD1A-478C-81EB-3F9C64C51A48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asticsylaformacion.blogspot.com/2009/04/las-tics-definiciones-e%0dimplicaciones.html" TargetMode="External"/><Relationship Id="rId2" Type="http://schemas.openxmlformats.org/officeDocument/2006/relationships/hyperlink" Target="http://jei.pangea.org/edu/f/tic-uso-edu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F:\fotos colegio\DSC034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561" y="548680"/>
            <a:ext cx="6677025" cy="548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 rot="16200000">
            <a:off x="4300229" y="-1708844"/>
            <a:ext cx="615553" cy="6120680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“</a:t>
            </a:r>
            <a:r>
              <a:rPr lang="es-ES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Sólo los Seres Humanizados Pueden Transformar la Sociedad</a:t>
            </a:r>
            <a:r>
              <a:rPr lang="es-ES" sz="24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”</a:t>
            </a:r>
            <a:endParaRPr lang="es-ES" sz="24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14" name="13 Rectángulo"/>
          <p:cNvSpPr/>
          <p:nvPr/>
        </p:nvSpPr>
        <p:spPr>
          <a:xfrm rot="16200000">
            <a:off x="4271163" y="-2819429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INSTITUCIÓN EDUCATIVA SAN JOSÉ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14 Imagen" descr="E:\FORO EMPRENDEDORES\Imagen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9868" y="4653136"/>
            <a:ext cx="1274445" cy="1211580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 rot="16200000">
            <a:off x="4397349" y="2565198"/>
            <a:ext cx="615553" cy="6314921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SINCELEJO-SUCRE</a:t>
            </a:r>
            <a:endParaRPr lang="es-ES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683568" y="404663"/>
            <a:ext cx="7424147" cy="615553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prstTxWarp prst="textPlain">
              <a:avLst/>
            </a:prstTxWarp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PROPAGACIÓN </a:t>
            </a:r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LA ONDA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 rot="16200000">
            <a:off x="4984772" y="-1867250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 fontScale="92500" lnSpcReduction="20000"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BLOG:</a:t>
            </a:r>
          </a:p>
          <a:p>
            <a:pPr algn="ctr"/>
            <a:r>
              <a:rPr lang="es-ES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http://dvanemar.wix.com/busin-review-blog-es </a:t>
            </a:r>
            <a:endParaRPr lang="es-ES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 rot="16200000">
            <a:off x="5298373" y="-91850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s-CO" sz="2000" dirty="0" smtClean="0">
                <a:latin typeface="Arial"/>
              </a:rPr>
              <a:t>PÁGINA EN FACEBOOK: </a:t>
            </a:r>
          </a:p>
          <a:p>
            <a:pPr algn="ctr"/>
            <a:r>
              <a:rPr lang="es-CO" sz="2000" dirty="0" smtClean="0">
                <a:latin typeface="Arial"/>
              </a:rPr>
              <a:t>PEQUEÑOS NAVEGADORES</a:t>
            </a:r>
            <a:r>
              <a:rPr lang="es-E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ES" sz="20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previews.123rf.com/images/coramax/coramax1208/coramax120801639/14814966-3d-people-man-person-with-a-megaphone-Stock-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1477"/>
            <a:ext cx="4464496" cy="459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 rot="16200000">
            <a:off x="5178976" y="-119313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s-CO" sz="2000" dirty="0" smtClean="0">
                <a:latin typeface="Arial"/>
              </a:rPr>
              <a:t>INSTAGRAM: </a:t>
            </a:r>
          </a:p>
          <a:p>
            <a:pPr algn="ctr"/>
            <a:r>
              <a:rPr lang="es-CO" sz="2000" dirty="0" smtClean="0">
                <a:latin typeface="Arial"/>
              </a:rPr>
              <a:t>PEQUEÑOS_ NAVEGADORES</a:t>
            </a:r>
            <a:r>
              <a:rPr lang="es-E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ES" sz="20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 rot="16200000">
            <a:off x="5298374" y="1176831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s-CO" sz="2000" dirty="0" smtClean="0">
                <a:latin typeface="Arial"/>
              </a:rPr>
              <a:t>YOUTUBE: </a:t>
            </a:r>
          </a:p>
          <a:p>
            <a:pPr algn="ctr"/>
            <a:r>
              <a:rPr lang="es-CO" sz="2000" dirty="0" smtClean="0">
                <a:latin typeface="Arial"/>
              </a:rPr>
              <a:t>VIDEO: SAN JOSE, LA LECTURA Y YO NAVEGANDO </a:t>
            </a:r>
          </a:p>
          <a:p>
            <a:pPr algn="ctr"/>
            <a:r>
              <a:rPr lang="es-CO" sz="2000" dirty="0" smtClean="0">
                <a:latin typeface="Arial"/>
              </a:rPr>
              <a:t>CON LAS TIC</a:t>
            </a:r>
            <a:r>
              <a:rPr lang="es-E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ES" sz="20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0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403648" y="477049"/>
            <a:ext cx="6336704" cy="615553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prstTxWarp prst="textPlain">
              <a:avLst/>
            </a:prstTxWarp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Bibliografía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 rot="16200000">
            <a:off x="4984772" y="-1867250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endParaRPr lang="es-ES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520788" y="1844823"/>
            <a:ext cx="610242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400" dirty="0">
                <a:latin typeface="Times New Roman" pitchFamily="18" charset="0"/>
                <a:ea typeface="Times New Roman"/>
                <a:cs typeface="Times New Roman" pitchFamily="18" charset="0"/>
              </a:rPr>
              <a:t>HURTADO, RUBEN. SERNA, DIANA. SIERRA, LUZ. Lectura con sentido  .estrategias para mejorar la compresión textual Medellín .</a:t>
            </a:r>
            <a:r>
              <a:rPr lang="es-CO" sz="14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Pág</a:t>
            </a:r>
            <a:r>
              <a:rPr lang="es-CO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357</a:t>
            </a:r>
          </a:p>
          <a:p>
            <a:pPr>
              <a:spcAft>
                <a:spcPts val="0"/>
              </a:spcAft>
            </a:pPr>
            <a:r>
              <a:rPr lang="es-CO" sz="14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E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GOODMAN, KENNET: La lengua escrita y de la lectura. Serie: pedagogía y currículo 6 MEN. Pág. 46</a:t>
            </a:r>
            <a:endParaRPr lang="es-CO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es-CO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es-ES" sz="1400" dirty="0">
                <a:latin typeface="Times New Roman" pitchFamily="18" charset="0"/>
                <a:ea typeface="Times New Roman"/>
                <a:cs typeface="Times New Roman" pitchFamily="18" charset="0"/>
              </a:rPr>
              <a:t>GAJARDO, JENNY. Red maestros de maestros. </a:t>
            </a:r>
            <a:r>
              <a:rPr lang="pt-PT" sz="1400" dirty="0">
                <a:latin typeface="Times New Roman" pitchFamily="18" charset="0"/>
                <a:ea typeface="Times New Roman"/>
                <a:cs typeface="Times New Roman" pitchFamily="18" charset="0"/>
              </a:rPr>
              <a:t>Internet. Pág. 1</a:t>
            </a:r>
            <a:endParaRPr lang="es-CO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s-CO" sz="1400" baseline="30000" dirty="0">
                <a:latin typeface="Times New Roman" pitchFamily="18" charset="0"/>
                <a:ea typeface="Times New Roman"/>
                <a:cs typeface="Times New Roman" pitchFamily="18" charset="0"/>
              </a:rPr>
              <a:t>*</a:t>
            </a:r>
            <a:r>
              <a:rPr lang="es-CO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pt-PT" sz="1400" dirty="0">
                <a:latin typeface="Times New Roman" pitchFamily="18" charset="0"/>
                <a:ea typeface="Times New Roman"/>
                <a:cs typeface="Times New Roman" pitchFamily="18" charset="0"/>
              </a:rPr>
              <a:t>FERREIRO, EMILIA. TEBEROSKY, ANA. </a:t>
            </a:r>
            <a:r>
              <a:rPr lang="es-CO" sz="1400" dirty="0">
                <a:latin typeface="Times New Roman" pitchFamily="18" charset="0"/>
                <a:ea typeface="Times New Roman"/>
                <a:cs typeface="Times New Roman" pitchFamily="18" charset="0"/>
              </a:rPr>
              <a:t>La enseñanza de la lengua escrita y de la lectura. Serie: Pedagogía y currículo  6.MEN. Pág. 46.</a:t>
            </a:r>
          </a:p>
          <a:p>
            <a:pPr>
              <a:spcAft>
                <a:spcPts val="0"/>
              </a:spcAft>
            </a:pPr>
            <a:r>
              <a:rPr lang="es-CO" sz="14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O" sz="1400" baseline="30000" dirty="0">
                <a:latin typeface="Times New Roman" pitchFamily="18" charset="0"/>
                <a:ea typeface="Times New Roman"/>
                <a:cs typeface="Times New Roman" pitchFamily="18" charset="0"/>
              </a:rPr>
              <a:t>*</a:t>
            </a:r>
            <a:r>
              <a:rPr lang="es-CO" sz="1400" dirty="0">
                <a:latin typeface="Times New Roman" pitchFamily="18" charset="0"/>
                <a:ea typeface="Times New Roman"/>
                <a:cs typeface="Times New Roman" pitchFamily="18" charset="0"/>
              </a:rPr>
              <a:t> JURADO VALENCIA, FABIO. El pensar en la escritura. Revista lógica lúdica de los signos. IENSS. Pág. 8</a:t>
            </a:r>
          </a:p>
          <a:p>
            <a:pPr>
              <a:spcAft>
                <a:spcPts val="0"/>
              </a:spcAft>
            </a:pPr>
            <a:r>
              <a:rPr lang="es-CO" sz="14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O" sz="1400" u="sng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http://jei.pangea.org/edu/f/tic-uso-edu.htm</a:t>
            </a:r>
            <a:endParaRPr lang="es-CO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s-CO" sz="14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s-CO" sz="1400" baseline="30000" dirty="0">
                <a:latin typeface="Times New Roman" pitchFamily="18" charset="0"/>
                <a:ea typeface="Times New Roman"/>
                <a:cs typeface="Times New Roman" pitchFamily="18" charset="0"/>
              </a:rPr>
              <a:t>*</a:t>
            </a:r>
            <a:r>
              <a:rPr lang="es-CO" sz="1400" u="sng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/>
              </a:rPr>
              <a:t>http://lasticsylaformacion.blogspot.com/2009/04/las-tics-definiciones-e</a:t>
            </a:r>
            <a:endParaRPr lang="es-CO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s-CO" sz="1400" u="sng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/>
              </a:rPr>
              <a:t>implicaciones.html</a:t>
            </a:r>
            <a:endParaRPr lang="es-CO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7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16200000">
            <a:off x="4332959" y="-340429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EVIDENCIAS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16200000">
            <a:off x="4297240" y="-2939974"/>
            <a:ext cx="615553" cy="7495585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“Sólo los Seres Humanizados Pueden Transformar la Sociedad”</a:t>
            </a:r>
            <a:endParaRPr lang="es-ES" sz="28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pic>
        <p:nvPicPr>
          <p:cNvPr id="10" name="9 Imagen" descr="http://www.silvitablanco.com.ar/winnie_pooh/winnie_pooh_8/Image16d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32494">
            <a:off x="285395" y="935856"/>
            <a:ext cx="1785950" cy="214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 rot="16200000">
            <a:off x="4404397" y="202496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4400593" y="2208939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TRABAJO EN LA SALA INTELIGENTE</a:t>
            </a:r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13 Imagen" descr="C:\Windows.old.000\Users\SONY\Desktop\2015 DEIRYS\DSC076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30" y="1494789"/>
            <a:ext cx="5819730" cy="3934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16200000">
            <a:off x="4332959" y="-340429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EVIDENCAIS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16200000">
            <a:off x="4297240" y="-2939974"/>
            <a:ext cx="615553" cy="7495585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“Sólo los Seres Humanizados Pueden Transformar la Sociedad”</a:t>
            </a:r>
            <a:endParaRPr lang="es-ES" sz="28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 rot="16200000">
            <a:off x="4404397" y="202496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4297239" y="2002794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LECTURAS DIRIGIDAS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13 Imagen" descr="C:\Windows.old.000\Users\SONY\Desktop\2015 DEIRYS\EVIDENCIAS 3°1\IMG_20150515_1352101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89522"/>
            <a:ext cx="2160240" cy="4179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14 Imagen" descr="C:\Users\USUARIO\Desktop\fotos 3° 2015\IMG_20150917_1359203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15" y="1721347"/>
            <a:ext cx="5189220" cy="2915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2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16200000">
            <a:off x="4332959" y="-340429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EVIDENCAIS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16200000">
            <a:off x="4297240" y="-2939974"/>
            <a:ext cx="615553" cy="7495585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“Sólo los Seres Humanizados Pueden Transformar la Sociedad”</a:t>
            </a:r>
            <a:endParaRPr lang="es-ES" sz="28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 rot="16200000">
            <a:off x="4404397" y="202496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4297239" y="2002794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TALLERES DE VOCALIZACIÓN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9 Imagen" descr="C:\Users\USUARIO\AppData\Local\Microsoft\Windows\Temporary Internet Files\Content.Word\IMG-20150820-WA00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35" y="1848485"/>
            <a:ext cx="5612130" cy="3161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0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16200000">
            <a:off x="4332959" y="-340429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EVIDENCAIS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16200000">
            <a:off x="4297240" y="-2939974"/>
            <a:ext cx="615553" cy="7495585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“Sólo los Seres Humanizados Pueden Transformar la Sociedad”</a:t>
            </a:r>
            <a:endParaRPr lang="es-ES" sz="28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 rot="16200000">
            <a:off x="4404397" y="202496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4297239" y="2002794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 fontScale="55000" lnSpcReduction="20000"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SOCIALIZACIÓN DEL PROYECTO A LA COMUNIDAD </a:t>
            </a:r>
          </a:p>
          <a:p>
            <a:pPr algn="ctr"/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EDUCATIVA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10 Imagen" descr="C:\Users\USUARIO\AppData\Local\Microsoft\Windows\Temporary Internet Files\Content.Word\IMG-20150821-WA0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35" y="1326833"/>
            <a:ext cx="5612130" cy="420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5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16200000">
            <a:off x="4332959" y="-340429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INSTITUCIÓN EDUCATIVA SAN JOSÉ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16200000">
            <a:off x="4297240" y="-2939974"/>
            <a:ext cx="615553" cy="7495585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“Sólo los Seres Humanizados Pueden Transformar la Sociedad”</a:t>
            </a:r>
            <a:endParaRPr lang="es-ES" sz="28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 rot="16200000">
            <a:off x="4214811" y="3428999"/>
            <a:ext cx="642942" cy="5500728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SOCIALIZACIÓN DEL PROYECTO EN EXPOCIENCIA- BOGOTÁ 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9 Imagen" descr="https://fbcdn-sphotos-h-a.akamaihd.net/hphotos-ak-xap1/v/t1.0-9/12096565_10207870603543122_2020829407573423732_n.jpg?oh=c2259a4e9e0c1d18c19b5430fb5f4eb6&amp;oe=56E5BB52&amp;__gda__=1458521095_5be84884e4c8d5ad3fd27adc0fd2fdf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192688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16200000">
            <a:off x="4332959" y="-340429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INSTITUCIÓN EDUCATIVA SAN JOSÉ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16200000">
            <a:off x="4297240" y="-2939974"/>
            <a:ext cx="615553" cy="7495585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“Sólo los Seres Humanizados Pueden Transformar la Sociedad”</a:t>
            </a:r>
            <a:endParaRPr lang="es-ES" sz="28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pic>
        <p:nvPicPr>
          <p:cNvPr id="10" name="9 Imagen" descr="https://fbcdn-sphotos-b-a.akamaihd.net/hphotos-ak-xap1/v/t1.0-9/12115506_1033380536682006_6690708225947562977_n.jpg?oh=c7facf003b9648a7603936a9df7c5d6d&amp;oe=56E9A546&amp;__gda__=1458935679_b788cca98ebb354aef93e82b63869fd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805304"/>
            <a:ext cx="5616624" cy="3711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16200000">
            <a:off x="4332959" y="-340429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INSTITUCIÓN EDUCATIVA SAN JOSÉ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16200000">
            <a:off x="4297240" y="-2939974"/>
            <a:ext cx="615553" cy="7495585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“Sólo los Seres Humanizados Pueden Transformar la Sociedad”</a:t>
            </a:r>
            <a:endParaRPr lang="es-ES" sz="28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pic>
        <p:nvPicPr>
          <p:cNvPr id="7" name="6 Imagen" descr="https://fbcdn-sphotos-f-a.akamaihd.net/hphotos-ak-xtp1/v/t1.0-9/12112479_10207876176362439_8922111263832138188_n.jpg?oh=40a010faac482be50d8c33713041ef5f&amp;oe=56EC50D8&amp;__gda__=1454482717_e1982864f5326bb1e7004055aecb747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680" y="1556792"/>
            <a:ext cx="6048672" cy="3993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16200000">
            <a:off x="4332959" y="-3404297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INSTITUCIÓN EDUCATIVA SAN JOSÉ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16200000">
            <a:off x="4297240" y="-2939974"/>
            <a:ext cx="615553" cy="7495585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“Sólo los Seres Humanizados Pueden Transformar la Sociedad”</a:t>
            </a:r>
            <a:endParaRPr lang="es-ES" sz="28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pic>
        <p:nvPicPr>
          <p:cNvPr id="7" name="6 Imagen" descr="https://scontent-mia1-1.xx.fbcdn.net/hphotos-xtp1/v/t1.0-9/12108149_10207876179642521_4351692275638319537_n.jpg?oh=1c78daf8eb557982498da3a78f3c0fc0&amp;oe=56E613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17" y="1646238"/>
            <a:ext cx="5254903" cy="3654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F:\fotos colegio\DSC034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469" y="530632"/>
            <a:ext cx="6677025" cy="548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 rot="16200000">
            <a:off x="4300229" y="-1708844"/>
            <a:ext cx="615553" cy="6120680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“</a:t>
            </a:r>
            <a:r>
              <a:rPr lang="es-ES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Sólo los Seres Humanizados Pueden Transformar la Sociedad</a:t>
            </a:r>
            <a:r>
              <a:rPr lang="es-ES" sz="24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”</a:t>
            </a:r>
            <a:endParaRPr lang="es-ES" sz="24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  <p:sp>
        <p:nvSpPr>
          <p:cNvPr id="14" name="13 Rectángulo"/>
          <p:cNvSpPr/>
          <p:nvPr/>
        </p:nvSpPr>
        <p:spPr>
          <a:xfrm rot="16200000">
            <a:off x="4271163" y="-2819429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INSTITUCIÓN EDUCATIVA SAN JOSÉ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14 Imagen" descr="E:\FORO EMPRENDEDORES\Imagen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9868" y="4653136"/>
            <a:ext cx="1274445" cy="121158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 rot="14580352">
            <a:off x="4104364" y="341163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EXPERIENCIA SIGNIFICATIVA</a:t>
            </a:r>
            <a:endParaRPr lang="es-ES" sz="28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539045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age.jimcdn.com/app/cms/image/transf/dimension=360x10000:format=gif/path/s6015f4d0bb8788de/image/i7d3bf4c4d324652a/version/1417788118/ima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69740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cr-s1-p.mlstatic.com/clases-de-computacion-a-domicilio-para-ninos-adultos-3808-MCR4873588513_082013-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b="4830"/>
          <a:stretch/>
        </p:blipFill>
        <p:spPr bwMode="auto">
          <a:xfrm>
            <a:off x="539552" y="332656"/>
            <a:ext cx="8208912" cy="60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827584" y="1124744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400" b="1" dirty="0" smtClean="0">
                <a:latin typeface="Script MT Bold" pitchFamily="66" charset="0"/>
                <a:ea typeface="Times New Roman"/>
              </a:rPr>
              <a:t>    </a:t>
            </a:r>
            <a:r>
              <a:rPr lang="es-ES" sz="2400" b="1" dirty="0" smtClean="0">
                <a:latin typeface="Arial Narrow" pitchFamily="34" charset="0"/>
                <a:ea typeface="Times New Roman"/>
              </a:rPr>
              <a:t>Estrategias Pedagógicas  </a:t>
            </a:r>
          </a:p>
          <a:p>
            <a:pPr>
              <a:spcAft>
                <a:spcPts val="0"/>
              </a:spcAft>
            </a:pPr>
            <a:r>
              <a:rPr lang="es-ES" sz="2400" b="1" dirty="0">
                <a:latin typeface="Arial Narrow" pitchFamily="34" charset="0"/>
                <a:ea typeface="Times New Roman"/>
              </a:rPr>
              <a:t> </a:t>
            </a:r>
            <a:r>
              <a:rPr lang="es-ES" sz="2400" b="1" dirty="0" smtClean="0">
                <a:latin typeface="Arial Narrow" pitchFamily="34" charset="0"/>
                <a:ea typeface="Times New Roman"/>
              </a:rPr>
              <a:t>  apoyadas en TIC para  </a:t>
            </a:r>
          </a:p>
          <a:p>
            <a:pPr>
              <a:spcAft>
                <a:spcPts val="0"/>
              </a:spcAft>
            </a:pPr>
            <a:r>
              <a:rPr lang="es-ES" sz="2400" b="1" dirty="0">
                <a:latin typeface="Arial Narrow" pitchFamily="34" charset="0"/>
                <a:ea typeface="Times New Roman"/>
              </a:rPr>
              <a:t> </a:t>
            </a:r>
            <a:r>
              <a:rPr lang="es-ES" sz="2400" b="1" dirty="0" smtClean="0">
                <a:latin typeface="Arial Narrow" pitchFamily="34" charset="0"/>
                <a:ea typeface="Times New Roman"/>
              </a:rPr>
              <a:t>  fortalecer el proceso    de </a:t>
            </a:r>
          </a:p>
          <a:p>
            <a:pPr>
              <a:spcAft>
                <a:spcPts val="0"/>
              </a:spcAft>
            </a:pPr>
            <a:r>
              <a:rPr lang="es-ES" sz="2400" b="1" dirty="0">
                <a:latin typeface="Arial Narrow" pitchFamily="34" charset="0"/>
                <a:ea typeface="Times New Roman"/>
              </a:rPr>
              <a:t>  </a:t>
            </a:r>
            <a:r>
              <a:rPr lang="es-ES" sz="2400" b="1" dirty="0" smtClean="0">
                <a:latin typeface="Arial Narrow" pitchFamily="34" charset="0"/>
                <a:ea typeface="Times New Roman"/>
              </a:rPr>
              <a:t>  lectoescritura de los </a:t>
            </a:r>
          </a:p>
          <a:p>
            <a:pPr>
              <a:spcAft>
                <a:spcPts val="0"/>
              </a:spcAft>
            </a:pPr>
            <a:r>
              <a:rPr lang="es-ES" sz="2400" b="1" dirty="0">
                <a:latin typeface="Arial Narrow" pitchFamily="34" charset="0"/>
                <a:ea typeface="Times New Roman"/>
              </a:rPr>
              <a:t> </a:t>
            </a:r>
            <a:r>
              <a:rPr lang="es-ES" sz="2400" b="1" dirty="0" smtClean="0">
                <a:latin typeface="Arial Narrow" pitchFamily="34" charset="0"/>
                <a:ea typeface="Times New Roman"/>
              </a:rPr>
              <a:t> estudiantes del grado 5° de </a:t>
            </a:r>
          </a:p>
          <a:p>
            <a:pPr>
              <a:spcAft>
                <a:spcPts val="0"/>
              </a:spcAft>
            </a:pPr>
            <a:r>
              <a:rPr lang="es-ES" sz="2400" b="1" dirty="0">
                <a:latin typeface="Arial Narrow" pitchFamily="34" charset="0"/>
                <a:ea typeface="Times New Roman"/>
              </a:rPr>
              <a:t> </a:t>
            </a:r>
            <a:r>
              <a:rPr lang="es-ES" sz="2400" b="1" dirty="0" smtClean="0">
                <a:latin typeface="Arial Narrow" pitchFamily="34" charset="0"/>
                <a:ea typeface="Times New Roman"/>
              </a:rPr>
              <a:t> la </a:t>
            </a:r>
            <a:r>
              <a:rPr lang="es-ES" sz="2400" b="1" dirty="0">
                <a:latin typeface="Arial Narrow" pitchFamily="34" charset="0"/>
                <a:ea typeface="Times New Roman"/>
              </a:rPr>
              <a:t>I</a:t>
            </a:r>
            <a:r>
              <a:rPr lang="es-ES" sz="2400" b="1" dirty="0" smtClean="0">
                <a:latin typeface="Arial Narrow" pitchFamily="34" charset="0"/>
                <a:ea typeface="Times New Roman"/>
              </a:rPr>
              <a:t>nstitución Educativa   </a:t>
            </a:r>
          </a:p>
          <a:p>
            <a:pPr>
              <a:spcAft>
                <a:spcPts val="0"/>
              </a:spcAft>
            </a:pPr>
            <a:r>
              <a:rPr lang="es-ES" sz="2400" b="1" dirty="0" smtClean="0">
                <a:latin typeface="Arial Narrow" pitchFamily="34" charset="0"/>
                <a:ea typeface="Times New Roman"/>
              </a:rPr>
              <a:t>  San José del municipio de                        </a:t>
            </a:r>
          </a:p>
          <a:p>
            <a:pPr>
              <a:spcAft>
                <a:spcPts val="0"/>
              </a:spcAft>
            </a:pPr>
            <a:r>
              <a:rPr lang="es-ES" sz="2400" b="1" dirty="0">
                <a:latin typeface="Arial Narrow" pitchFamily="34" charset="0"/>
                <a:ea typeface="Times New Roman"/>
              </a:rPr>
              <a:t> </a:t>
            </a:r>
            <a:r>
              <a:rPr lang="es-ES" sz="2400" b="1" dirty="0" smtClean="0">
                <a:latin typeface="Arial Narrow" pitchFamily="34" charset="0"/>
                <a:ea typeface="Times New Roman"/>
              </a:rPr>
              <a:t>                  </a:t>
            </a:r>
            <a:r>
              <a:rPr lang="es-ES" sz="2400" b="1" dirty="0">
                <a:latin typeface="Arial Narrow" pitchFamily="34" charset="0"/>
                <a:ea typeface="Times New Roman"/>
              </a:rPr>
              <a:t>S</a:t>
            </a:r>
            <a:r>
              <a:rPr lang="es-ES" sz="2400" b="1" dirty="0" smtClean="0">
                <a:latin typeface="Arial Narrow" pitchFamily="34" charset="0"/>
                <a:ea typeface="Times New Roman"/>
              </a:rPr>
              <a:t>incelejo</a:t>
            </a:r>
            <a:endParaRPr lang="es-CO" sz="2400" dirty="0">
              <a:effectLst/>
              <a:latin typeface="Arial Narrow" pitchFamily="34" charset="0"/>
              <a:ea typeface="Times New Roman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ttps://danida15.files.wordpress.com/2013/06/9353082-dibujos-animados-sonriente-portatil-ilustracion-vectorial.jpg"/>
          <p:cNvPicPr/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" t="1816" r="1287" b="1818"/>
          <a:stretch/>
        </p:blipFill>
        <p:spPr bwMode="auto">
          <a:xfrm>
            <a:off x="928662" y="404664"/>
            <a:ext cx="7315746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 descr="https://scontent-mia1-1.xx.fbcdn.net/hphotos-xpt1/v/t1.0-9/12119084_10207870602943107_2049674992531859959_n.jpg?oh=d53488c813a2fcc78073f25a9666c0db&amp;oe=56F1BC0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7" t="16206" r="15231" b="10558"/>
          <a:stretch/>
        </p:blipFill>
        <p:spPr bwMode="auto">
          <a:xfrm>
            <a:off x="3635895" y="836712"/>
            <a:ext cx="2738683" cy="28083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3 Cuadro de texto"/>
          <p:cNvSpPr txBox="1"/>
          <p:nvPr/>
        </p:nvSpPr>
        <p:spPr>
          <a:xfrm>
            <a:off x="2175344" y="836712"/>
            <a:ext cx="5518150" cy="215836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b="1" dirty="0">
                <a:ln>
                  <a:noFill/>
                </a:ln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Brush Script MT"/>
                <a:ea typeface="Calibri"/>
                <a:cs typeface="Times New Roman"/>
              </a:rPr>
              <a:t>Pequeños Navegadores</a:t>
            </a:r>
            <a:endParaRPr lang="es-CO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15 Rectángulo"/>
          <p:cNvSpPr/>
          <p:nvPr/>
        </p:nvSpPr>
        <p:spPr>
          <a:xfrm rot="16200000">
            <a:off x="4368678" y="2576734"/>
            <a:ext cx="615553" cy="7495585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 Script MT" pitchFamily="66" charset="0"/>
              </a:rPr>
              <a:t>“Línea de temática: Lenguaje”</a:t>
            </a:r>
            <a:endParaRPr lang="es-ES" sz="28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16200000">
            <a:off x="4167722" y="2802540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PERTURBACIÓN DE LA ONDA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14 Imagen" descr="http://4.bp.blogspot.com/-j671OD1Cv-o/VXo6JULGEVI/AAAAAAAAAEs/9tA2jFz4DhY/s1600/Computadora%2B1.jpg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/>
          <a:stretch/>
        </p:blipFill>
        <p:spPr bwMode="auto">
          <a:xfrm>
            <a:off x="755576" y="615554"/>
            <a:ext cx="7416824" cy="5693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13 Rectángulo"/>
          <p:cNvSpPr/>
          <p:nvPr/>
        </p:nvSpPr>
        <p:spPr>
          <a:xfrm>
            <a:off x="3210080" y="2564905"/>
            <a:ext cx="2861310" cy="2232248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¿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abic Typesetting"/>
                <a:ea typeface="Calibri"/>
                <a:cs typeface="Times New Roman"/>
              </a:rPr>
              <a:t>De qué manera la incorporación de estrategias pedagógicas apoyadas en el uso de las TIC permite desarrollar competencias </a:t>
            </a:r>
            <a:r>
              <a:rPr kumimoji="0" lang="es-CO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abic Typesetting"/>
                <a:ea typeface="Calibri"/>
                <a:cs typeface="Times New Roman"/>
              </a:rPr>
              <a:t>lecto</a:t>
            </a: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abic Typesetting"/>
                <a:ea typeface="Calibri"/>
                <a:cs typeface="Times New Roman"/>
              </a:rPr>
              <a:t>-escritoras en los estudiantes del grado 3° de la Institución Educativa San José del municipio de Sincelejo?</a:t>
            </a:r>
            <a:endParaRPr kumimoji="0" lang="es-CO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16 Imagen" descr="http://png.clipart.me/graphics/previews/150/red-question-mark-cartoon-character-with-a-confused-expression_150426020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7066">
            <a:off x="968834" y="325712"/>
            <a:ext cx="949960" cy="1265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17 Imagen" descr="http://previews.123rf.com/images/braverabbit/braverabbit1206/braverabbit120600008/14268290-chica-linda-de-la-historieta-con-el-signo-de-interrogaci-n-Ilustraci-n-3D-de-alta-calidad-Foto-de-archivo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4" t="3714" r="2755" b="14317"/>
          <a:stretch/>
        </p:blipFill>
        <p:spPr bwMode="auto">
          <a:xfrm>
            <a:off x="4325710" y="19809"/>
            <a:ext cx="689433" cy="7553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18 Imagen" descr="http://us.123rf.com/400wm/400/400/yayayoy/yayayoy1103/yayayoy110300024/9068401-pregunta-de-dibujos-animados-y-exclamacion.jpg"/>
          <p:cNvPicPr/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19001" r="52647" b="4329"/>
          <a:stretch/>
        </p:blipFill>
        <p:spPr bwMode="auto">
          <a:xfrm rot="2051723">
            <a:off x="7709485" y="39768"/>
            <a:ext cx="925830" cy="1577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_7fIGXjJRauc/SljkWoTToqI/AAAAAAAAC_k/6sGxalaxDdY/03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/>
          <a:stretch/>
        </p:blipFill>
        <p:spPr bwMode="auto">
          <a:xfrm>
            <a:off x="276974" y="235356"/>
            <a:ext cx="8352928" cy="59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3 Rectángulo"/>
          <p:cNvSpPr/>
          <p:nvPr/>
        </p:nvSpPr>
        <p:spPr>
          <a:xfrm>
            <a:off x="3563888" y="1844824"/>
            <a:ext cx="3744416" cy="24482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CO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Bajos resultados obtenidos  en evaluaciones diagnóstica, evaluaciones continuas y prueba Saber a lo largo del ciclo escolar, el problema detectado es la deficiencia en la comprensión lectora, ya que los estudiantes tienen dificultades para comprender lo que leen e interpretar instrucciones</a:t>
            </a:r>
            <a:endParaRPr kumimoji="0" lang="es-CO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10 Rectángulo"/>
          <p:cNvSpPr/>
          <p:nvPr/>
        </p:nvSpPr>
        <p:spPr>
          <a:xfrm rot="16200000">
            <a:off x="4519913" y="2760659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SUPERPOSICIÓN </a:t>
            </a:r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LA ONDA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7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 rot="16200000">
            <a:off x="4303889" y="-2567585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TRAYECTORIA </a:t>
            </a:r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LA ONDA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13 Rectángulo"/>
          <p:cNvSpPr/>
          <p:nvPr/>
        </p:nvSpPr>
        <p:spPr>
          <a:xfrm>
            <a:off x="2163393" y="1844824"/>
            <a:ext cx="5328592" cy="32403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CO" sz="36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Diseño metodológico con un proceso participativo, colaborativo e interactivo</a:t>
            </a:r>
            <a:endParaRPr kumimoji="0" lang="es-CO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computadora-y-ordenador-imagen-animada-00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36642"/>
            <a:ext cx="3279127" cy="2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3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.depositphotos.com/1001009/3085/v/450/depositphotos_30853153-Little-skater-girl-skating-on-ic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7" y="476672"/>
            <a:ext cx="4632449" cy="57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27866" y="404664"/>
            <a:ext cx="7424147" cy="615553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prstTxWarp prst="textDeflateBottom">
              <a:avLst/>
            </a:prstTxWarp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TRAYECTORIA </a:t>
            </a:r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LA ONDA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13 Rectángulo"/>
          <p:cNvSpPr/>
          <p:nvPr/>
        </p:nvSpPr>
        <p:spPr>
          <a:xfrm>
            <a:off x="4067944" y="1829905"/>
            <a:ext cx="4402832" cy="3096344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CO" sz="31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Potenciar competencias y habilidades comunicativas mediante la aplicación de estrategias tecnológicas para mejorar el proceso </a:t>
            </a:r>
            <a:r>
              <a:rPr lang="es-CO" sz="3100" kern="0" dirty="0" err="1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lecto</a:t>
            </a:r>
            <a:r>
              <a:rPr lang="es-CO" sz="3100" kern="0" dirty="0" smtClean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rPr>
              <a:t>-escritor.</a:t>
            </a:r>
            <a:endParaRPr kumimoji="0" lang="es-CO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61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DDEBCF"/>
            </a:gs>
            <a:gs pos="75000">
              <a:srgbClr val="DDEBCF">
                <a:alpha val="53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683568" y="404663"/>
            <a:ext cx="7424147" cy="615553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prstTxWarp prst="textPlain">
              <a:avLst/>
            </a:prstTxWarp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REFLEXIÓN </a:t>
            </a:r>
            <a:r>
              <a:rPr lang="es-ES" sz="28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LA ONDA</a:t>
            </a:r>
            <a:endParaRPr lang="es-ES" sz="28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http://previews.123rf.com/images/AlexBannykh/AlexBannykh1102/AlexBannykh110200022/8923694-reading-boy-reading-children-schoo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464496" cy="48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 rot="16200000">
            <a:off x="4696271" y="-2186712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1. Las TIC, herramienta de gran valor motivacional.</a:t>
            </a:r>
            <a:endParaRPr lang="es-ES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 rot="16200000">
            <a:off x="4458960" y="-1529408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 fontScale="92500" lnSpcReduction="20000"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2. La implementación de la tecnología, un método </a:t>
            </a:r>
          </a:p>
          <a:p>
            <a:pPr algn="ctr"/>
            <a:r>
              <a:rPr lang="es-ES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novedoso, dinámico, interactivo e interdisciplinario.</a:t>
            </a:r>
            <a:endParaRPr lang="es-ES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 rot="16200000">
            <a:off x="5016646" y="-881808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3. Avances significativos en el proceso </a:t>
            </a:r>
            <a:r>
              <a:rPr lang="es-ES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lecto</a:t>
            </a:r>
            <a:r>
              <a:rPr lang="es-ES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-escritor.</a:t>
            </a:r>
            <a:endParaRPr lang="es-ES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 rot="16200000">
            <a:off x="4984776" y="-259339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rm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4. Estudiantes más participativos.</a:t>
            </a:r>
            <a:endParaRPr lang="es-ES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 rot="16200000">
            <a:off x="4984773" y="1161053"/>
            <a:ext cx="615553" cy="7424147"/>
          </a:xfrm>
          <a:prstGeom prst="rect">
            <a:avLst/>
          </a:prstGeom>
          <a:noFill/>
        </p:spPr>
        <p:txBody>
          <a:bodyPr vert="vert" wrap="none" lIns="91440" tIns="45720" rIns="91440" bIns="45720" anchor="b" anchorCtr="0">
            <a:noAutofit/>
            <a:scene3d>
              <a:camera prst="orthographicFront"/>
              <a:lightRig rig="glow" dir="t"/>
            </a:scene3d>
            <a:sp3d extrusionH="12700" contourW="6350" prstMaterial="dkEdge"/>
          </a:bodyPr>
          <a:lstStyle/>
          <a:p>
            <a:pPr algn="ctr"/>
            <a:r>
              <a:rPr lang="es-E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5. </a:t>
            </a:r>
            <a:r>
              <a:rPr lang="es-CO" sz="2000" dirty="0">
                <a:latin typeface="Times New Roman" pitchFamily="18" charset="0"/>
                <a:ea typeface="Times New Roman"/>
                <a:cs typeface="Times New Roman" pitchFamily="18" charset="0"/>
              </a:rPr>
              <a:t>combinar  el aprendizaje y práctica </a:t>
            </a:r>
            <a:endParaRPr lang="es-CO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es-CO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de la  lectoescritura con las </a:t>
            </a:r>
            <a:r>
              <a:rPr lang="es-CO" sz="2000" dirty="0">
                <a:latin typeface="Times New Roman" pitchFamily="18" charset="0"/>
                <a:ea typeface="Times New Roman"/>
                <a:cs typeface="Times New Roman" pitchFamily="18" charset="0"/>
              </a:rPr>
              <a:t>TIC </a:t>
            </a:r>
            <a:r>
              <a:rPr lang="es-CO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se </a:t>
            </a:r>
            <a:r>
              <a:rPr lang="es-CO" sz="2000" dirty="0">
                <a:latin typeface="Times New Roman" pitchFamily="18" charset="0"/>
                <a:ea typeface="Times New Roman"/>
                <a:cs typeface="Times New Roman" pitchFamily="18" charset="0"/>
              </a:rPr>
              <a:t>vuelve </a:t>
            </a:r>
            <a:r>
              <a:rPr lang="es-CO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un </a:t>
            </a:r>
          </a:p>
          <a:p>
            <a:pPr algn="ctr"/>
            <a:r>
              <a:rPr lang="es-CO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atractivo y significativo entre </a:t>
            </a:r>
            <a:r>
              <a:rPr lang="es-CO" sz="2000" dirty="0">
                <a:latin typeface="Times New Roman" pitchFamily="18" charset="0"/>
                <a:ea typeface="Times New Roman"/>
                <a:cs typeface="Times New Roman" pitchFamily="18" charset="0"/>
              </a:rPr>
              <a:t>los estudiantes</a:t>
            </a:r>
            <a:r>
              <a:rPr lang="es-CO" sz="2000" dirty="0">
                <a:latin typeface="Arial"/>
                <a:ea typeface="Times New Roman"/>
              </a:rPr>
              <a:t>.</a:t>
            </a:r>
            <a:r>
              <a:rPr lang="es-E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ES" sz="2000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94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464</Words>
  <Application>Microsoft Office PowerPoint</Application>
  <PresentationFormat>Presentación en pantalla (4:3)</PresentationFormat>
  <Paragraphs>80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--</dc:creator>
  <cp:lastModifiedBy>USUARIO</cp:lastModifiedBy>
  <cp:revision>51</cp:revision>
  <dcterms:created xsi:type="dcterms:W3CDTF">2011-08-23T07:50:17Z</dcterms:created>
  <dcterms:modified xsi:type="dcterms:W3CDTF">2020-03-30T14:57:16Z</dcterms:modified>
</cp:coreProperties>
</file>