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57" r:id="rId3"/>
    <p:sldId id="278" r:id="rId4"/>
    <p:sldId id="279"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49711F-23C4-4E60-B53D-C1090B8ADC16}" type="datetimeFigureOut">
              <a:rPr lang="es-ES" smtClean="0"/>
              <a:pPr/>
              <a:t>01/07/2011</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9879A5-4C5F-4D23-B16C-0E9188F0F09D}"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CC839E7A-23A4-4493-8E65-BB9B08D470C7}" type="datetimeFigureOut">
              <a:rPr lang="es-ES" smtClean="0"/>
              <a:pPr/>
              <a:t>01/07/2011</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CC660BE4-D7EB-43F1-8A0E-1A05C67E4607}"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C839E7A-23A4-4493-8E65-BB9B08D470C7}" type="datetimeFigureOut">
              <a:rPr lang="es-ES" smtClean="0"/>
              <a:pPr/>
              <a:t>01/07/2011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C660BE4-D7EB-43F1-8A0E-1A05C67E4607}"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C839E7A-23A4-4493-8E65-BB9B08D470C7}" type="datetimeFigureOut">
              <a:rPr lang="es-ES" smtClean="0"/>
              <a:pPr/>
              <a:t>01/07/2011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C660BE4-D7EB-43F1-8A0E-1A05C67E4607}"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C839E7A-23A4-4493-8E65-BB9B08D470C7}" type="datetimeFigureOut">
              <a:rPr lang="es-ES" smtClean="0"/>
              <a:pPr/>
              <a:t>01/07/2011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C660BE4-D7EB-43F1-8A0E-1A05C67E4607}"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CC839E7A-23A4-4493-8E65-BB9B08D470C7}" type="datetimeFigureOut">
              <a:rPr lang="es-ES" smtClean="0"/>
              <a:pPr/>
              <a:t>01/07/2011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C660BE4-D7EB-43F1-8A0E-1A05C67E4607}"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CC839E7A-23A4-4493-8E65-BB9B08D470C7}" type="datetimeFigureOut">
              <a:rPr lang="es-ES" smtClean="0"/>
              <a:pPr/>
              <a:t>01/07/2011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C660BE4-D7EB-43F1-8A0E-1A05C67E4607}"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CC839E7A-23A4-4493-8E65-BB9B08D470C7}" type="datetimeFigureOut">
              <a:rPr lang="es-ES" smtClean="0"/>
              <a:pPr/>
              <a:t>01/07/2011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CC660BE4-D7EB-43F1-8A0E-1A05C67E4607}"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C839E7A-23A4-4493-8E65-BB9B08D470C7}" type="datetimeFigureOut">
              <a:rPr lang="es-ES" smtClean="0"/>
              <a:pPr/>
              <a:t>01/07/2011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CC660BE4-D7EB-43F1-8A0E-1A05C67E4607}"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C839E7A-23A4-4493-8E65-BB9B08D470C7}" type="datetimeFigureOut">
              <a:rPr lang="es-ES" smtClean="0"/>
              <a:pPr/>
              <a:t>01/07/2011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CC660BE4-D7EB-43F1-8A0E-1A05C67E4607}"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CC839E7A-23A4-4493-8E65-BB9B08D470C7}" type="datetimeFigureOut">
              <a:rPr lang="es-ES" smtClean="0"/>
              <a:pPr/>
              <a:t>01/07/2011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C660BE4-D7EB-43F1-8A0E-1A05C67E4607}"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CC839E7A-23A4-4493-8E65-BB9B08D470C7}" type="datetimeFigureOut">
              <a:rPr lang="es-ES" smtClean="0"/>
              <a:pPr/>
              <a:t>01/07/2011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CC660BE4-D7EB-43F1-8A0E-1A05C67E4607}" type="slidenum">
              <a:rPr lang="es-ES" smtClean="0"/>
              <a:pPr/>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C839E7A-23A4-4493-8E65-BB9B08D470C7}" type="datetimeFigureOut">
              <a:rPr lang="es-ES" smtClean="0"/>
              <a:pPr/>
              <a:t>01/07/2011</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C660BE4-D7EB-43F1-8A0E-1A05C67E4607}" type="slidenum">
              <a:rPr lang="es-ES" smtClean="0"/>
              <a:pPr/>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es.wikipedia.org/wiki/A%C3%B1os_470_a._C." TargetMode="External"/><Relationship Id="rId7" Type="http://schemas.openxmlformats.org/officeDocument/2006/relationships/hyperlink" Target="http://es.wikipedia.org/wiki/Arist%C3%B3teles" TargetMode="External"/><Relationship Id="rId2" Type="http://schemas.openxmlformats.org/officeDocument/2006/relationships/hyperlink" Target="http://es.wikipedia.org/wiki/Idioma_griego" TargetMode="External"/><Relationship Id="rId1" Type="http://schemas.openxmlformats.org/officeDocument/2006/relationships/slideLayout" Target="../slideLayouts/slideLayout1.xml"/><Relationship Id="rId6" Type="http://schemas.openxmlformats.org/officeDocument/2006/relationships/hyperlink" Target="http://es.wikipedia.org/wiki/Plat%C3%B3n" TargetMode="External"/><Relationship Id="rId5" Type="http://schemas.openxmlformats.org/officeDocument/2006/relationships/hyperlink" Target="http://es.wikipedia.org/wiki/Filosof%C3%ADa_griega" TargetMode="External"/><Relationship Id="rId4" Type="http://schemas.openxmlformats.org/officeDocument/2006/relationships/hyperlink" Target="http://es.wikipedia.org/wiki/A%C3%B1os_390_a._C."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es.wikipedia.org/wiki/Grecia" TargetMode="External"/><Relationship Id="rId2" Type="http://schemas.openxmlformats.org/officeDocument/2006/relationships/hyperlink" Target="http://es.wikipedia.org/wiki/Conium_maculatum" TargetMode="External"/><Relationship Id="rId1" Type="http://schemas.openxmlformats.org/officeDocument/2006/relationships/slideLayout" Target="../slideLayouts/slideLayout1.xml"/><Relationship Id="rId6" Type="http://schemas.openxmlformats.org/officeDocument/2006/relationships/hyperlink" Target="http://es.wikipedia.org/wiki/A%C3%B1os_390_a._C." TargetMode="External"/><Relationship Id="rId5" Type="http://schemas.openxmlformats.org/officeDocument/2006/relationships/hyperlink" Target="http://es.wikipedia.org/wiki/Paradigma" TargetMode="External"/><Relationship Id="rId4" Type="http://schemas.openxmlformats.org/officeDocument/2006/relationships/hyperlink" Target="http://es.wikipedia.org/wiki/Pena_de_muerte"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es.wikipedia.org/wiki/Plat%C3%B3n" TargetMode="External"/><Relationship Id="rId3" Type="http://schemas.openxmlformats.org/officeDocument/2006/relationships/hyperlink" Target="http://es.wikipedia.org/wiki/Apolog%C3%ADa_de_S%C3%B3crates" TargetMode="External"/><Relationship Id="rId7" Type="http://schemas.openxmlformats.org/officeDocument/2006/relationships/hyperlink" Target="http://es.wikipedia.org/wiki/Dial%C3%A9ctica" TargetMode="External"/><Relationship Id="rId2" Type="http://schemas.openxmlformats.org/officeDocument/2006/relationships/hyperlink" Target="http://es.wikipedia.org/wiki/Anexo:Dioses_griegos" TargetMode="External"/><Relationship Id="rId1" Type="http://schemas.openxmlformats.org/officeDocument/2006/relationships/slideLayout" Target="../slideLayouts/slideLayout1.xml"/><Relationship Id="rId6" Type="http://schemas.openxmlformats.org/officeDocument/2006/relationships/hyperlink" Target="http://es.wikipedia.org/wiki/Moral" TargetMode="External"/><Relationship Id="rId5" Type="http://schemas.openxmlformats.org/officeDocument/2006/relationships/hyperlink" Target="http://es.wikipedia.org/wiki/Academia" TargetMode="External"/><Relationship Id="rId4" Type="http://schemas.openxmlformats.org/officeDocument/2006/relationships/hyperlink" Target="http://es.wikipedia.org/wiki/Atenas" TargetMode="External"/><Relationship Id="rId9" Type="http://schemas.openxmlformats.org/officeDocument/2006/relationships/hyperlink" Target="http://es.wikipedia.org/wiki/Fed%C3%B3n"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es.wikipedia.org/wiki/Archivo:David_-_The_Death_of_Socrates.jpg" TargetMode="External"/><Relationship Id="rId1" Type="http://schemas.openxmlformats.org/officeDocument/2006/relationships/slideLayout" Target="../slideLayouts/slideLayout7.xml"/><Relationship Id="rId5" Type="http://schemas.openxmlformats.org/officeDocument/2006/relationships/hyperlink" Target="http://es.wikipedia.org/wiki/Jacques-Louis_David" TargetMode="External"/><Relationship Id="rId4" Type="http://schemas.openxmlformats.org/officeDocument/2006/relationships/hyperlink" Target="http://es.wikipedia.org/wiki/La_muerte_de_S%C3%B3crates"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http://es.wikipedia.org/wiki/Fed%C3%B3n"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es.wikipedia.org/wiki/Jenofonte" TargetMode="External"/><Relationship Id="rId7" Type="http://schemas.openxmlformats.org/officeDocument/2006/relationships/hyperlink" Target="http://es.wikipedia.org/wiki/Arist%C3%B3teles" TargetMode="External"/><Relationship Id="rId2" Type="http://schemas.openxmlformats.org/officeDocument/2006/relationships/hyperlink" Target="http://es.wikipedia.org/wiki/Plat%C3%B3n" TargetMode="External"/><Relationship Id="rId1" Type="http://schemas.openxmlformats.org/officeDocument/2006/relationships/slideLayout" Target="../slideLayouts/slideLayout1.xml"/><Relationship Id="rId6" Type="http://schemas.openxmlformats.org/officeDocument/2006/relationships/hyperlink" Target="http://es.wikipedia.org/wiki/Sofistas" TargetMode="External"/><Relationship Id="rId5" Type="http://schemas.openxmlformats.org/officeDocument/2006/relationships/hyperlink" Target="http://es.wikipedia.org/wiki/Las_nubes" TargetMode="External"/><Relationship Id="rId4" Type="http://schemas.openxmlformats.org/officeDocument/2006/relationships/hyperlink" Target="http://es.wikipedia.org/wiki/Arist%C3%B3fanes"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es.wikipedia.org/wiki/Gracias" TargetMode="External"/><Relationship Id="rId13" Type="http://schemas.openxmlformats.org/officeDocument/2006/relationships/hyperlink" Target="http://es.wikipedia.org/wiki/A%C3%B1os_430_a._C." TargetMode="External"/><Relationship Id="rId18" Type="http://schemas.openxmlformats.org/officeDocument/2006/relationships/hyperlink" Target="http://es.wikipedia.org/wiki/Sileno" TargetMode="External"/><Relationship Id="rId3" Type="http://schemas.openxmlformats.org/officeDocument/2006/relationships/hyperlink" Target="http://es.wikipedia.org/wiki/M%C3%BAsica" TargetMode="External"/><Relationship Id="rId7" Type="http://schemas.openxmlformats.org/officeDocument/2006/relationships/hyperlink" Target="http://es.wikipedia.org/wiki/Sofistas" TargetMode="External"/><Relationship Id="rId12" Type="http://schemas.openxmlformats.org/officeDocument/2006/relationships/hyperlink" Target="http://es.wikipedia.org/wiki/Batalla_de_Potidea" TargetMode="External"/><Relationship Id="rId17" Type="http://schemas.openxmlformats.org/officeDocument/2006/relationships/hyperlink" Target="http://es.wikipedia.org/wiki/Alcib%C3%ADades" TargetMode="External"/><Relationship Id="rId2" Type="http://schemas.openxmlformats.org/officeDocument/2006/relationships/hyperlink" Target="http://es.wikipedia.org/wiki/Literatura" TargetMode="External"/><Relationship Id="rId16" Type="http://schemas.openxmlformats.org/officeDocument/2006/relationships/hyperlink" Target="http://es.wikipedia.org/wiki/Batalla_de_Anf%C3%ADpolis" TargetMode="External"/><Relationship Id="rId1" Type="http://schemas.openxmlformats.org/officeDocument/2006/relationships/slideLayout" Target="../slideLayouts/slideLayout1.xml"/><Relationship Id="rId6" Type="http://schemas.openxmlformats.org/officeDocument/2006/relationships/hyperlink" Target="http://es.wikipedia.org/wiki/Ret%C3%B3rica" TargetMode="External"/><Relationship Id="rId11" Type="http://schemas.openxmlformats.org/officeDocument/2006/relationships/hyperlink" Target="http://es.wikipedia.org/wiki/Hoplita" TargetMode="External"/><Relationship Id="rId5" Type="http://schemas.openxmlformats.org/officeDocument/2006/relationships/hyperlink" Target="http://es.wikipedia.org/wiki/Dial%C3%A9ctica" TargetMode="External"/><Relationship Id="rId15" Type="http://schemas.openxmlformats.org/officeDocument/2006/relationships/hyperlink" Target="http://es.wikipedia.org/wiki/A%C3%B1os_420_a._C." TargetMode="External"/><Relationship Id="rId10" Type="http://schemas.openxmlformats.org/officeDocument/2006/relationships/hyperlink" Target="http://es.wikipedia.org/wiki/Guerra_del_Peloponeso" TargetMode="External"/><Relationship Id="rId19" Type="http://schemas.openxmlformats.org/officeDocument/2006/relationships/hyperlink" Target="http://es.wikipedia.org/wiki/Dioniso" TargetMode="External"/><Relationship Id="rId4" Type="http://schemas.openxmlformats.org/officeDocument/2006/relationships/hyperlink" Target="http://es.wikipedia.org/wiki/Gimnasia" TargetMode="External"/><Relationship Id="rId9" Type="http://schemas.openxmlformats.org/officeDocument/2006/relationships/hyperlink" Target="http://es.wikipedia.org/wiki/Acr%C3%B3polis_de_Atenas" TargetMode="External"/><Relationship Id="rId14" Type="http://schemas.openxmlformats.org/officeDocument/2006/relationships/hyperlink" Target="http://es.wikipedia.org/wiki/Batalla_de_Delio"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es.wikipedia.org/wiki/Archivo:Socrates'_Cell.jpg" TargetMode="External"/><Relationship Id="rId1" Type="http://schemas.openxmlformats.org/officeDocument/2006/relationships/slideLayout" Target="../slideLayouts/slideLayout7.xml"/><Relationship Id="rId4" Type="http://schemas.openxmlformats.org/officeDocument/2006/relationships/hyperlink" Target="http://es.wikipedia.org/wiki/%C3%81gora_de_Atenas"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es.wikipedia.org/wiki/M%C3%A9todo_socr%C3%A1tico" TargetMode="External"/><Relationship Id="rId2" Type="http://schemas.openxmlformats.org/officeDocument/2006/relationships/hyperlink" Target="http://es.wikipedia.org/wiki/Antif%C3%B3n" TargetMode="External"/><Relationship Id="rId1" Type="http://schemas.openxmlformats.org/officeDocument/2006/relationships/slideLayout" Target="../slideLayouts/slideLayout1.xml"/><Relationship Id="rId6" Type="http://schemas.openxmlformats.org/officeDocument/2006/relationships/hyperlink" Target="http://es.wikipedia.org/wiki/Plat%C3%B3n" TargetMode="External"/><Relationship Id="rId5" Type="http://schemas.openxmlformats.org/officeDocument/2006/relationships/hyperlink" Target="http://es.wikipedia.org/wiki/Alma" TargetMode="External"/><Relationship Id="rId4" Type="http://schemas.openxmlformats.org/officeDocument/2006/relationships/hyperlink" Target="http://es.wikipedia.org/wiki/Proposici%C3%B3n"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es.wikipedia.org/wiki/May%C3%A9utica" TargetMode="External"/><Relationship Id="rId2" Type="http://schemas.openxmlformats.org/officeDocument/2006/relationships/hyperlink" Target="http://es.wikipedia.org/wiki/Di%C3%A1logo" TargetMode="External"/><Relationship Id="rId1" Type="http://schemas.openxmlformats.org/officeDocument/2006/relationships/slideLayout" Target="../slideLayouts/slideLayout1.xml"/><Relationship Id="rId5" Type="http://schemas.openxmlformats.org/officeDocument/2006/relationships/hyperlink" Target="http://es.wikipedia.org/wiki/Iron%C3%ADa_socr%C3%A1tica" TargetMode="External"/><Relationship Id="rId4" Type="http://schemas.openxmlformats.org/officeDocument/2006/relationships/hyperlink" Target="http://es.wikipedia.org/wiki/Pol%C3%ADtica"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es.wikipedia.org/wiki/Archivo:Socrates_Louvre.jpg" TargetMode="External"/><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8" Type="http://schemas.openxmlformats.org/officeDocument/2006/relationships/hyperlink" Target="http://es.wikipedia.org/wiki/C%C3%ADnicos" TargetMode="External"/><Relationship Id="rId13" Type="http://schemas.openxmlformats.org/officeDocument/2006/relationships/hyperlink" Target="http://es.wikipedia.org/wiki/Epicteto" TargetMode="External"/><Relationship Id="rId3" Type="http://schemas.openxmlformats.org/officeDocument/2006/relationships/hyperlink" Target="http://es.wikipedia.org/wiki/Amor" TargetMode="External"/><Relationship Id="rId7" Type="http://schemas.openxmlformats.org/officeDocument/2006/relationships/hyperlink" Target="http://es.wikipedia.org/wiki/Ant%C3%ADstenes" TargetMode="External"/><Relationship Id="rId12" Type="http://schemas.openxmlformats.org/officeDocument/2006/relationships/hyperlink" Target="http://es.wikipedia.org/wiki/Estoicos" TargetMode="External"/><Relationship Id="rId2" Type="http://schemas.openxmlformats.org/officeDocument/2006/relationships/hyperlink" Target="http://es.wikipedia.org/wiki/Justicia" TargetMode="External"/><Relationship Id="rId1" Type="http://schemas.openxmlformats.org/officeDocument/2006/relationships/slideLayout" Target="../slideLayouts/slideLayout1.xml"/><Relationship Id="rId6" Type="http://schemas.openxmlformats.org/officeDocument/2006/relationships/hyperlink" Target="http://es.wikipedia.org/wiki/Arist%C3%B3teles" TargetMode="External"/><Relationship Id="rId11" Type="http://schemas.openxmlformats.org/officeDocument/2006/relationships/hyperlink" Target="http://es.wikipedia.org/wiki/Epicuro" TargetMode="External"/><Relationship Id="rId5" Type="http://schemas.openxmlformats.org/officeDocument/2006/relationships/hyperlink" Target="http://es.wikipedia.org/wiki/Bien_(filosof%C3%ADa)" TargetMode="External"/><Relationship Id="rId15" Type="http://schemas.openxmlformats.org/officeDocument/2006/relationships/hyperlink" Target="http://es.wikipedia.org/wiki/Marco_Aurelio" TargetMode="External"/><Relationship Id="rId10" Type="http://schemas.openxmlformats.org/officeDocument/2006/relationships/hyperlink" Target="http://es.wikipedia.org/wiki/Cirene" TargetMode="External"/><Relationship Id="rId4" Type="http://schemas.openxmlformats.org/officeDocument/2006/relationships/hyperlink" Target="http://es.wikipedia.org/wiki/Virtud" TargetMode="External"/><Relationship Id="rId9" Type="http://schemas.openxmlformats.org/officeDocument/2006/relationships/hyperlink" Target="http://es.wikipedia.org/wiki/Ar%C3%ADstipo" TargetMode="External"/><Relationship Id="rId14" Type="http://schemas.openxmlformats.org/officeDocument/2006/relationships/hyperlink" Target="http://es.wikipedia.org/wiki/Marco_Anneo_S%C3%A9neca"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es.wikipedia.org/wiki/Apolog%C3%ADa_de_S%C3%B3crates" TargetMode="External"/><Relationship Id="rId2" Type="http://schemas.openxmlformats.org/officeDocument/2006/relationships/hyperlink" Target="http://es.wikipedia.org/wiki/Juicio_de_S%C3%B3crates" TargetMode="External"/><Relationship Id="rId1" Type="http://schemas.openxmlformats.org/officeDocument/2006/relationships/slideLayout" Target="../slideLayouts/slideLayout1.xml"/><Relationship Id="rId5" Type="http://schemas.openxmlformats.org/officeDocument/2006/relationships/hyperlink" Target="http://es.wikipedia.org/wiki/Democracia_ateniense" TargetMode="External"/><Relationship Id="rId4" Type="http://schemas.openxmlformats.org/officeDocument/2006/relationships/hyperlink" Target="http://es.wikipedia.org/wiki/Apolog%C3%ADa_de_S%C3%B3crates_(Jenofonte)" TargetMode="External"/></Relationships>
</file>

<file path=ppt/slides/_rels/slide22.xml.rels><?xml version="1.0" encoding="UTF-8" standalone="yes"?>
<Relationships xmlns="http://schemas.openxmlformats.org/package/2006/relationships"><Relationship Id="rId8" Type="http://schemas.openxmlformats.org/officeDocument/2006/relationships/hyperlink" Target="http://es.wikipedia.org/wiki/Asclepio" TargetMode="External"/><Relationship Id="rId3" Type="http://schemas.openxmlformats.org/officeDocument/2006/relationships/hyperlink" Target="http://es.wikipedia.org/wiki/Fed%C3%B3n" TargetMode="External"/><Relationship Id="rId7" Type="http://schemas.openxmlformats.org/officeDocument/2006/relationships/hyperlink" Target="http://es.wikipedia.org/wiki/Sarcasmo" TargetMode="External"/><Relationship Id="rId2" Type="http://schemas.openxmlformats.org/officeDocument/2006/relationships/hyperlink" Target="http://es.wikipedia.org/wiki/Apolog%C3%ADa_de_S%C3%B3crates" TargetMode="External"/><Relationship Id="rId1" Type="http://schemas.openxmlformats.org/officeDocument/2006/relationships/slideLayout" Target="../slideLayouts/slideLayout1.xml"/><Relationship Id="rId6" Type="http://schemas.openxmlformats.org/officeDocument/2006/relationships/hyperlink" Target="http://es.wikipedia.org/wiki/Iron%C3%ADa" TargetMode="External"/><Relationship Id="rId5" Type="http://schemas.openxmlformats.org/officeDocument/2006/relationships/hyperlink" Target="http://es.wikipedia.org/wiki/Cicuta" TargetMode="External"/><Relationship Id="rId4" Type="http://schemas.openxmlformats.org/officeDocument/2006/relationships/hyperlink" Target="http://es.wikipedia.org/w/index.php?title=T%C3%B3sigo&amp;action=edit&amp;redlink=1"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es.wikipedia.org/wiki/Arist%C3%B3fanes" TargetMode="External"/><Relationship Id="rId7" Type="http://schemas.openxmlformats.org/officeDocument/2006/relationships/hyperlink" Target="http://es.wikipedia.org/wiki/Las_nubes" TargetMode="External"/><Relationship Id="rId2" Type="http://schemas.openxmlformats.org/officeDocument/2006/relationships/hyperlink" Target="http://es.wikipedia.org/wiki/Jenofonte" TargetMode="External"/><Relationship Id="rId1" Type="http://schemas.openxmlformats.org/officeDocument/2006/relationships/slideLayout" Target="../slideLayouts/slideLayout1.xml"/><Relationship Id="rId6" Type="http://schemas.openxmlformats.org/officeDocument/2006/relationships/hyperlink" Target="http://es.wikipedia.org/wiki/Metaf%C3%ADsica" TargetMode="External"/><Relationship Id="rId5" Type="http://schemas.openxmlformats.org/officeDocument/2006/relationships/hyperlink" Target="http://es.wikipedia.org/wiki/L%C3%B3gica" TargetMode="External"/><Relationship Id="rId4" Type="http://schemas.openxmlformats.org/officeDocument/2006/relationships/hyperlink" Target="http://es.wikipedia.org/wiki/Problema_socr%C3%A1tico"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es.wikipedia.org/wiki/Archivo:Athena_looking_over_Socrates.jpg" TargetMode="External"/><Relationship Id="rId1" Type="http://schemas.openxmlformats.org/officeDocument/2006/relationships/slideLayout" Target="../slideLayouts/slideLayout7.xml"/><Relationship Id="rId5" Type="http://schemas.openxmlformats.org/officeDocument/2006/relationships/hyperlink" Target="http://es.wikipedia.org/wiki/Academia_de_Atenas_(moderna)" TargetMode="External"/><Relationship Id="rId4" Type="http://schemas.openxmlformats.org/officeDocument/2006/relationships/hyperlink" Target="http://es.wikipedia.org/wiki/Atenea"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hyperlink" Target="http://es.wikipedia.org/wiki/Antigua_Atenas" TargetMode="External"/><Relationship Id="rId3" Type="http://schemas.openxmlformats.org/officeDocument/2006/relationships/hyperlink" Target="http://es.wikipedia.org/wiki/A%C3%B1os_470_a._C." TargetMode="External"/><Relationship Id="rId7" Type="http://schemas.openxmlformats.org/officeDocument/2006/relationships/hyperlink" Target="http://es.wikipedia.org/wiki/Arist%C3%B3teles" TargetMode="External"/><Relationship Id="rId12" Type="http://schemas.openxmlformats.org/officeDocument/2006/relationships/hyperlink" Target="http://es.wikipedia.org/wiki/Ar%C3%ADstides_el_Justo" TargetMode="External"/><Relationship Id="rId2" Type="http://schemas.openxmlformats.org/officeDocument/2006/relationships/hyperlink" Target="http://es.wikipedia.org/wiki/Idioma_griego" TargetMode="External"/><Relationship Id="rId1" Type="http://schemas.openxmlformats.org/officeDocument/2006/relationships/slideLayout" Target="../slideLayouts/slideLayout1.xml"/><Relationship Id="rId6" Type="http://schemas.openxmlformats.org/officeDocument/2006/relationships/hyperlink" Target="http://es.wikipedia.org/wiki/Plat%C3%B3n" TargetMode="External"/><Relationship Id="rId11" Type="http://schemas.openxmlformats.org/officeDocument/2006/relationships/hyperlink" Target="http://es.wikipedia.org/wiki/Fainarate" TargetMode="External"/><Relationship Id="rId5" Type="http://schemas.openxmlformats.org/officeDocument/2006/relationships/hyperlink" Target="http://es.wikipedia.org/wiki/Filosof%C3%ADa_griega" TargetMode="External"/><Relationship Id="rId10" Type="http://schemas.openxmlformats.org/officeDocument/2006/relationships/hyperlink" Target="http://es.wikipedia.org/wiki/Sofronisco" TargetMode="External"/><Relationship Id="rId4" Type="http://schemas.openxmlformats.org/officeDocument/2006/relationships/hyperlink" Target="http://es.wikipedia.org/wiki/A%C3%B1os_390_a._C." TargetMode="External"/><Relationship Id="rId9" Type="http://schemas.openxmlformats.org/officeDocument/2006/relationships/hyperlink" Target="http://es.wikipedia.org/wiki/Antigua_Grecia"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es.wikipedia.org/wiki/Razonamiento" TargetMode="External"/><Relationship Id="rId2" Type="http://schemas.openxmlformats.org/officeDocument/2006/relationships/hyperlink" Target="http://es.wikipedia.org/wiki/Or%C3%A1culo_griego" TargetMode="External"/><Relationship Id="rId1" Type="http://schemas.openxmlformats.org/officeDocument/2006/relationships/slideLayout" Target="../slideLayouts/slideLayout1.xml"/><Relationship Id="rId6" Type="http://schemas.openxmlformats.org/officeDocument/2006/relationships/hyperlink" Target="http://es.wikipedia.org/wiki/Xantipa" TargetMode="External"/><Relationship Id="rId5" Type="http://schemas.openxmlformats.org/officeDocument/2006/relationships/hyperlink" Target="http://es.wikipedia.org/wiki/Iron%C3%ADa" TargetMode="External"/><Relationship Id="rId4" Type="http://schemas.openxmlformats.org/officeDocument/2006/relationships/hyperlink" Target="http://es.wikipedia.org/wiki/Oratoria"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es.wikipedia.org/wiki/Or%C3%A1culo_de_Delfos" TargetMode="External"/><Relationship Id="rId2" Type="http://schemas.openxmlformats.org/officeDocument/2006/relationships/hyperlink" Target="http://es.wikipedia.org/w/index.php?title=Querefonte&amp;action=edit&amp;redlink=1" TargetMode="External"/><Relationship Id="rId1" Type="http://schemas.openxmlformats.org/officeDocument/2006/relationships/slideLayout" Target="../slideLayouts/slideLayout1.xml"/><Relationship Id="rId5" Type="http://schemas.openxmlformats.org/officeDocument/2006/relationships/hyperlink" Target="http://es.wikipedia.org/wiki/Apolog%C3%ADa_de_S%C3%B3crates" TargetMode="External"/><Relationship Id="rId4" Type="http://schemas.openxmlformats.org/officeDocument/2006/relationships/hyperlink" Target="http://es.wikipedia.org/wiki/Pitonisa"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es.wikipedia.org/wiki/May%C3%A9utica" TargetMode="External"/><Relationship Id="rId2" Type="http://schemas.openxmlformats.org/officeDocument/2006/relationships/hyperlink" Target="http://es.wikipedia.org/wiki/Iron%C3%ADa_socr%C3%A1tica"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es.wikipedia.org/wiki/Subjetivismo" TargetMode="External"/><Relationship Id="rId2" Type="http://schemas.openxmlformats.org/officeDocument/2006/relationships/hyperlink" Target="http://es.wikipedia.org/wiki/Relativismo"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1052736"/>
          </a:xfrm>
          <a:solidFill>
            <a:srgbClr val="FFC000"/>
          </a:solidFill>
        </p:spPr>
        <p:txBody>
          <a:bodyPr>
            <a:normAutofit fontScale="90000"/>
          </a:bodyPr>
          <a:lstStyle/>
          <a:p>
            <a:pPr algn="ctr"/>
            <a:r>
              <a:rPr lang="es-ES" sz="3200" dirty="0" smtClean="0">
                <a:latin typeface="Algerian" pitchFamily="82" charset="0"/>
              </a:rPr>
              <a:t/>
            </a:r>
            <a:br>
              <a:rPr lang="es-ES" sz="3200" dirty="0" smtClean="0">
                <a:latin typeface="Algerian" pitchFamily="82" charset="0"/>
              </a:rPr>
            </a:br>
            <a:r>
              <a:rPr lang="es-ES" sz="3200" dirty="0" smtClean="0">
                <a:latin typeface="Algerian" pitchFamily="82" charset="0"/>
              </a:rPr>
              <a:t/>
            </a:r>
            <a:br>
              <a:rPr lang="es-ES" sz="3200" dirty="0" smtClean="0">
                <a:latin typeface="Algerian" pitchFamily="82" charset="0"/>
              </a:rPr>
            </a:br>
            <a:r>
              <a:rPr lang="es-ES" sz="3200" dirty="0" smtClean="0">
                <a:latin typeface="Algerian" pitchFamily="82" charset="0"/>
              </a:rPr>
              <a:t/>
            </a:r>
            <a:br>
              <a:rPr lang="es-ES" sz="3200" dirty="0" smtClean="0">
                <a:latin typeface="Algerian" pitchFamily="82" charset="0"/>
              </a:rPr>
            </a:br>
            <a:r>
              <a:rPr lang="es-ES" sz="3200" dirty="0" smtClean="0">
                <a:latin typeface="Algerian" pitchFamily="82" charset="0"/>
              </a:rPr>
              <a:t/>
            </a:r>
            <a:br>
              <a:rPr lang="es-ES" sz="3200" dirty="0" smtClean="0">
                <a:latin typeface="Algerian" pitchFamily="82" charset="0"/>
              </a:rPr>
            </a:br>
            <a:r>
              <a:rPr lang="es-ES" sz="3200" dirty="0" smtClean="0">
                <a:latin typeface="Algerian" pitchFamily="82" charset="0"/>
              </a:rPr>
              <a:t/>
            </a:r>
            <a:br>
              <a:rPr lang="es-ES" sz="3200" dirty="0" smtClean="0">
                <a:latin typeface="Algerian" pitchFamily="82" charset="0"/>
              </a:rPr>
            </a:br>
            <a:r>
              <a:rPr lang="es-ES" sz="3200" dirty="0" smtClean="0">
                <a:latin typeface="Algerian" pitchFamily="82" charset="0"/>
              </a:rPr>
              <a:t/>
            </a:r>
            <a:br>
              <a:rPr lang="es-ES" sz="3200" dirty="0" smtClean="0">
                <a:latin typeface="Algerian" pitchFamily="82" charset="0"/>
              </a:rPr>
            </a:br>
            <a:r>
              <a:rPr lang="es-ES" sz="3200" dirty="0" smtClean="0">
                <a:latin typeface="Algerian" pitchFamily="82" charset="0"/>
              </a:rPr>
              <a:t/>
            </a:r>
            <a:br>
              <a:rPr lang="es-ES" sz="3200" dirty="0" smtClean="0">
                <a:latin typeface="Algerian" pitchFamily="82" charset="0"/>
              </a:rPr>
            </a:br>
            <a:r>
              <a:rPr lang="es-ES" sz="3200" dirty="0" err="1" smtClean="0">
                <a:latin typeface="Algerian" pitchFamily="82" charset="0"/>
              </a:rPr>
              <a:t>biografia</a:t>
            </a:r>
            <a:r>
              <a:rPr lang="es-ES" sz="3200" dirty="0" smtClean="0">
                <a:latin typeface="Algerian" pitchFamily="82" charset="0"/>
              </a:rPr>
              <a:t> de SOCRATES</a:t>
            </a:r>
            <a:br>
              <a:rPr lang="es-ES" sz="3200" dirty="0" smtClean="0">
                <a:latin typeface="Algerian" pitchFamily="82" charset="0"/>
              </a:rPr>
            </a:br>
            <a:r>
              <a:rPr lang="es-ES" sz="2200" dirty="0" smtClean="0"/>
              <a:t>http://es.wikipedia.org/wiki/S%C3%B3crates</a:t>
            </a:r>
            <a:br>
              <a:rPr lang="es-ES" sz="2200" dirty="0" smtClean="0"/>
            </a:br>
            <a:endParaRPr lang="es-ES" sz="2200" dirty="0">
              <a:latin typeface="Algerian" pitchFamily="82" charset="0"/>
            </a:endParaRPr>
          </a:p>
        </p:txBody>
      </p:sp>
      <p:sp>
        <p:nvSpPr>
          <p:cNvPr id="3" name="2 Subtítulo"/>
          <p:cNvSpPr>
            <a:spLocks noGrp="1"/>
          </p:cNvSpPr>
          <p:nvPr>
            <p:ph type="subTitle" idx="1"/>
          </p:nvPr>
        </p:nvSpPr>
        <p:spPr>
          <a:xfrm>
            <a:off x="0" y="1052736"/>
            <a:ext cx="9144000" cy="5805264"/>
          </a:xfrm>
        </p:spPr>
        <p:txBody>
          <a:bodyPr/>
          <a:lstStyle/>
          <a:p>
            <a:pPr algn="ctr"/>
            <a:r>
              <a:rPr lang="es-ES" dirty="0" smtClean="0"/>
              <a:t>INTRODUCCION</a:t>
            </a:r>
          </a:p>
          <a:p>
            <a:pPr algn="ctr"/>
            <a:r>
              <a:rPr lang="es-ES" b="1" dirty="0" smtClean="0"/>
              <a:t>Sócrates</a:t>
            </a:r>
            <a:r>
              <a:rPr lang="es-ES" dirty="0" smtClean="0"/>
              <a:t> (en </a:t>
            </a:r>
            <a:r>
              <a:rPr lang="es-ES" dirty="0" smtClean="0">
                <a:hlinkClick r:id="rId2" tooltip="Idioma griego"/>
              </a:rPr>
              <a:t>griego</a:t>
            </a:r>
            <a:r>
              <a:rPr lang="es-ES" dirty="0" smtClean="0"/>
              <a:t>, </a:t>
            </a:r>
            <a:r>
              <a:rPr lang="es-ES" dirty="0" err="1" smtClean="0"/>
              <a:t>Σωκράτης</a:t>
            </a:r>
            <a:r>
              <a:rPr lang="es-ES" dirty="0" smtClean="0"/>
              <a:t>, </a:t>
            </a:r>
            <a:r>
              <a:rPr lang="es-ES" i="1" dirty="0" err="1" smtClean="0"/>
              <a:t>Sōkrátēs</a:t>
            </a:r>
            <a:r>
              <a:rPr lang="es-ES" dirty="0" smtClean="0"/>
              <a:t>) (</a:t>
            </a:r>
            <a:r>
              <a:rPr lang="es-ES" dirty="0" smtClean="0">
                <a:hlinkClick r:id="rId3" tooltip="Años 470 a. C."/>
              </a:rPr>
              <a:t>470</a:t>
            </a:r>
            <a:r>
              <a:rPr lang="es-ES" dirty="0" smtClean="0"/>
              <a:t> – </a:t>
            </a:r>
            <a:r>
              <a:rPr lang="es-ES" dirty="0" smtClean="0">
                <a:hlinkClick r:id="rId4" tooltip="Años 390 a. C."/>
              </a:rPr>
              <a:t>399 a. C.</a:t>
            </a:r>
            <a:r>
              <a:rPr lang="es-ES" dirty="0" smtClean="0"/>
              <a:t>) fue un </a:t>
            </a:r>
            <a:r>
              <a:rPr lang="es-ES" dirty="0" smtClean="0">
                <a:hlinkClick r:id="rId5" tooltip="Filosofía griega"/>
              </a:rPr>
              <a:t>filósofo griego</a:t>
            </a:r>
            <a:r>
              <a:rPr lang="es-ES" dirty="0" smtClean="0"/>
              <a:t> considerado como uno de los más grandes, tanto de la filosofía occidental como de la universal. Fue el maestro de </a:t>
            </a:r>
            <a:r>
              <a:rPr lang="es-ES" dirty="0" smtClean="0">
                <a:hlinkClick r:id="rId6" tooltip="Platón"/>
              </a:rPr>
              <a:t>Platón</a:t>
            </a:r>
            <a:r>
              <a:rPr lang="es-ES" dirty="0" smtClean="0"/>
              <a:t>, quien tuvo a </a:t>
            </a:r>
            <a:r>
              <a:rPr lang="es-ES" dirty="0" smtClean="0">
                <a:hlinkClick r:id="rId7" tooltip="Aristóteles"/>
              </a:rPr>
              <a:t>Aristóteles</a:t>
            </a:r>
            <a:r>
              <a:rPr lang="es-ES" dirty="0" smtClean="0"/>
              <a:t> como discípulo; estos tres son los representantes fundamentales de la </a:t>
            </a:r>
            <a:r>
              <a:rPr lang="es-ES" dirty="0" smtClean="0">
                <a:hlinkClick r:id="rId5" tooltip="Filosofía griega"/>
              </a:rPr>
              <a:t>filosofía griega</a:t>
            </a:r>
            <a:r>
              <a:rPr lang="es-ES" dirty="0" smtClean="0"/>
              <a:t>.</a:t>
            </a:r>
          </a:p>
          <a:p>
            <a:pPr algn="ctr"/>
            <a:endParaRPr lang="es-E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20687"/>
          </a:xfrm>
          <a:solidFill>
            <a:srgbClr val="FFFF00"/>
          </a:solidFill>
        </p:spPr>
        <p:txBody>
          <a:bodyPr>
            <a:normAutofit/>
          </a:bodyPr>
          <a:lstStyle/>
          <a:p>
            <a:r>
              <a:rPr lang="es-ES" sz="2800" dirty="0" smtClean="0">
                <a:latin typeface="Algerian" pitchFamily="82" charset="0"/>
              </a:rPr>
              <a:t>BIOGRAFIA DE SOCRATES: </a:t>
            </a:r>
            <a:r>
              <a:rPr lang="es-ES" sz="2000" dirty="0" smtClean="0">
                <a:latin typeface="Algerian" pitchFamily="82" charset="0"/>
              </a:rPr>
              <a:t>CONTINUACION</a:t>
            </a:r>
            <a:endParaRPr lang="es-ES" sz="2000" dirty="0"/>
          </a:p>
        </p:txBody>
      </p:sp>
      <p:sp>
        <p:nvSpPr>
          <p:cNvPr id="3" name="2 Subtítulo"/>
          <p:cNvSpPr>
            <a:spLocks noGrp="1"/>
          </p:cNvSpPr>
          <p:nvPr>
            <p:ph type="subTitle" idx="1"/>
          </p:nvPr>
        </p:nvSpPr>
        <p:spPr>
          <a:xfrm>
            <a:off x="0" y="620688"/>
            <a:ext cx="9144000" cy="6237312"/>
          </a:xfrm>
        </p:spPr>
        <p:txBody>
          <a:bodyPr>
            <a:normAutofit/>
          </a:bodyPr>
          <a:lstStyle/>
          <a:p>
            <a:r>
              <a:rPr lang="es-ES" dirty="0"/>
              <a:t>Sócrates no escribió ninguna obra porque creía que cada uno debía desarrollar sus propias ideas. Conocemos en parte sus ideas desde los testimonios de sus discípulos: Platón, Jenofonte, </a:t>
            </a:r>
            <a:r>
              <a:rPr lang="es-ES" dirty="0" err="1"/>
              <a:t>Aristipo</a:t>
            </a:r>
            <a:r>
              <a:rPr lang="es-ES" dirty="0"/>
              <a:t> y </a:t>
            </a:r>
            <a:r>
              <a:rPr lang="es-ES" dirty="0" err="1"/>
              <a:t>Antístenes</a:t>
            </a:r>
            <a:r>
              <a:rPr lang="es-ES" dirty="0"/>
              <a:t>, sobre todo. Tales testimonios no son convergentes, por lo que no resulta fácil conocer cuál fue el verdadero pensamiento de Sócrates</a:t>
            </a:r>
            <a:r>
              <a:rPr lang="es-ES" dirty="0" smtClean="0"/>
              <a:t>.</a:t>
            </a:r>
            <a:endParaRPr lang="es-ES" dirty="0"/>
          </a:p>
          <a:p>
            <a:r>
              <a:rPr lang="es-ES" b="1" dirty="0" smtClean="0"/>
              <a:t>LA MUERTE DE SOCRATES</a:t>
            </a:r>
            <a:endParaRPr lang="es-ES" dirty="0"/>
          </a:p>
          <a:p>
            <a:r>
              <a:rPr lang="es-ES" dirty="0"/>
              <a:t>La intoxicación por </a:t>
            </a:r>
            <a:r>
              <a:rPr lang="es-ES" dirty="0">
                <a:hlinkClick r:id="rId2" tooltip="Conium maculatum"/>
              </a:rPr>
              <a:t>cicuta</a:t>
            </a:r>
            <a:r>
              <a:rPr lang="es-ES" dirty="0"/>
              <a:t> fue utilizada por los </a:t>
            </a:r>
            <a:r>
              <a:rPr lang="es-ES" dirty="0">
                <a:hlinkClick r:id="rId3" tooltip="Grecia"/>
              </a:rPr>
              <a:t>griegos</a:t>
            </a:r>
            <a:r>
              <a:rPr lang="es-ES" dirty="0"/>
              <a:t> para quitar la vida a los condenados a </a:t>
            </a:r>
            <a:r>
              <a:rPr lang="es-ES" dirty="0">
                <a:hlinkClick r:id="rId4" tooltip="Pena de muerte"/>
              </a:rPr>
              <a:t>pena de muerte</a:t>
            </a:r>
            <a:r>
              <a:rPr lang="es-ES" dirty="0"/>
              <a:t>. El caso </a:t>
            </a:r>
            <a:r>
              <a:rPr lang="es-ES" dirty="0">
                <a:hlinkClick r:id="rId5" tooltip="Paradigma"/>
              </a:rPr>
              <a:t>paradigmático</a:t>
            </a:r>
            <a:r>
              <a:rPr lang="es-ES" dirty="0"/>
              <a:t> de la muerte de Sócrates, fue debido a la ingestión de una solución en base a la cicuta en el año </a:t>
            </a:r>
            <a:r>
              <a:rPr lang="es-ES" dirty="0">
                <a:hlinkClick r:id="rId6" tooltip="Años 390 a. C."/>
              </a:rPr>
              <a:t>399 a. C.</a:t>
            </a:r>
            <a:endParaRPr lang="es-ES" dirty="0"/>
          </a:p>
          <a:p>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20687"/>
          </a:xfrm>
          <a:solidFill>
            <a:srgbClr val="FFFF00"/>
          </a:solidFill>
        </p:spPr>
        <p:txBody>
          <a:bodyPr>
            <a:normAutofit/>
          </a:bodyPr>
          <a:lstStyle/>
          <a:p>
            <a:r>
              <a:rPr lang="es-ES" sz="2800" dirty="0" smtClean="0">
                <a:latin typeface="Algerian" pitchFamily="82" charset="0"/>
              </a:rPr>
              <a:t>BIOGRAFIA DE SOCRATES: </a:t>
            </a:r>
            <a:r>
              <a:rPr lang="es-ES" sz="2000" dirty="0" smtClean="0">
                <a:latin typeface="Algerian" pitchFamily="82" charset="0"/>
              </a:rPr>
              <a:t>CONTINUACION</a:t>
            </a:r>
            <a:endParaRPr lang="es-ES" sz="2000" dirty="0"/>
          </a:p>
        </p:txBody>
      </p:sp>
      <p:sp>
        <p:nvSpPr>
          <p:cNvPr id="3" name="2 Subtítulo"/>
          <p:cNvSpPr>
            <a:spLocks noGrp="1"/>
          </p:cNvSpPr>
          <p:nvPr>
            <p:ph type="subTitle" idx="1"/>
          </p:nvPr>
        </p:nvSpPr>
        <p:spPr>
          <a:xfrm>
            <a:off x="0" y="620688"/>
            <a:ext cx="9144000" cy="6237312"/>
          </a:xfrm>
        </p:spPr>
        <p:txBody>
          <a:bodyPr>
            <a:normAutofit/>
          </a:bodyPr>
          <a:lstStyle/>
          <a:p>
            <a:r>
              <a:rPr lang="es-ES" dirty="0"/>
              <a:t>Murió a los 70 años de edad, aceptando serenamente esta condena, método elegido por un tribunal que le juzgó, y que le ofrecía para morir por no reconocer a los </a:t>
            </a:r>
            <a:r>
              <a:rPr lang="es-ES" dirty="0">
                <a:hlinkClick r:id="rId2" tooltip="Anexo:Dioses griegos"/>
              </a:rPr>
              <a:t>dioses atenienses</a:t>
            </a:r>
            <a:r>
              <a:rPr lang="es-ES" dirty="0"/>
              <a:t> y corromper a la juventud. Según relata Platón en la </a:t>
            </a:r>
            <a:r>
              <a:rPr lang="es-ES" i="1" dirty="0">
                <a:hlinkClick r:id="rId3" tooltip="Apología de Sócrates"/>
              </a:rPr>
              <a:t>Apología</a:t>
            </a:r>
            <a:r>
              <a:rPr lang="es-ES" dirty="0"/>
              <a:t> que dejó de su maestro, éste pudo haber eludido la condena, gracias a los amigos que aún conservaba, pero prefirió acatarla y morir. Realmente le juzgaron porque dos de sus discípulos fueron tiranos que atentaron contra </a:t>
            </a:r>
            <a:r>
              <a:rPr lang="es-ES" dirty="0">
                <a:hlinkClick r:id="rId4" tooltip="Atenas"/>
              </a:rPr>
              <a:t>Atenas</a:t>
            </a:r>
            <a:r>
              <a:rPr lang="es-ES" dirty="0"/>
              <a:t>.</a:t>
            </a:r>
          </a:p>
          <a:p>
            <a:r>
              <a:rPr lang="es-ES" dirty="0"/>
              <a:t>A su muerte surgen las escuelas socráticas, la </a:t>
            </a:r>
            <a:r>
              <a:rPr lang="es-ES" dirty="0">
                <a:hlinkClick r:id="rId5" tooltip="Academia"/>
              </a:rPr>
              <a:t>Academia</a:t>
            </a:r>
            <a:r>
              <a:rPr lang="es-ES" dirty="0"/>
              <a:t> Platónica, las menores, dos de </a:t>
            </a:r>
            <a:r>
              <a:rPr lang="es-ES" dirty="0">
                <a:hlinkClick r:id="rId6" tooltip="Moral"/>
              </a:rPr>
              <a:t>moral</a:t>
            </a:r>
            <a:r>
              <a:rPr lang="es-ES" dirty="0"/>
              <a:t> y dos de </a:t>
            </a:r>
            <a:r>
              <a:rPr lang="es-ES" dirty="0">
                <a:hlinkClick r:id="rId7" tooltip="Dialéctica"/>
              </a:rPr>
              <a:t>dialéctica</a:t>
            </a:r>
            <a:r>
              <a:rPr lang="es-ES" dirty="0"/>
              <a:t>, que tuvieron en común la búsqueda de la virtud a través del conocimiento de lo bueno</a:t>
            </a:r>
            <a:r>
              <a:rPr lang="es-ES" dirty="0" smtClean="0"/>
              <a:t>.</a:t>
            </a:r>
            <a:endParaRPr lang="es-ES" dirty="0"/>
          </a:p>
          <a:p>
            <a:r>
              <a:rPr lang="es-ES" dirty="0">
                <a:hlinkClick r:id="rId8" tooltip="Platón"/>
              </a:rPr>
              <a:t>Platón</a:t>
            </a:r>
            <a:r>
              <a:rPr lang="es-ES" dirty="0"/>
              <a:t> no pudo asistir a los últimos instantes y éstos fueron reconstituidos en el </a:t>
            </a:r>
            <a:r>
              <a:rPr lang="es-ES" dirty="0" err="1">
                <a:hlinkClick r:id="rId9" tooltip="Fedón"/>
              </a:rPr>
              <a:t>Fedón</a:t>
            </a:r>
            <a:r>
              <a:rPr lang="es-ES" dirty="0"/>
              <a:t>, según la narración de varios discípulos. Aquí está el paso que describe los síntomas:</a:t>
            </a:r>
          </a:p>
          <a:p>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descr="http://upload.wikimedia.org/wikipedia/commons/thumb/8/8c/David_-_The_Death_of_Socrates.jpg/320px-David_-_The_Death_of_Socrates.jpg">
            <a:hlinkClick r:id="rId2"/>
          </p:cNvPr>
          <p:cNvPicPr/>
          <p:nvPr/>
        </p:nvPicPr>
        <p:blipFill>
          <a:blip r:embed="rId3" cstate="print"/>
          <a:srcRect/>
          <a:stretch>
            <a:fillRect/>
          </a:stretch>
        </p:blipFill>
        <p:spPr bwMode="auto">
          <a:xfrm>
            <a:off x="0" y="0"/>
            <a:ext cx="9144000" cy="6858000"/>
          </a:xfrm>
          <a:prstGeom prst="bevel">
            <a:avLst/>
          </a:prstGeom>
          <a:noFill/>
          <a:ln w="9525">
            <a:solidFill>
              <a:srgbClr val="92D050"/>
            </a:solidFill>
            <a:miter lim="800000"/>
            <a:headEnd/>
            <a:tailEnd/>
          </a:ln>
        </p:spPr>
      </p:pic>
      <p:sp>
        <p:nvSpPr>
          <p:cNvPr id="18433" name="Rectangle 1"/>
          <p:cNvSpPr>
            <a:spLocks noChangeArrowheads="1"/>
          </p:cNvSpPr>
          <p:nvPr/>
        </p:nvSpPr>
        <p:spPr bwMode="auto">
          <a:xfrm>
            <a:off x="755576" y="123110"/>
            <a:ext cx="756084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2400" b="0" i="1" u="none" strike="noStrike" cap="none" normalizeH="0" baseline="0" dirty="0" smtClean="0">
                <a:ln>
                  <a:noFill/>
                </a:ln>
                <a:solidFill>
                  <a:schemeClr val="bg1"/>
                </a:solidFill>
                <a:effectLst/>
                <a:latin typeface="Algerian" pitchFamily="82" charset="0"/>
                <a:ea typeface="Times New Roman" pitchFamily="18" charset="0"/>
                <a:cs typeface="Times New Roman" pitchFamily="18" charset="0"/>
                <a:hlinkClick r:id="rId4" tooltip="La muerte de Sócrates"/>
              </a:rPr>
              <a:t>La muerte de Sócrates</a:t>
            </a:r>
            <a:r>
              <a:rPr kumimoji="0" lang="es-ES" sz="2400" b="0" i="0" u="none" strike="noStrike" cap="none" normalizeH="0" baseline="0" dirty="0" smtClean="0">
                <a:ln>
                  <a:noFill/>
                </a:ln>
                <a:solidFill>
                  <a:schemeClr val="bg1"/>
                </a:solidFill>
                <a:effectLst/>
                <a:latin typeface="Algerian" pitchFamily="82" charset="0"/>
                <a:ea typeface="Times New Roman" pitchFamily="18" charset="0"/>
                <a:cs typeface="Times New Roman" pitchFamily="18"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bg1"/>
                </a:solidFill>
                <a:effectLst/>
                <a:latin typeface="Algerian" pitchFamily="82" charset="0"/>
                <a:ea typeface="Times New Roman" pitchFamily="18" charset="0"/>
                <a:cs typeface="Times New Roman" pitchFamily="18" charset="0"/>
              </a:rPr>
              <a:t>Óleo de </a:t>
            </a:r>
            <a:r>
              <a:rPr kumimoji="0" lang="es-ES" sz="2400" b="0" i="0" u="none" strike="noStrike" cap="none" normalizeH="0" baseline="0" dirty="0" smtClean="0">
                <a:ln>
                  <a:noFill/>
                </a:ln>
                <a:solidFill>
                  <a:schemeClr val="bg1"/>
                </a:solidFill>
                <a:effectLst/>
                <a:latin typeface="Algerian" pitchFamily="82" charset="0"/>
                <a:ea typeface="Times New Roman" pitchFamily="18" charset="0"/>
                <a:cs typeface="Times New Roman" pitchFamily="18" charset="0"/>
                <a:hlinkClick r:id="rId5" tooltip="Jacques-Louis David"/>
              </a:rPr>
              <a:t>Jacques-Louis David</a:t>
            </a:r>
            <a:r>
              <a:rPr kumimoji="0" lang="es-ES" sz="2400" b="0" i="0" u="none" strike="noStrike" cap="none" normalizeH="0" baseline="0" dirty="0" smtClean="0">
                <a:ln>
                  <a:noFill/>
                </a:ln>
                <a:solidFill>
                  <a:schemeClr val="bg1"/>
                </a:solidFill>
                <a:effectLst/>
                <a:latin typeface="Algerian" pitchFamily="82" charset="0"/>
                <a:ea typeface="Times New Roman" pitchFamily="18" charset="0"/>
                <a:cs typeface="Times New Roman" pitchFamily="18" charset="0"/>
              </a:rPr>
              <a:t> de 1787.</a:t>
            </a:r>
            <a:endParaRPr kumimoji="0" lang="es-ES" sz="2400" b="0" i="0" u="none" strike="noStrike" cap="none" normalizeH="0" baseline="0" dirty="0" smtClean="0">
              <a:ln>
                <a:noFill/>
              </a:ln>
              <a:solidFill>
                <a:schemeClr val="bg1"/>
              </a:solidFill>
              <a:effectLst/>
              <a:latin typeface="Algerian" pitchFamily="82"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20687"/>
          </a:xfrm>
          <a:solidFill>
            <a:srgbClr val="FFFF00"/>
          </a:solidFill>
        </p:spPr>
        <p:txBody>
          <a:bodyPr>
            <a:normAutofit/>
          </a:bodyPr>
          <a:lstStyle/>
          <a:p>
            <a:r>
              <a:rPr lang="es-ES" sz="2800" dirty="0" smtClean="0">
                <a:latin typeface="Algerian" pitchFamily="82" charset="0"/>
              </a:rPr>
              <a:t>BIOGRAFIA DE SOCRATES: </a:t>
            </a:r>
            <a:r>
              <a:rPr lang="es-ES" sz="2000" dirty="0" smtClean="0">
                <a:latin typeface="Algerian" pitchFamily="82" charset="0"/>
              </a:rPr>
              <a:t>CONTINUACION</a:t>
            </a:r>
            <a:endParaRPr lang="es-ES" sz="2000" dirty="0"/>
          </a:p>
        </p:txBody>
      </p:sp>
      <p:sp>
        <p:nvSpPr>
          <p:cNvPr id="3" name="2 Subtítulo"/>
          <p:cNvSpPr>
            <a:spLocks noGrp="1"/>
          </p:cNvSpPr>
          <p:nvPr>
            <p:ph type="subTitle" idx="1"/>
          </p:nvPr>
        </p:nvSpPr>
        <p:spPr>
          <a:xfrm>
            <a:off x="0" y="620688"/>
            <a:ext cx="9144000" cy="6237312"/>
          </a:xfrm>
        </p:spPr>
        <p:txBody>
          <a:bodyPr>
            <a:normAutofit/>
          </a:bodyPr>
          <a:lstStyle/>
          <a:p>
            <a:r>
              <a:rPr lang="es-ES" dirty="0"/>
              <a:t>Él paseó, y cuando dijo que le pesaban las piernas, se tendió boca arriba, pues así se lo había aconsejado el individuo. Y al mismo tiempo el que le había dado el veneno lo examinaba cogiéndole de rato en rato los pies y las piernas, y luego, apretándole con fuerza el pie, le preguntó si lo sentía, y él dijo que no. Y después de esto hizo lo mismo con sus pantorrillas, y ascendiendo de este modo nos dijo que se iba quedando frío y rígido. Mientras lo tanteaba nos dijo que, cuando eso le llegara al corazón, entonces se extinguiría</a:t>
            </a:r>
            <a:r>
              <a:rPr lang="es-ES" dirty="0" smtClean="0"/>
              <a:t>.</a:t>
            </a:r>
          </a:p>
          <a:p>
            <a:r>
              <a:rPr lang="es-ES" dirty="0"/>
              <a:t>Ya estaba casi fría la zona del vientre, cuando descubriéndose, pues se había tapado, nos dijo, y fue lo último que habló:</a:t>
            </a:r>
          </a:p>
          <a:p>
            <a:endParaRPr lang="es-E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92695"/>
          </a:xfrm>
          <a:solidFill>
            <a:srgbClr val="FFFF00"/>
          </a:solidFill>
        </p:spPr>
        <p:txBody>
          <a:bodyPr>
            <a:normAutofit/>
          </a:bodyPr>
          <a:lstStyle/>
          <a:p>
            <a:r>
              <a:rPr lang="es-ES" sz="2800" dirty="0" smtClean="0">
                <a:latin typeface="Algerian" pitchFamily="82" charset="0"/>
              </a:rPr>
              <a:t>BIOGRAFIA DE SOCRATES</a:t>
            </a:r>
            <a:r>
              <a:rPr lang="es-ES" sz="3200" dirty="0" smtClean="0">
                <a:latin typeface="Algerian" pitchFamily="82" charset="0"/>
              </a:rPr>
              <a:t>: </a:t>
            </a:r>
            <a:r>
              <a:rPr lang="es-ES" sz="2000" dirty="0" smtClean="0">
                <a:latin typeface="Algerian" pitchFamily="82" charset="0"/>
              </a:rPr>
              <a:t>CONTINUACION</a:t>
            </a:r>
            <a:endParaRPr lang="es-ES" sz="2000" dirty="0"/>
          </a:p>
        </p:txBody>
      </p:sp>
      <p:sp>
        <p:nvSpPr>
          <p:cNvPr id="3" name="2 Subtítulo"/>
          <p:cNvSpPr>
            <a:spLocks noGrp="1"/>
          </p:cNvSpPr>
          <p:nvPr>
            <p:ph type="subTitle" idx="1"/>
          </p:nvPr>
        </p:nvSpPr>
        <p:spPr>
          <a:xfrm>
            <a:off x="0" y="692696"/>
            <a:ext cx="9144000" cy="6165304"/>
          </a:xfrm>
        </p:spPr>
        <p:txBody>
          <a:bodyPr/>
          <a:lstStyle/>
          <a:p>
            <a:r>
              <a:rPr lang="es-ES" dirty="0"/>
              <a:t>—</a:t>
            </a:r>
            <a:r>
              <a:rPr lang="es-ES" dirty="0" err="1"/>
              <a:t>Critón</a:t>
            </a:r>
            <a:r>
              <a:rPr lang="es-ES" dirty="0"/>
              <a:t>, le debemos un gallo a </a:t>
            </a:r>
            <a:r>
              <a:rPr lang="es-ES" dirty="0" err="1"/>
              <a:t>Asclepio</a:t>
            </a:r>
            <a:r>
              <a:rPr lang="es-ES" dirty="0"/>
              <a:t>. Así que págaselo y no lo descuides.</a:t>
            </a:r>
            <a:br>
              <a:rPr lang="es-ES" dirty="0"/>
            </a:br>
            <a:r>
              <a:rPr lang="es-ES" dirty="0"/>
              <a:t>—Así se hará, dijo </a:t>
            </a:r>
            <a:r>
              <a:rPr lang="es-ES" dirty="0" err="1"/>
              <a:t>Critón</a:t>
            </a:r>
            <a:r>
              <a:rPr lang="es-ES" dirty="0"/>
              <a:t>. Mira si quieres algo más.</a:t>
            </a:r>
            <a:br>
              <a:rPr lang="es-ES" dirty="0"/>
            </a:br>
            <a:r>
              <a:rPr lang="es-ES" dirty="0"/>
              <a:t>Pero a esta pregunta ya no respondió, sino que al poco rato tuvo un estremecimiento, y el hombre lo descubrió, y él tenía rígida la mirada. Al verlo, </a:t>
            </a:r>
            <a:r>
              <a:rPr lang="es-ES" dirty="0" err="1"/>
              <a:t>Critón</a:t>
            </a:r>
            <a:r>
              <a:rPr lang="es-ES" dirty="0"/>
              <a:t> le cerró la boca y los ojos.</a:t>
            </a:r>
          </a:p>
          <a:p>
            <a:r>
              <a:rPr lang="es-ES" dirty="0"/>
              <a:t>Este fue el fin, </a:t>
            </a:r>
            <a:r>
              <a:rPr lang="es-ES" dirty="0" err="1"/>
              <a:t>Equécrates</a:t>
            </a:r>
            <a:r>
              <a:rPr lang="es-ES" dirty="0"/>
              <a:t>, que tuvo nuestro amigo, el mejor hombre, podemos decir nosotros, de los que entonces conocimos, y, en modo muy destacado, el más inteligente y el más justo.</a:t>
            </a:r>
          </a:p>
          <a:p>
            <a:r>
              <a:rPr lang="es-ES" i="1" dirty="0" err="1">
                <a:hlinkClick r:id="rId2" tooltip="Fedón"/>
              </a:rPr>
              <a:t>Fedón</a:t>
            </a:r>
            <a:r>
              <a:rPr lang="es-ES" dirty="0"/>
              <a:t> 117e-118c</a:t>
            </a:r>
            <a:r>
              <a:rPr lang="es-ES" dirty="0" smtClean="0"/>
              <a:t>.</a:t>
            </a:r>
            <a:endParaRPr lang="es-ES" dirty="0"/>
          </a:p>
          <a:p>
            <a:endParaRPr lang="es-E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92695"/>
          </a:xfrm>
          <a:solidFill>
            <a:srgbClr val="FFFF00"/>
          </a:solidFill>
        </p:spPr>
        <p:txBody>
          <a:bodyPr>
            <a:normAutofit/>
          </a:bodyPr>
          <a:lstStyle/>
          <a:p>
            <a:r>
              <a:rPr lang="es-ES" sz="2800" dirty="0" smtClean="0">
                <a:latin typeface="Algerian" pitchFamily="82" charset="0"/>
              </a:rPr>
              <a:t>BIOGRAFIA DE SOCRATES: </a:t>
            </a:r>
            <a:r>
              <a:rPr lang="es-ES" sz="2000" dirty="0" smtClean="0">
                <a:latin typeface="Algerian" pitchFamily="82" charset="0"/>
              </a:rPr>
              <a:t>CONTINUACION</a:t>
            </a:r>
            <a:endParaRPr lang="es-ES" sz="2000" dirty="0"/>
          </a:p>
        </p:txBody>
      </p:sp>
      <p:sp>
        <p:nvSpPr>
          <p:cNvPr id="3" name="2 Subtítulo"/>
          <p:cNvSpPr>
            <a:spLocks noGrp="1"/>
          </p:cNvSpPr>
          <p:nvPr>
            <p:ph type="subTitle" idx="1"/>
          </p:nvPr>
        </p:nvSpPr>
        <p:spPr>
          <a:xfrm>
            <a:off x="0" y="692696"/>
            <a:ext cx="9144000" cy="6165304"/>
          </a:xfrm>
        </p:spPr>
        <p:txBody>
          <a:bodyPr>
            <a:normAutofit/>
          </a:bodyPr>
          <a:lstStyle/>
          <a:p>
            <a:r>
              <a:rPr lang="es-ES" b="1" dirty="0" smtClean="0"/>
              <a:t>El </a:t>
            </a:r>
            <a:r>
              <a:rPr lang="es-ES" b="1" dirty="0"/>
              <a:t>problema de las fuentes</a:t>
            </a:r>
            <a:endParaRPr lang="es-ES" dirty="0"/>
          </a:p>
          <a:p>
            <a:r>
              <a:rPr lang="es-ES" dirty="0"/>
              <a:t>Dado que Sócrates no escribió ninguna obra, nos podemos acercar a su figura por medio de cuatro fuentes:</a:t>
            </a:r>
          </a:p>
          <a:p>
            <a:pPr lvl="0"/>
            <a:r>
              <a:rPr lang="es-ES" dirty="0" smtClean="0"/>
              <a:t>1. Los </a:t>
            </a:r>
            <a:r>
              <a:rPr lang="es-ES" dirty="0"/>
              <a:t>diálogos de </a:t>
            </a:r>
            <a:r>
              <a:rPr lang="es-ES" dirty="0">
                <a:hlinkClick r:id="rId2" tooltip="Platón"/>
              </a:rPr>
              <a:t>Platón</a:t>
            </a:r>
            <a:r>
              <a:rPr lang="es-ES" dirty="0"/>
              <a:t> como material más importante.</a:t>
            </a:r>
          </a:p>
          <a:p>
            <a:pPr lvl="0"/>
            <a:r>
              <a:rPr lang="es-ES" dirty="0" smtClean="0"/>
              <a:t>2. Los </a:t>
            </a:r>
            <a:r>
              <a:rPr lang="es-ES" dirty="0"/>
              <a:t>escritos de </a:t>
            </a:r>
            <a:r>
              <a:rPr lang="es-ES" dirty="0">
                <a:hlinkClick r:id="rId3" tooltip="Jenofonte"/>
              </a:rPr>
              <a:t>Jenofonte</a:t>
            </a:r>
            <a:r>
              <a:rPr lang="es-ES" dirty="0"/>
              <a:t> en los que habla de Sócrates, los cuales, no obstante, contienen errores históricos.</a:t>
            </a:r>
          </a:p>
          <a:p>
            <a:pPr lvl="0"/>
            <a:r>
              <a:rPr lang="es-ES" dirty="0" smtClean="0"/>
              <a:t>3. La </a:t>
            </a:r>
            <a:r>
              <a:rPr lang="es-ES" dirty="0"/>
              <a:t>comedia de </a:t>
            </a:r>
            <a:r>
              <a:rPr lang="es-ES" dirty="0" err="1">
                <a:hlinkClick r:id="rId4" tooltip="Aristófanes"/>
              </a:rPr>
              <a:t>Aristófanes</a:t>
            </a:r>
            <a:r>
              <a:rPr lang="es-ES" dirty="0"/>
              <a:t>, </a:t>
            </a:r>
            <a:r>
              <a:rPr lang="es-ES" i="1" dirty="0">
                <a:hlinkClick r:id="rId5" tooltip="Las nubes"/>
              </a:rPr>
              <a:t>Las nubes</a:t>
            </a:r>
            <a:r>
              <a:rPr lang="es-ES" dirty="0"/>
              <a:t>, que fue escrita cuando Sócrates tenía solamente 41 años, ridiculizándolo y colocándolo en el lugar de los </a:t>
            </a:r>
            <a:r>
              <a:rPr lang="es-ES" dirty="0">
                <a:hlinkClick r:id="rId6" tooltip="Sofistas"/>
              </a:rPr>
              <a:t>sofistas</a:t>
            </a:r>
            <a:r>
              <a:rPr lang="es-ES" dirty="0"/>
              <a:t>.</a:t>
            </a:r>
          </a:p>
          <a:p>
            <a:pPr lvl="0"/>
            <a:r>
              <a:rPr lang="es-ES" dirty="0" smtClean="0"/>
              <a:t>4. Y </a:t>
            </a:r>
            <a:r>
              <a:rPr lang="es-ES" dirty="0"/>
              <a:t>finalmente, las menciones de </a:t>
            </a:r>
            <a:r>
              <a:rPr lang="es-ES" dirty="0">
                <a:hlinkClick r:id="rId7" tooltip="Aristóteles"/>
              </a:rPr>
              <a:t>Aristóteles</a:t>
            </a:r>
            <a:r>
              <a:rPr lang="es-ES" dirty="0"/>
              <a:t> a lo largo de todas sus obras; no lo conoció directamente pero tradicionalmente se considera que su recuento es el más objetivo</a:t>
            </a:r>
            <a:r>
              <a:rPr lang="es-ES" dirty="0" smtClean="0"/>
              <a:t>.</a:t>
            </a:r>
            <a:endParaRPr lang="es-ES" dirty="0"/>
          </a:p>
          <a:p>
            <a:endParaRPr lang="es-E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548679"/>
          </a:xfrm>
          <a:solidFill>
            <a:srgbClr val="FFFF00"/>
          </a:solidFill>
        </p:spPr>
        <p:txBody>
          <a:bodyPr>
            <a:normAutofit/>
          </a:bodyPr>
          <a:lstStyle/>
          <a:p>
            <a:r>
              <a:rPr lang="es-ES" sz="2800" dirty="0" smtClean="0">
                <a:latin typeface="Algerian" pitchFamily="82" charset="0"/>
              </a:rPr>
              <a:t>BIOGRAFIA DE SOCRATES: </a:t>
            </a:r>
            <a:r>
              <a:rPr lang="es-ES" sz="2000" dirty="0" smtClean="0">
                <a:latin typeface="Algerian" pitchFamily="82" charset="0"/>
              </a:rPr>
              <a:t>CONTINUACION</a:t>
            </a:r>
            <a:endParaRPr lang="es-ES" sz="2000" dirty="0"/>
          </a:p>
        </p:txBody>
      </p:sp>
      <p:sp>
        <p:nvSpPr>
          <p:cNvPr id="3" name="2 Subtítulo"/>
          <p:cNvSpPr>
            <a:spLocks noGrp="1"/>
          </p:cNvSpPr>
          <p:nvPr>
            <p:ph type="subTitle" idx="1"/>
          </p:nvPr>
        </p:nvSpPr>
        <p:spPr>
          <a:xfrm>
            <a:off x="0" y="548680"/>
            <a:ext cx="9144000" cy="6309320"/>
          </a:xfrm>
        </p:spPr>
        <p:txBody>
          <a:bodyPr>
            <a:normAutofit/>
          </a:bodyPr>
          <a:lstStyle/>
          <a:p>
            <a:r>
              <a:rPr lang="es-ES" dirty="0" smtClean="0"/>
              <a:t>DESCRIPCION DE LA VIDA DE SOCRATES.</a:t>
            </a:r>
          </a:p>
          <a:p>
            <a:r>
              <a:rPr lang="es-ES" dirty="0"/>
              <a:t>Sócrates nació en Atenas el año 470 a. C. y murió en el 399 a. C. Hijo de un escultor y una comadrona, recibió una educación tradicional: </a:t>
            </a:r>
            <a:r>
              <a:rPr lang="es-ES" dirty="0">
                <a:hlinkClick r:id="rId2" tooltip="Literatura"/>
              </a:rPr>
              <a:t>literatura</a:t>
            </a:r>
            <a:r>
              <a:rPr lang="es-ES" dirty="0"/>
              <a:t>, </a:t>
            </a:r>
            <a:r>
              <a:rPr lang="es-ES" dirty="0">
                <a:hlinkClick r:id="rId3" tooltip="Música"/>
              </a:rPr>
              <a:t>música</a:t>
            </a:r>
            <a:r>
              <a:rPr lang="es-ES" dirty="0"/>
              <a:t> y </a:t>
            </a:r>
            <a:r>
              <a:rPr lang="es-ES" dirty="0">
                <a:hlinkClick r:id="rId4" tooltip="Gimnasia"/>
              </a:rPr>
              <a:t>gimnasia</a:t>
            </a:r>
            <a:r>
              <a:rPr lang="es-ES" dirty="0"/>
              <a:t>. Más tarde se familiarizó con la </a:t>
            </a:r>
            <a:r>
              <a:rPr lang="es-ES" dirty="0">
                <a:hlinkClick r:id="rId5" tooltip="Dialéctica"/>
              </a:rPr>
              <a:t>dialéctica</a:t>
            </a:r>
            <a:r>
              <a:rPr lang="es-ES" dirty="0"/>
              <a:t> y la </a:t>
            </a:r>
            <a:r>
              <a:rPr lang="es-ES" dirty="0">
                <a:hlinkClick r:id="rId6" tooltip="Retórica"/>
              </a:rPr>
              <a:t>retórica</a:t>
            </a:r>
            <a:r>
              <a:rPr lang="es-ES" dirty="0"/>
              <a:t> de los </a:t>
            </a:r>
            <a:r>
              <a:rPr lang="es-ES" dirty="0">
                <a:hlinkClick r:id="rId7" tooltip="Sofistas"/>
              </a:rPr>
              <a:t>sofistas</a:t>
            </a:r>
            <a:r>
              <a:rPr lang="es-ES" dirty="0"/>
              <a:t>. Al principio, Sócrates siguió el trabajo de su padre; realizó un conjunto de estatuas de las tres </a:t>
            </a:r>
            <a:r>
              <a:rPr lang="es-ES" dirty="0">
                <a:hlinkClick r:id="rId8" tooltip="Gracias"/>
              </a:rPr>
              <a:t>Gracias</a:t>
            </a:r>
            <a:r>
              <a:rPr lang="es-ES" dirty="0"/>
              <a:t>, que estuvieron en la entrada de la </a:t>
            </a:r>
            <a:r>
              <a:rPr lang="es-ES" dirty="0">
                <a:hlinkClick r:id="rId9" tooltip="Acrópolis de Atenas"/>
              </a:rPr>
              <a:t>Acrópolis</a:t>
            </a:r>
            <a:r>
              <a:rPr lang="es-ES" dirty="0"/>
              <a:t> hasta el siglo II a. C. Durante la </a:t>
            </a:r>
            <a:r>
              <a:rPr lang="es-ES" dirty="0">
                <a:hlinkClick r:id="rId10" tooltip="Guerra del Peloponeso"/>
              </a:rPr>
              <a:t>guerra del Peloponeso</a:t>
            </a:r>
            <a:r>
              <a:rPr lang="es-ES" dirty="0"/>
              <a:t> contra Esparta, sirvió como </a:t>
            </a:r>
            <a:r>
              <a:rPr lang="es-ES" dirty="0">
                <a:hlinkClick r:id="rId11" tooltip="Hoplita"/>
              </a:rPr>
              <a:t>hoplita</a:t>
            </a:r>
            <a:r>
              <a:rPr lang="es-ES" dirty="0"/>
              <a:t> con gran valor en las batallas de </a:t>
            </a:r>
            <a:r>
              <a:rPr lang="es-ES" dirty="0" err="1">
                <a:hlinkClick r:id="rId12" tooltip="Batalla de Potidea"/>
              </a:rPr>
              <a:t>Potidea</a:t>
            </a:r>
            <a:r>
              <a:rPr lang="es-ES" dirty="0"/>
              <a:t> en el </a:t>
            </a:r>
            <a:r>
              <a:rPr lang="es-ES" dirty="0">
                <a:hlinkClick r:id="rId13" tooltip="Años 430 a. C."/>
              </a:rPr>
              <a:t>432</a:t>
            </a:r>
            <a:r>
              <a:rPr lang="es-ES" dirty="0"/>
              <a:t>-430 a. C., </a:t>
            </a:r>
            <a:r>
              <a:rPr lang="es-ES" dirty="0">
                <a:hlinkClick r:id="rId14" tooltip="Batalla de Delio"/>
              </a:rPr>
              <a:t>Delio</a:t>
            </a:r>
            <a:r>
              <a:rPr lang="es-ES" dirty="0"/>
              <a:t> en el </a:t>
            </a:r>
            <a:r>
              <a:rPr lang="es-ES" dirty="0">
                <a:hlinkClick r:id="rId15" tooltip="Años 420 a. C."/>
              </a:rPr>
              <a:t>424 a. C.</a:t>
            </a:r>
            <a:r>
              <a:rPr lang="es-ES" dirty="0"/>
              <a:t>, y </a:t>
            </a:r>
            <a:r>
              <a:rPr lang="es-ES" dirty="0" err="1">
                <a:hlinkClick r:id="rId16" tooltip="Batalla de Anfípolis"/>
              </a:rPr>
              <a:t>Anfípolis</a:t>
            </a:r>
            <a:r>
              <a:rPr lang="es-ES" dirty="0"/>
              <a:t> en el 422 a. C.</a:t>
            </a:r>
          </a:p>
          <a:p>
            <a:r>
              <a:rPr lang="es-ES" dirty="0"/>
              <a:t>Era de pequeña estatura, vientre prominente, ojos saltones y nariz exageradamente respingona. Su figura era motivo de chanza. </a:t>
            </a:r>
            <a:r>
              <a:rPr lang="es-ES" dirty="0">
                <a:hlinkClick r:id="rId17" tooltip="Alcibíades"/>
              </a:rPr>
              <a:t>Alcibíades</a:t>
            </a:r>
            <a:r>
              <a:rPr lang="es-ES" dirty="0"/>
              <a:t> lo comparó con los </a:t>
            </a:r>
            <a:r>
              <a:rPr lang="es-ES" dirty="0">
                <a:hlinkClick r:id="rId18" tooltip="Sileno"/>
              </a:rPr>
              <a:t>silenos</a:t>
            </a:r>
            <a:r>
              <a:rPr lang="es-ES" dirty="0"/>
              <a:t>, los seguidores ebrios y lascivos de </a:t>
            </a:r>
            <a:r>
              <a:rPr lang="es-ES" dirty="0" err="1">
                <a:hlinkClick r:id="rId19" tooltip="Dioniso"/>
              </a:rPr>
              <a:t>Dioniso</a:t>
            </a:r>
            <a:r>
              <a:rPr lang="es-ES" dirty="0"/>
              <a:t>. </a:t>
            </a:r>
          </a:p>
          <a:p>
            <a:endParaRPr lang="es-E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descr="http://upload.wikimedia.org/wikipedia/commons/thumb/e/e6/Socrates%27_Cell.jpg/250px-Socrates%27_Cell.jpg">
            <a:hlinkClick r:id="rId2"/>
          </p:cNvPr>
          <p:cNvPicPr/>
          <p:nvPr/>
        </p:nvPicPr>
        <p:blipFill>
          <a:blip r:embed="rId3" cstate="print"/>
          <a:srcRect/>
          <a:stretch>
            <a:fillRect/>
          </a:stretch>
        </p:blipFill>
        <p:spPr bwMode="auto">
          <a:xfrm>
            <a:off x="0" y="0"/>
            <a:ext cx="9144000" cy="6858000"/>
          </a:xfrm>
          <a:prstGeom prst="bevel">
            <a:avLst/>
          </a:prstGeom>
          <a:noFill/>
          <a:ln w="9525">
            <a:solidFill>
              <a:schemeClr val="bg1">
                <a:lumMod val="65000"/>
              </a:schemeClr>
            </a:solidFill>
            <a:miter lim="800000"/>
            <a:headEnd/>
            <a:tailEnd/>
          </a:ln>
        </p:spPr>
      </p:pic>
      <p:sp>
        <p:nvSpPr>
          <p:cNvPr id="26625" name="Rectangle 1"/>
          <p:cNvSpPr>
            <a:spLocks noChangeArrowheads="1"/>
          </p:cNvSpPr>
          <p:nvPr/>
        </p:nvSpPr>
        <p:spPr bwMode="auto">
          <a:xfrm>
            <a:off x="683568" y="4149080"/>
            <a:ext cx="7488832"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bg1">
                    <a:lumMod val="95000"/>
                  </a:schemeClr>
                </a:solidFill>
                <a:effectLst/>
                <a:latin typeface="Algerian" pitchFamily="82" charset="0"/>
                <a:ea typeface="Times New Roman" pitchFamily="18" charset="0"/>
                <a:cs typeface="Times New Roman" pitchFamily="18" charset="0"/>
              </a:rPr>
              <a:t>Restos de la prisión estatal extramuros del </a:t>
            </a:r>
            <a:r>
              <a:rPr kumimoji="0" lang="es-ES" sz="2800" b="0" i="0" u="none" strike="noStrike" cap="none" normalizeH="0" baseline="0" dirty="0" smtClean="0">
                <a:ln>
                  <a:noFill/>
                </a:ln>
                <a:solidFill>
                  <a:schemeClr val="bg1">
                    <a:lumMod val="95000"/>
                  </a:schemeClr>
                </a:solidFill>
                <a:effectLst/>
                <a:latin typeface="Algerian" pitchFamily="82" charset="0"/>
                <a:ea typeface="Times New Roman" pitchFamily="18" charset="0"/>
                <a:cs typeface="Times New Roman" pitchFamily="18" charset="0"/>
                <a:hlinkClick r:id="rId4" tooltip="Ágora de Atenas"/>
              </a:rPr>
              <a:t>Ágora de Atenas</a:t>
            </a:r>
            <a:r>
              <a:rPr kumimoji="0" lang="es-ES" sz="2800" b="0" i="0" u="none" strike="noStrike" cap="none" normalizeH="0" baseline="0" dirty="0" smtClean="0">
                <a:ln>
                  <a:noFill/>
                </a:ln>
                <a:solidFill>
                  <a:schemeClr val="bg1">
                    <a:lumMod val="95000"/>
                  </a:schemeClr>
                </a:solidFill>
                <a:effectLst/>
                <a:latin typeface="Algerian" pitchFamily="82" charset="0"/>
                <a:ea typeface="Times New Roman" pitchFamily="18" charset="0"/>
                <a:cs typeface="Times New Roman" pitchFamily="18" charset="0"/>
              </a:rPr>
              <a:t>, donde se cree que estuvo preso y murió.</a:t>
            </a:r>
            <a:endParaRPr kumimoji="0" lang="es-ES" sz="2800" b="0" i="0" u="none" strike="noStrike" cap="none" normalizeH="0" baseline="0" dirty="0" smtClean="0">
              <a:ln>
                <a:noFill/>
              </a:ln>
              <a:solidFill>
                <a:schemeClr val="bg1">
                  <a:lumMod val="95000"/>
                </a:schemeClr>
              </a:solidFill>
              <a:effectLst/>
              <a:latin typeface="Algerian" pitchFamily="82"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20687"/>
          </a:xfrm>
          <a:solidFill>
            <a:srgbClr val="FFFF00"/>
          </a:solidFill>
        </p:spPr>
        <p:txBody>
          <a:bodyPr>
            <a:normAutofit/>
          </a:bodyPr>
          <a:lstStyle/>
          <a:p>
            <a:r>
              <a:rPr lang="es-ES" sz="2800" dirty="0" smtClean="0">
                <a:latin typeface="Algerian" pitchFamily="82" charset="0"/>
              </a:rPr>
              <a:t>BIOGRAFIA DE SOCRATES: </a:t>
            </a:r>
            <a:r>
              <a:rPr lang="es-ES" sz="2000" dirty="0" smtClean="0">
                <a:latin typeface="Algerian" pitchFamily="82" charset="0"/>
              </a:rPr>
              <a:t>CONTINUACION</a:t>
            </a:r>
            <a:endParaRPr lang="es-ES" sz="2000" dirty="0"/>
          </a:p>
        </p:txBody>
      </p:sp>
      <p:sp>
        <p:nvSpPr>
          <p:cNvPr id="3" name="2 Subtítulo"/>
          <p:cNvSpPr>
            <a:spLocks noGrp="1"/>
          </p:cNvSpPr>
          <p:nvPr>
            <p:ph type="subTitle" idx="1"/>
          </p:nvPr>
        </p:nvSpPr>
        <p:spPr>
          <a:xfrm>
            <a:off x="0" y="620688"/>
            <a:ext cx="9144000" cy="6237312"/>
          </a:xfrm>
        </p:spPr>
        <p:txBody>
          <a:bodyPr>
            <a:normAutofit/>
          </a:bodyPr>
          <a:lstStyle/>
          <a:p>
            <a:r>
              <a:rPr lang="es-ES" dirty="0"/>
              <a:t>Platón consideraba digno de ser rememorado el día que le lavó los pies y le puso sandalias (a Sócrates), y </a:t>
            </a:r>
            <a:r>
              <a:rPr lang="es-ES" dirty="0" err="1">
                <a:hlinkClick r:id="rId2" tooltip="Antifón"/>
              </a:rPr>
              <a:t>Antifón</a:t>
            </a:r>
            <a:r>
              <a:rPr lang="es-ES" dirty="0"/>
              <a:t>, el sofista, decía que ningún esclavo querría ser tratado como él se trataba a sí mismo. </a:t>
            </a:r>
            <a:endParaRPr lang="es-ES" dirty="0" smtClean="0"/>
          </a:p>
          <a:p>
            <a:r>
              <a:rPr lang="es-ES" dirty="0" smtClean="0"/>
              <a:t>Llevaba </a:t>
            </a:r>
            <a:r>
              <a:rPr lang="es-ES" dirty="0"/>
              <a:t>siempre la misma capa, y era tremendamente austero en cuanto a comida y bebida.</a:t>
            </a:r>
          </a:p>
          <a:p>
            <a:r>
              <a:rPr lang="es-ES" dirty="0"/>
              <a:t>Fue el verdadero iniciador de la filosofía en cuanto que le dio su objetivo primordial de ser la ciencia que busca en el interior del ser humano. El </a:t>
            </a:r>
            <a:r>
              <a:rPr lang="es-ES" dirty="0">
                <a:hlinkClick r:id="rId3" tooltip="Método socrático"/>
              </a:rPr>
              <a:t>método</a:t>
            </a:r>
            <a:r>
              <a:rPr lang="es-ES" dirty="0"/>
              <a:t> de Sócrates era dialéctico: después de plantear una </a:t>
            </a:r>
            <a:r>
              <a:rPr lang="es-ES" dirty="0">
                <a:hlinkClick r:id="rId4" tooltip="Proposición"/>
              </a:rPr>
              <a:t>proposición</a:t>
            </a:r>
            <a:r>
              <a:rPr lang="es-ES" dirty="0"/>
              <a:t> analizaba las preguntas y respuestas suscitadas por la misma. Sócrates describió el </a:t>
            </a:r>
            <a:r>
              <a:rPr lang="es-ES" dirty="0">
                <a:hlinkClick r:id="rId5" tooltip="Alma"/>
              </a:rPr>
              <a:t>alma</a:t>
            </a:r>
            <a:r>
              <a:rPr lang="es-ES" dirty="0"/>
              <a:t> como aquello en virtud de lo cual se nos califica de sabios o de locos, buenos o malos, una combinación de inteligencia y carácter.</a:t>
            </a:r>
            <a:br>
              <a:rPr lang="es-ES" dirty="0"/>
            </a:br>
            <a:r>
              <a:rPr lang="es-ES" dirty="0"/>
              <a:t>Tuvo gran influencia en el pensamiento occidental, a través de la obra de su discípulo </a:t>
            </a:r>
            <a:r>
              <a:rPr lang="es-ES" dirty="0">
                <a:hlinkClick r:id="rId6" tooltip="Platón"/>
              </a:rPr>
              <a:t>Platón</a:t>
            </a:r>
            <a:r>
              <a:rPr lang="es-ES" dirty="0"/>
              <a:t>.</a:t>
            </a:r>
          </a:p>
          <a:p>
            <a:endParaRPr lang="es-E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92695"/>
          </a:xfrm>
          <a:solidFill>
            <a:srgbClr val="FFFF00"/>
          </a:solidFill>
        </p:spPr>
        <p:txBody>
          <a:bodyPr>
            <a:normAutofit/>
          </a:bodyPr>
          <a:lstStyle/>
          <a:p>
            <a:r>
              <a:rPr lang="es-ES" sz="2800" dirty="0" smtClean="0">
                <a:latin typeface="Algerian" pitchFamily="82" charset="0"/>
              </a:rPr>
              <a:t>BIOGRAFIA DE SOCRATES: </a:t>
            </a:r>
            <a:r>
              <a:rPr lang="es-ES" sz="2000" dirty="0" smtClean="0">
                <a:latin typeface="Algerian" pitchFamily="82" charset="0"/>
              </a:rPr>
              <a:t>CONTINUACION</a:t>
            </a:r>
            <a:endParaRPr lang="es-ES" sz="2000" dirty="0"/>
          </a:p>
        </p:txBody>
      </p:sp>
      <p:sp>
        <p:nvSpPr>
          <p:cNvPr id="3" name="2 Subtítulo"/>
          <p:cNvSpPr>
            <a:spLocks noGrp="1"/>
          </p:cNvSpPr>
          <p:nvPr>
            <p:ph type="subTitle" idx="1"/>
          </p:nvPr>
        </p:nvSpPr>
        <p:spPr>
          <a:xfrm>
            <a:off x="0" y="692696"/>
            <a:ext cx="9144000" cy="6165304"/>
          </a:xfrm>
        </p:spPr>
        <p:txBody>
          <a:bodyPr>
            <a:normAutofit fontScale="92500"/>
          </a:bodyPr>
          <a:lstStyle/>
          <a:p>
            <a:r>
              <a:rPr lang="es-ES" dirty="0"/>
              <a:t>Creía en la superioridad de la discusión sobre la escritura y, por lo tanto, pasó la mayor parte de su vida de adulto en los mercados y plazas públicas de Atenas, iniciando </a:t>
            </a:r>
            <a:r>
              <a:rPr lang="es-ES" dirty="0">
                <a:hlinkClick r:id="rId2" tooltip="Diálogo"/>
              </a:rPr>
              <a:t>diálogos</a:t>
            </a:r>
            <a:r>
              <a:rPr lang="es-ES" dirty="0"/>
              <a:t> y discusiones con todo aquel que quisiera escucharle, a quienes solía responder mediante preguntas. Privilegió un método, al cual denominó (probablemente evocando a su madre partera) </a:t>
            </a:r>
            <a:r>
              <a:rPr lang="es-ES" b="1" dirty="0">
                <a:hlinkClick r:id="rId3" tooltip="Mayéutica"/>
              </a:rPr>
              <a:t>mayéutica</a:t>
            </a:r>
            <a:r>
              <a:rPr lang="es-ES" dirty="0"/>
              <a:t>, es decir, lograr que el interlocutor descubra sus propias verdades.</a:t>
            </a:r>
          </a:p>
          <a:p>
            <a:r>
              <a:rPr lang="es-ES" dirty="0"/>
              <a:t>Fue obediente con las leyes de Atenas, pero evitaba la </a:t>
            </a:r>
            <a:r>
              <a:rPr lang="es-ES" dirty="0">
                <a:hlinkClick r:id="rId4" tooltip="Política"/>
              </a:rPr>
              <a:t>política</a:t>
            </a:r>
            <a:r>
              <a:rPr lang="es-ES" dirty="0"/>
              <a:t>. Creía que podría servir mejor a su país dedicándose a la filosofía. No escribió ningún libro ni tampoco fundó una escuela regular de filosofía. Todo lo que se sabe con certeza sobre sus enseñanzas se extrae de la obra de Platón, que atribuyó sus propias ideas a su maestro. Platón describió a Sócrates escondiéndose detrás de una irónica profesión de ignorancia, conocida como </a:t>
            </a:r>
            <a:r>
              <a:rPr lang="es-ES" dirty="0">
                <a:hlinkClick r:id="rId5" tooltip="Ironía socrática"/>
              </a:rPr>
              <a:t>ironía socrática</a:t>
            </a:r>
            <a:r>
              <a:rPr lang="es-ES" dirty="0"/>
              <a:t>, con gran ingenio y agudeza mental.</a:t>
            </a:r>
          </a:p>
          <a:p>
            <a:endParaRPr lang="es-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Mis documentos\Mis imágenes\mayeutica SOCRATES.jpg"/>
          <p:cNvPicPr>
            <a:picLocks noChangeAspect="1" noChangeArrowheads="1"/>
          </p:cNvPicPr>
          <p:nvPr/>
        </p:nvPicPr>
        <p:blipFill>
          <a:blip r:embed="rId2" cstate="print"/>
          <a:srcRect/>
          <a:stretch>
            <a:fillRect/>
          </a:stretch>
        </p:blipFill>
        <p:spPr bwMode="auto">
          <a:xfrm>
            <a:off x="0" y="0"/>
            <a:ext cx="9144000" cy="6858000"/>
          </a:xfrm>
          <a:prstGeom prst="bevel">
            <a:avLst/>
          </a:prstGeom>
          <a:noFill/>
          <a:ln>
            <a:solidFill>
              <a:srgbClr val="FFC000"/>
            </a:solidFill>
          </a:ln>
        </p:spPr>
      </p:pic>
      <p:sp>
        <p:nvSpPr>
          <p:cNvPr id="3" name="2 CuadroTexto"/>
          <p:cNvSpPr txBox="1"/>
          <p:nvPr/>
        </p:nvSpPr>
        <p:spPr>
          <a:xfrm>
            <a:off x="5436096" y="2564904"/>
            <a:ext cx="2880320" cy="1015663"/>
          </a:xfrm>
          <a:prstGeom prst="rect">
            <a:avLst/>
          </a:prstGeom>
          <a:solidFill>
            <a:srgbClr val="FFFF00"/>
          </a:solidFill>
        </p:spPr>
        <p:txBody>
          <a:bodyPr wrap="square" rtlCol="0">
            <a:spAutoFit/>
          </a:bodyPr>
          <a:lstStyle/>
          <a:p>
            <a:pPr algn="ctr"/>
            <a:r>
              <a:rPr lang="es-ES" sz="2000" dirty="0" err="1" smtClean="0">
                <a:latin typeface="Algerian" pitchFamily="82" charset="0"/>
              </a:rPr>
              <a:t>Socrates</a:t>
            </a:r>
            <a:endParaRPr lang="es-ES" sz="2000" dirty="0" smtClean="0">
              <a:latin typeface="Algerian" pitchFamily="82" charset="0"/>
            </a:endParaRPr>
          </a:p>
          <a:p>
            <a:pPr algn="ctr"/>
            <a:r>
              <a:rPr lang="es-ES" sz="2000" dirty="0" smtClean="0"/>
              <a:t>(</a:t>
            </a:r>
            <a:r>
              <a:rPr lang="es-ES" sz="2000" dirty="0" smtClean="0">
                <a:latin typeface="Algerian" pitchFamily="82" charset="0"/>
              </a:rPr>
              <a:t>470 – 399 a. C ) </a:t>
            </a:r>
          </a:p>
          <a:p>
            <a:pPr algn="ctr"/>
            <a:r>
              <a:rPr lang="es-ES" sz="2000" dirty="0" smtClean="0">
                <a:latin typeface="Algerian" pitchFamily="82" charset="0"/>
              </a:rPr>
              <a:t>filósofo griego</a:t>
            </a:r>
            <a:endParaRPr lang="es-ES" sz="2000" dirty="0">
              <a:latin typeface="Algerian" pitchFamily="82" charset="0"/>
            </a:endParaRPr>
          </a:p>
        </p:txBody>
      </p:sp>
      <p:pic>
        <p:nvPicPr>
          <p:cNvPr id="4" name="3 Imagen" descr="http://upload.wikimedia.org/wikipedia/commons/thumb/a/a4/Socrates_Louvre.jpg/200px-Socrates_Louvre.jpg">
            <a:hlinkClick r:id="rId3"/>
          </p:cNvPr>
          <p:cNvPicPr/>
          <p:nvPr/>
        </p:nvPicPr>
        <p:blipFill>
          <a:blip r:embed="rId4" cstate="print"/>
          <a:srcRect/>
          <a:stretch>
            <a:fillRect/>
          </a:stretch>
        </p:blipFill>
        <p:spPr bwMode="auto">
          <a:xfrm>
            <a:off x="5436096" y="0"/>
            <a:ext cx="2880320" cy="2540000"/>
          </a:xfrm>
          <a:prstGeom prst="rect">
            <a:avLst/>
          </a:prstGeom>
          <a:noFill/>
          <a:ln w="9525">
            <a:noFill/>
            <a:miter lim="800000"/>
            <a:headEnd/>
            <a:tailEnd/>
          </a:ln>
        </p:spPr>
      </p:pic>
      <p:sp>
        <p:nvSpPr>
          <p:cNvPr id="5" name="4 CuadroTexto"/>
          <p:cNvSpPr txBox="1"/>
          <p:nvPr/>
        </p:nvSpPr>
        <p:spPr>
          <a:xfrm>
            <a:off x="1403648" y="0"/>
            <a:ext cx="3312368" cy="646331"/>
          </a:xfrm>
          <a:prstGeom prst="rect">
            <a:avLst/>
          </a:prstGeom>
          <a:noFill/>
        </p:spPr>
        <p:txBody>
          <a:bodyPr wrap="square" rtlCol="0">
            <a:spAutoFit/>
          </a:bodyPr>
          <a:lstStyle/>
          <a:p>
            <a:pPr algn="ctr"/>
            <a:r>
              <a:rPr lang="es-ES" sz="3600" dirty="0" smtClean="0">
                <a:solidFill>
                  <a:srgbClr val="FF0000"/>
                </a:solidFill>
                <a:latin typeface="Algerian" pitchFamily="82" charset="0"/>
              </a:rPr>
              <a:t>SOCRATES</a:t>
            </a:r>
            <a:endParaRPr lang="es-ES" sz="3600" dirty="0">
              <a:solidFill>
                <a:srgbClr val="FF0000"/>
              </a:solidFill>
              <a:latin typeface="Algerian" pitchFamily="82"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548679"/>
          </a:xfrm>
          <a:solidFill>
            <a:srgbClr val="FFFF00"/>
          </a:solidFill>
        </p:spPr>
        <p:txBody>
          <a:bodyPr>
            <a:normAutofit/>
          </a:bodyPr>
          <a:lstStyle/>
          <a:p>
            <a:r>
              <a:rPr lang="es-ES" sz="2800" dirty="0" smtClean="0">
                <a:latin typeface="Algerian" pitchFamily="82" charset="0"/>
              </a:rPr>
              <a:t>BIOGRAFIA DE SOCRATES: </a:t>
            </a:r>
            <a:r>
              <a:rPr lang="es-ES" sz="2000" dirty="0" smtClean="0">
                <a:latin typeface="Algerian" pitchFamily="82" charset="0"/>
              </a:rPr>
              <a:t>CONTINUACION</a:t>
            </a:r>
            <a:endParaRPr lang="es-ES" sz="2000" dirty="0"/>
          </a:p>
        </p:txBody>
      </p:sp>
      <p:sp>
        <p:nvSpPr>
          <p:cNvPr id="3" name="2 Subtítulo"/>
          <p:cNvSpPr>
            <a:spLocks noGrp="1"/>
          </p:cNvSpPr>
          <p:nvPr>
            <p:ph type="subTitle" idx="1"/>
          </p:nvPr>
        </p:nvSpPr>
        <p:spPr>
          <a:xfrm>
            <a:off x="0" y="548680"/>
            <a:ext cx="9144000" cy="6309320"/>
          </a:xfrm>
        </p:spPr>
        <p:txBody>
          <a:bodyPr>
            <a:normAutofit lnSpcReduction="10000"/>
          </a:bodyPr>
          <a:lstStyle/>
          <a:p>
            <a:r>
              <a:rPr lang="es-ES" dirty="0"/>
              <a:t>La base de sus enseñanzas y lo que inculcó, fue la creencia en una comprensión objetiva de los conceptos de </a:t>
            </a:r>
            <a:r>
              <a:rPr lang="es-ES" dirty="0">
                <a:hlinkClick r:id="rId2" tooltip="Justicia"/>
              </a:rPr>
              <a:t>justicia</a:t>
            </a:r>
            <a:r>
              <a:rPr lang="es-ES" dirty="0"/>
              <a:t>, </a:t>
            </a:r>
            <a:r>
              <a:rPr lang="es-ES" dirty="0">
                <a:hlinkClick r:id="rId3" tooltip="Amor"/>
              </a:rPr>
              <a:t>amor</a:t>
            </a:r>
            <a:r>
              <a:rPr lang="es-ES" dirty="0"/>
              <a:t> y </a:t>
            </a:r>
            <a:r>
              <a:rPr lang="es-ES" dirty="0">
                <a:hlinkClick r:id="rId4" tooltip="Virtud"/>
              </a:rPr>
              <a:t>virtud</a:t>
            </a:r>
            <a:r>
              <a:rPr lang="es-ES" dirty="0"/>
              <a:t>, y el conocimiento de uno mismo. Creía que todo vicio es el resultado de la ignorancia y que ninguna persona desea el mal; a su vez, la virtud es conocimiento y aquellos que conocen el </a:t>
            </a:r>
            <a:r>
              <a:rPr lang="es-ES" dirty="0">
                <a:hlinkClick r:id="rId5" tooltip="Bien (filosofía)"/>
              </a:rPr>
              <a:t>bien</a:t>
            </a:r>
            <a:r>
              <a:rPr lang="es-ES" dirty="0"/>
              <a:t> actuarán de manera justa. Su lógica hizo hincapié en la discusión racional y la búsqueda de definiciones generales. En este sentido influyó en sus discípulo Platón y, a través de él, en </a:t>
            </a:r>
            <a:r>
              <a:rPr lang="es-ES" dirty="0">
                <a:hlinkClick r:id="rId6" tooltip="Aristóteles"/>
              </a:rPr>
              <a:t>Aristóteles</a:t>
            </a:r>
            <a:r>
              <a:rPr lang="es-ES" dirty="0"/>
              <a:t>.</a:t>
            </a:r>
          </a:p>
          <a:p>
            <a:r>
              <a:rPr lang="es-ES" dirty="0"/>
              <a:t>Otro pensador y amigo influenciado por Sócrates fue </a:t>
            </a:r>
            <a:r>
              <a:rPr lang="es-ES" dirty="0" err="1">
                <a:hlinkClick r:id="rId7" tooltip="Antístenes"/>
              </a:rPr>
              <a:t>Antístenes</a:t>
            </a:r>
            <a:r>
              <a:rPr lang="es-ES" dirty="0"/>
              <a:t>, el fundador de la escuela </a:t>
            </a:r>
            <a:r>
              <a:rPr lang="es-ES" dirty="0">
                <a:hlinkClick r:id="rId8" tooltip="Cínicos"/>
              </a:rPr>
              <a:t>cínica</a:t>
            </a:r>
            <a:r>
              <a:rPr lang="es-ES" dirty="0"/>
              <a:t> de filosofía. Sócrates también fue maestro de </a:t>
            </a:r>
            <a:r>
              <a:rPr lang="es-ES" dirty="0" err="1">
                <a:hlinkClick r:id="rId9" tooltip="Arístipo"/>
              </a:rPr>
              <a:t>Arístipo</a:t>
            </a:r>
            <a:r>
              <a:rPr lang="es-ES" dirty="0"/>
              <a:t>, que fundó la filosofía </a:t>
            </a:r>
            <a:r>
              <a:rPr lang="es-ES" dirty="0">
                <a:hlinkClick r:id="rId10" tooltip="Cirene"/>
              </a:rPr>
              <a:t>cirenaica</a:t>
            </a:r>
            <a:r>
              <a:rPr lang="es-ES" dirty="0"/>
              <a:t> de la experiencia y el placer, de la que surgió la filosofía más elevada de </a:t>
            </a:r>
            <a:r>
              <a:rPr lang="es-ES" dirty="0">
                <a:hlinkClick r:id="rId11" tooltip="Epicuro"/>
              </a:rPr>
              <a:t>Epicuro</a:t>
            </a:r>
            <a:r>
              <a:rPr lang="es-ES" dirty="0"/>
              <a:t>. Tanto para los </a:t>
            </a:r>
            <a:r>
              <a:rPr lang="es-ES" dirty="0">
                <a:hlinkClick r:id="rId12" tooltip="Estoicos"/>
              </a:rPr>
              <a:t>estoicos</a:t>
            </a:r>
            <a:r>
              <a:rPr lang="es-ES" dirty="0"/>
              <a:t> como el filósofo griego </a:t>
            </a:r>
            <a:r>
              <a:rPr lang="es-ES" dirty="0" err="1">
                <a:hlinkClick r:id="rId13" tooltip="Epicteto"/>
              </a:rPr>
              <a:t>Epicteto</a:t>
            </a:r>
            <a:r>
              <a:rPr lang="es-ES" dirty="0"/>
              <a:t>, para el filósofo romano </a:t>
            </a:r>
            <a:r>
              <a:rPr lang="es-ES" dirty="0">
                <a:hlinkClick r:id="rId14" tooltip="Marco Anneo Séneca"/>
              </a:rPr>
              <a:t>Séneca el Viejo</a:t>
            </a:r>
            <a:r>
              <a:rPr lang="es-ES" dirty="0"/>
              <a:t> como para el emperador romano </a:t>
            </a:r>
            <a:r>
              <a:rPr lang="es-ES" dirty="0">
                <a:hlinkClick r:id="rId15" tooltip="Marco Aurelio"/>
              </a:rPr>
              <a:t>Marco Aurelio</a:t>
            </a:r>
            <a:r>
              <a:rPr lang="es-ES" dirty="0"/>
              <a:t>, Sócrates representó la personificación y la guía para alcanzar una vida superior.</a:t>
            </a:r>
          </a:p>
          <a:p>
            <a:endParaRPr lang="es-E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20687"/>
          </a:xfrm>
          <a:solidFill>
            <a:srgbClr val="FFFF00"/>
          </a:solidFill>
        </p:spPr>
        <p:txBody>
          <a:bodyPr>
            <a:normAutofit/>
          </a:bodyPr>
          <a:lstStyle/>
          <a:p>
            <a:r>
              <a:rPr lang="es-ES" sz="2800" dirty="0" smtClean="0">
                <a:latin typeface="Algerian" pitchFamily="82" charset="0"/>
              </a:rPr>
              <a:t>BIOGRAFIA DE SOCRATES: </a:t>
            </a:r>
            <a:r>
              <a:rPr lang="es-ES" sz="2000" dirty="0" smtClean="0">
                <a:latin typeface="Algerian" pitchFamily="82" charset="0"/>
              </a:rPr>
              <a:t>CONTINUACION</a:t>
            </a:r>
            <a:endParaRPr lang="es-ES" sz="2000" dirty="0"/>
          </a:p>
        </p:txBody>
      </p:sp>
      <p:sp>
        <p:nvSpPr>
          <p:cNvPr id="3" name="2 Subtítulo"/>
          <p:cNvSpPr>
            <a:spLocks noGrp="1"/>
          </p:cNvSpPr>
          <p:nvPr>
            <p:ph type="subTitle" idx="1"/>
          </p:nvPr>
        </p:nvSpPr>
        <p:spPr>
          <a:xfrm>
            <a:off x="0" y="620688"/>
            <a:ext cx="9144000" cy="6237312"/>
          </a:xfrm>
        </p:spPr>
        <p:txBody>
          <a:bodyPr>
            <a:normAutofit/>
          </a:bodyPr>
          <a:lstStyle/>
          <a:p>
            <a:r>
              <a:rPr lang="es-ES" dirty="0" smtClean="0"/>
              <a:t>EL JUICIO DE SOCRATES.</a:t>
            </a:r>
          </a:p>
          <a:p>
            <a:r>
              <a:rPr lang="es-ES" i="1" dirty="0"/>
              <a:t>Artículo principal: </a:t>
            </a:r>
            <a:r>
              <a:rPr lang="es-ES" i="1" dirty="0">
                <a:hlinkClick r:id="rId2" tooltip="Juicio de Sócrates"/>
              </a:rPr>
              <a:t>Juicio de Sócrates</a:t>
            </a:r>
            <a:endParaRPr lang="es-ES" dirty="0"/>
          </a:p>
          <a:p>
            <a:r>
              <a:rPr lang="es-ES" i="1" dirty="0"/>
              <a:t>Artículo principal: </a:t>
            </a:r>
            <a:r>
              <a:rPr lang="es-ES" i="1" dirty="0">
                <a:hlinkClick r:id="rId3" tooltip="Apología de Sócrates"/>
              </a:rPr>
              <a:t>Apología de Sócrates (Platón)</a:t>
            </a:r>
            <a:endParaRPr lang="es-ES" dirty="0"/>
          </a:p>
          <a:p>
            <a:r>
              <a:rPr lang="es-ES" i="1" dirty="0"/>
              <a:t>Artículo principal: </a:t>
            </a:r>
            <a:r>
              <a:rPr lang="es-ES" i="1" dirty="0">
                <a:hlinkClick r:id="rId4" tooltip="Apología de Sócrates (Jenofonte)"/>
              </a:rPr>
              <a:t>Apología de Sócrates (Jenofonte)</a:t>
            </a:r>
            <a:endParaRPr lang="es-ES" dirty="0"/>
          </a:p>
          <a:p>
            <a:r>
              <a:rPr lang="es-ES" dirty="0"/>
              <a:t>Aunque durante la primera parte de su vida fue un patriota y un hombre de profundas convicciones religiosas, Sócrates sufrió sin embargo la desconfianza de muchos de sus contemporáneos, a los que les disgustaba la nueva postura que tomó frente al Estado ateniense y la religión establecida, principalmente en contra de las creencias metafísicas de Sócrates, que planteaban una existencia etérea sin el consentimiento de ningún dios como figura explícita. Fue acusado en el 399 a. C. de despreciar a los dioses y corromper la moral de la juventud, alejándola de los principios de la </a:t>
            </a:r>
            <a:r>
              <a:rPr lang="es-ES" dirty="0">
                <a:hlinkClick r:id="rId5" tooltip="Democracia ateniense"/>
              </a:rPr>
              <a:t>democracia</a:t>
            </a:r>
            <a:r>
              <a:rPr lang="es-ES" dirty="0"/>
              <a:t>.</a:t>
            </a:r>
          </a:p>
          <a:p>
            <a:endParaRPr lang="es-E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20687"/>
          </a:xfrm>
          <a:solidFill>
            <a:srgbClr val="FFFF00"/>
          </a:solidFill>
        </p:spPr>
        <p:txBody>
          <a:bodyPr>
            <a:normAutofit/>
          </a:bodyPr>
          <a:lstStyle/>
          <a:p>
            <a:r>
              <a:rPr lang="es-ES" sz="2800" dirty="0" smtClean="0">
                <a:latin typeface="Algerian" pitchFamily="82" charset="0"/>
              </a:rPr>
              <a:t>BIOGRAFIA DE SOCRATES: </a:t>
            </a:r>
            <a:r>
              <a:rPr lang="es-ES" sz="2000" dirty="0" smtClean="0">
                <a:latin typeface="Algerian" pitchFamily="82" charset="0"/>
              </a:rPr>
              <a:t>CONTINUACION</a:t>
            </a:r>
            <a:endParaRPr lang="es-ES" sz="2000" dirty="0"/>
          </a:p>
        </p:txBody>
      </p:sp>
      <p:sp>
        <p:nvSpPr>
          <p:cNvPr id="3" name="2 Subtítulo"/>
          <p:cNvSpPr>
            <a:spLocks noGrp="1"/>
          </p:cNvSpPr>
          <p:nvPr>
            <p:ph type="subTitle" idx="1"/>
          </p:nvPr>
        </p:nvSpPr>
        <p:spPr>
          <a:xfrm>
            <a:off x="0" y="620688"/>
            <a:ext cx="9144000" cy="6237312"/>
          </a:xfrm>
        </p:spPr>
        <p:txBody>
          <a:bodyPr>
            <a:normAutofit fontScale="92500" lnSpcReduction="10000"/>
          </a:bodyPr>
          <a:lstStyle/>
          <a:p>
            <a:r>
              <a:rPr lang="es-ES" dirty="0" smtClean="0"/>
              <a:t>La </a:t>
            </a:r>
            <a:r>
              <a:rPr lang="es-ES" i="1" dirty="0" smtClean="0">
                <a:hlinkClick r:id="rId2" tooltip="Apología de Sócrates"/>
              </a:rPr>
              <a:t>Apología</a:t>
            </a:r>
            <a:r>
              <a:rPr lang="es-ES" dirty="0" smtClean="0"/>
              <a:t> de Platón recoge lo esencial de la defensa de Sócrates en su propio juicio; una valiente reivindicación de toda su vida. Fue condenado a muerte, aunque la sentencia sólo logró una escasa mayoría. </a:t>
            </a:r>
          </a:p>
          <a:p>
            <a:r>
              <a:rPr lang="es-ES" dirty="0" smtClean="0"/>
              <a:t>Cuando</a:t>
            </a:r>
            <a:r>
              <a:rPr lang="es-ES" dirty="0"/>
              <a:t>, de acuerdo con la práctica legal de Atenas, Sócrates hizo una réplica irónica a la sentencia de muerte del tribunal proponiendo pagar tan sólo una pequeña multa dado el escaso valor que tenía para el Estado un hombre dotado de una misión filosófica, enfadó tanto al jurado que éste volvió a votar a favor de la pena de muerte por una abultada mayoría. Los amigos de Sócrates planearon su huida de la prisión pero prefirió acatar la ley y murió por ello. Pasó sus últimos días con sus amigos y seguidores, como queda recogido en la obra </a:t>
            </a:r>
            <a:r>
              <a:rPr lang="es-ES" i="1" dirty="0" err="1">
                <a:hlinkClick r:id="rId3" tooltip="Fedón"/>
              </a:rPr>
              <a:t>Fedón</a:t>
            </a:r>
            <a:r>
              <a:rPr lang="es-ES" dirty="0"/>
              <a:t> de Platón, y durante la noche cumplió su sentencia bebiendo una copa de </a:t>
            </a:r>
            <a:r>
              <a:rPr lang="es-ES" dirty="0">
                <a:hlinkClick r:id="rId4" tooltip="Tósigo (aún no redactado)"/>
              </a:rPr>
              <a:t>tósigo</a:t>
            </a:r>
            <a:r>
              <a:rPr lang="es-ES" dirty="0"/>
              <a:t> preparado con </a:t>
            </a:r>
            <a:r>
              <a:rPr lang="es-ES" dirty="0">
                <a:hlinkClick r:id="rId5" tooltip="Cicuta"/>
              </a:rPr>
              <a:t>cicuta</a:t>
            </a:r>
            <a:r>
              <a:rPr lang="es-ES" dirty="0"/>
              <a:t> siguiendo el procedimiento habitual de ejecución "suicida". Según la tradición sus últimas palabras fueron </a:t>
            </a:r>
            <a:r>
              <a:rPr lang="es-ES" dirty="0">
                <a:hlinkClick r:id="rId6" tooltip="Ironía"/>
              </a:rPr>
              <a:t>irónicas</a:t>
            </a:r>
            <a:r>
              <a:rPr lang="es-ES" dirty="0"/>
              <a:t> o acaso más bien </a:t>
            </a:r>
            <a:r>
              <a:rPr lang="es-ES" dirty="0">
                <a:hlinkClick r:id="rId7" tooltip="Sarcasmo"/>
              </a:rPr>
              <a:t>sarcásticas</a:t>
            </a:r>
            <a:r>
              <a:rPr lang="es-ES" dirty="0"/>
              <a:t>: «Acuérdate de comprar un gallo para </a:t>
            </a:r>
            <a:r>
              <a:rPr lang="es-ES" dirty="0" err="1">
                <a:hlinkClick r:id="rId8" tooltip="Asclepio"/>
              </a:rPr>
              <a:t>Asclepio</a:t>
            </a:r>
            <a:r>
              <a:rPr lang="es-ES" dirty="0"/>
              <a:t>».</a:t>
            </a:r>
          </a:p>
          <a:p>
            <a:endParaRPr lang="es-E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92695"/>
          </a:xfrm>
          <a:solidFill>
            <a:srgbClr val="FFFF00"/>
          </a:solidFill>
        </p:spPr>
        <p:txBody>
          <a:bodyPr>
            <a:normAutofit/>
          </a:bodyPr>
          <a:lstStyle/>
          <a:p>
            <a:r>
              <a:rPr lang="es-ES" sz="2800" dirty="0" smtClean="0">
                <a:latin typeface="Algerian" pitchFamily="82" charset="0"/>
              </a:rPr>
              <a:t>BIOGRAFIA DE SOCRATES: </a:t>
            </a:r>
            <a:r>
              <a:rPr lang="es-ES" sz="2000" dirty="0" smtClean="0">
                <a:latin typeface="Algerian" pitchFamily="82" charset="0"/>
              </a:rPr>
              <a:t>CONTINUACION</a:t>
            </a:r>
            <a:endParaRPr lang="es-ES" sz="2000" dirty="0"/>
          </a:p>
        </p:txBody>
      </p:sp>
      <p:sp>
        <p:nvSpPr>
          <p:cNvPr id="3" name="2 Subtítulo"/>
          <p:cNvSpPr>
            <a:spLocks noGrp="1"/>
          </p:cNvSpPr>
          <p:nvPr>
            <p:ph type="subTitle" idx="1"/>
          </p:nvPr>
        </p:nvSpPr>
        <p:spPr>
          <a:xfrm>
            <a:off x="0" y="692696"/>
            <a:ext cx="9144000" cy="6165304"/>
          </a:xfrm>
        </p:spPr>
        <p:txBody>
          <a:bodyPr>
            <a:normAutofit lnSpcReduction="10000"/>
          </a:bodyPr>
          <a:lstStyle/>
          <a:p>
            <a:r>
              <a:rPr lang="es-ES" dirty="0" smtClean="0"/>
              <a:t>EL PENSAMIENTO SOCRATICO.</a:t>
            </a:r>
          </a:p>
          <a:p>
            <a:r>
              <a:rPr lang="es-ES" dirty="0"/>
              <a:t>Sócrates no escribió obra alguna y, a pesar de haber tenido numerosos seguidores, nunca creó una escuela filosófica. Las llamadas escuelas socráticas fueron iniciativa de sus seguidores. Acerca de su actividad filosófica nos han llegado diversos testimonios, contradictorios entre ellos, como los de </a:t>
            </a:r>
            <a:r>
              <a:rPr lang="es-ES" dirty="0">
                <a:hlinkClick r:id="rId2" tooltip="Jenofonte"/>
              </a:rPr>
              <a:t>Jenofonte</a:t>
            </a:r>
            <a:r>
              <a:rPr lang="es-ES" dirty="0"/>
              <a:t>, </a:t>
            </a:r>
            <a:r>
              <a:rPr lang="es-ES" dirty="0" err="1">
                <a:hlinkClick r:id="rId3" tooltip="Aristófanes"/>
              </a:rPr>
              <a:t>Aristófanes</a:t>
            </a:r>
            <a:r>
              <a:rPr lang="es-ES" dirty="0"/>
              <a:t> o Platón, que suscitan el llamado </a:t>
            </a:r>
            <a:r>
              <a:rPr lang="es-ES" dirty="0">
                <a:hlinkClick r:id="rId4" tooltip="Problema socrático"/>
              </a:rPr>
              <a:t>problema socrático</a:t>
            </a:r>
            <a:r>
              <a:rPr lang="es-ES" dirty="0"/>
              <a:t>; es decir, la fijación de la auténtica personalidad de Sócrates y del contenido de sus enseñanzas. Si creemos a Jenofonte, a Sócrates le interesaba fundamentalmente la formación de hombres de bien, con lo que su actividad filosófica quedaría reducida a la de un moralista práctico: el interés por las cuestiones </a:t>
            </a:r>
            <a:r>
              <a:rPr lang="es-ES" dirty="0">
                <a:hlinkClick r:id="rId5" tooltip="Lógica"/>
              </a:rPr>
              <a:t>lógicas</a:t>
            </a:r>
            <a:r>
              <a:rPr lang="es-ES" dirty="0"/>
              <a:t> o </a:t>
            </a:r>
            <a:r>
              <a:rPr lang="es-ES" dirty="0">
                <a:hlinkClick r:id="rId6" tooltip="Metafísica"/>
              </a:rPr>
              <a:t>metafísicas</a:t>
            </a:r>
            <a:r>
              <a:rPr lang="es-ES" dirty="0"/>
              <a:t> sería algo completamente ajeno a Sócrates. Poco riguroso se considera el retrato que hace </a:t>
            </a:r>
            <a:r>
              <a:rPr lang="es-ES" dirty="0" err="1">
                <a:hlinkClick r:id="rId3" tooltip="Aristófanes"/>
              </a:rPr>
              <a:t>Aristófanes</a:t>
            </a:r>
            <a:r>
              <a:rPr lang="es-ES" dirty="0"/>
              <a:t> de Sócrates en "</a:t>
            </a:r>
            <a:r>
              <a:rPr lang="es-ES" dirty="0">
                <a:hlinkClick r:id="rId7" tooltip="Las nubes"/>
              </a:rPr>
              <a:t>Las nubes</a:t>
            </a:r>
            <a:r>
              <a:rPr lang="es-ES" dirty="0"/>
              <a:t>", donde aparece como un sofista jocoso y burlesco, y que no merece mayor consideración.</a:t>
            </a:r>
          </a:p>
          <a:p>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descr="http://upload.wikimedia.org/wikipedia/commons/thumb/6/67/Athena_looking_over_Socrates.jpg/290px-Athena_looking_over_Socrates.jpg">
            <a:hlinkClick r:id="rId2"/>
          </p:cNvPr>
          <p:cNvPicPr/>
          <p:nvPr/>
        </p:nvPicPr>
        <p:blipFill>
          <a:blip r:embed="rId3" cstate="print"/>
          <a:srcRect/>
          <a:stretch>
            <a:fillRect/>
          </a:stretch>
        </p:blipFill>
        <p:spPr bwMode="auto">
          <a:xfrm>
            <a:off x="0" y="0"/>
            <a:ext cx="9144000" cy="6858000"/>
          </a:xfrm>
          <a:prstGeom prst="bevel">
            <a:avLst/>
          </a:prstGeom>
          <a:noFill/>
          <a:ln w="9525">
            <a:solidFill>
              <a:srgbClr val="92D050"/>
            </a:solidFill>
            <a:miter lim="800000"/>
            <a:headEnd/>
            <a:tailEnd/>
          </a:ln>
        </p:spPr>
      </p:pic>
      <p:sp>
        <p:nvSpPr>
          <p:cNvPr id="29697" name="Rectangle 1"/>
          <p:cNvSpPr>
            <a:spLocks noChangeArrowheads="1"/>
          </p:cNvSpPr>
          <p:nvPr/>
        </p:nvSpPr>
        <p:spPr bwMode="auto">
          <a:xfrm>
            <a:off x="0" y="123110"/>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2400" b="0" i="0" u="none" strike="noStrike" cap="none" normalizeH="0" baseline="0" dirty="0" smtClean="0">
                <a:ln>
                  <a:noFill/>
                </a:ln>
                <a:solidFill>
                  <a:srgbClr val="FF0000"/>
                </a:solidFill>
                <a:effectLst/>
                <a:latin typeface="Algerian" pitchFamily="82" charset="0"/>
                <a:ea typeface="Times New Roman" pitchFamily="18" charset="0"/>
                <a:cs typeface="Times New Roman" pitchFamily="18" charset="0"/>
              </a:rPr>
              <a:t>Estatuas de Sócrates y de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s-ES" sz="2400" b="0" i="0" u="none" strike="noStrike" cap="none" normalizeH="0" baseline="0" dirty="0" smtClean="0">
                <a:ln>
                  <a:noFill/>
                </a:ln>
                <a:solidFill>
                  <a:srgbClr val="FF0000"/>
                </a:solidFill>
                <a:effectLst/>
                <a:latin typeface="Algerian" pitchFamily="82" charset="0"/>
                <a:ea typeface="Times New Roman" pitchFamily="18" charset="0"/>
                <a:cs typeface="Times New Roman" pitchFamily="18" charset="0"/>
                <a:hlinkClick r:id="rId4" tooltip="Atenea"/>
              </a:rPr>
              <a:t>Atenea</a:t>
            </a:r>
            <a:r>
              <a:rPr kumimoji="0" lang="es-ES" sz="2400" b="0" i="0" u="none" strike="noStrike" cap="none" normalizeH="0" baseline="0" dirty="0" smtClean="0">
                <a:ln>
                  <a:noFill/>
                </a:ln>
                <a:solidFill>
                  <a:srgbClr val="FF0000"/>
                </a:solidFill>
                <a:effectLst/>
                <a:latin typeface="Algerian" pitchFamily="82" charset="0"/>
                <a:ea typeface="Times New Roman" pitchFamily="18" charset="0"/>
                <a:cs typeface="Times New Roman" pitchFamily="18" charset="0"/>
              </a:rPr>
              <a:t> en la </a:t>
            </a:r>
            <a:r>
              <a:rPr kumimoji="0" lang="es-ES" sz="2400" b="0" i="0" u="none" strike="noStrike" cap="none" normalizeH="0" baseline="0" dirty="0" smtClean="0">
                <a:ln>
                  <a:noFill/>
                </a:ln>
                <a:solidFill>
                  <a:srgbClr val="FF0000"/>
                </a:solidFill>
                <a:effectLst/>
                <a:latin typeface="Algerian" pitchFamily="82" charset="0"/>
                <a:ea typeface="Times New Roman" pitchFamily="18" charset="0"/>
                <a:cs typeface="Times New Roman" pitchFamily="18" charset="0"/>
                <a:hlinkClick r:id="rId5" tooltip="Academia de Atenas (moderna)"/>
              </a:rPr>
              <a:t>Academia de Atenas</a:t>
            </a:r>
            <a:r>
              <a:rPr kumimoji="0" lang="es-ES" sz="2400" b="0" i="0" u="none" strike="noStrike" cap="none" normalizeH="0" baseline="0" dirty="0" smtClean="0">
                <a:ln>
                  <a:noFill/>
                </a:ln>
                <a:solidFill>
                  <a:srgbClr val="FF0000"/>
                </a:solidFill>
                <a:effectLst/>
                <a:latin typeface="Algerian" pitchFamily="82" charset="0"/>
                <a:ea typeface="Times New Roman" pitchFamily="18" charset="0"/>
                <a:cs typeface="Times New Roman" pitchFamily="18" charset="0"/>
              </a:rPr>
              <a:t>.</a:t>
            </a:r>
            <a:endParaRPr kumimoji="0" lang="es-ES" sz="2400" b="0" i="0" u="none" strike="noStrike" cap="none" normalizeH="0" baseline="0" dirty="0" smtClean="0">
              <a:ln>
                <a:noFill/>
              </a:ln>
              <a:solidFill>
                <a:srgbClr val="FF0000"/>
              </a:solidFill>
              <a:effectLst/>
              <a:latin typeface="Algerian" pitchFamily="82"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Mis documentos\Mis imágenes\filosofia-de-socrates.jpg"/>
          <p:cNvPicPr>
            <a:picLocks noChangeAspect="1" noChangeArrowheads="1"/>
          </p:cNvPicPr>
          <p:nvPr/>
        </p:nvPicPr>
        <p:blipFill>
          <a:blip r:embed="rId2" cstate="print"/>
          <a:srcRect/>
          <a:stretch>
            <a:fillRect/>
          </a:stretch>
        </p:blipFill>
        <p:spPr bwMode="auto">
          <a:xfrm>
            <a:off x="0" y="0"/>
            <a:ext cx="9144001" cy="6858000"/>
          </a:xfrm>
          <a:prstGeom prst="bevel">
            <a:avLst/>
          </a:prstGeom>
          <a:noFill/>
          <a:ln>
            <a:solidFill>
              <a:schemeClr val="accent1">
                <a:lumMod val="75000"/>
              </a:schemeClr>
            </a:solidFill>
          </a:ln>
        </p:spPr>
      </p:pic>
      <p:sp>
        <p:nvSpPr>
          <p:cNvPr id="3" name="2 CuadroTexto"/>
          <p:cNvSpPr txBox="1"/>
          <p:nvPr/>
        </p:nvSpPr>
        <p:spPr>
          <a:xfrm>
            <a:off x="1403648" y="332656"/>
            <a:ext cx="6084168" cy="461665"/>
          </a:xfrm>
          <a:prstGeom prst="rect">
            <a:avLst/>
          </a:prstGeom>
          <a:noFill/>
        </p:spPr>
        <p:txBody>
          <a:bodyPr wrap="square" rtlCol="0">
            <a:spAutoFit/>
          </a:bodyPr>
          <a:lstStyle/>
          <a:p>
            <a:pPr algn="ctr"/>
            <a:r>
              <a:rPr lang="es-ES" sz="2400" dirty="0" smtClean="0">
                <a:latin typeface="Algerian" pitchFamily="82" charset="0"/>
              </a:rPr>
              <a:t>EL METODO SOCRATICO: LA MAYEUTICA</a:t>
            </a:r>
            <a:endParaRPr lang="es-ES" sz="2400" dirty="0">
              <a:latin typeface="Algerian" pitchFamily="82" charset="0"/>
            </a:endParaRPr>
          </a:p>
        </p:txBody>
      </p:sp>
      <p:sp>
        <p:nvSpPr>
          <p:cNvPr id="4" name="3 CuadroTexto"/>
          <p:cNvSpPr txBox="1"/>
          <p:nvPr/>
        </p:nvSpPr>
        <p:spPr>
          <a:xfrm>
            <a:off x="8244408" y="2204864"/>
            <a:ext cx="513410" cy="2710999"/>
          </a:xfrm>
          <a:prstGeom prst="rect">
            <a:avLst/>
          </a:prstGeom>
          <a:noFill/>
        </p:spPr>
        <p:txBody>
          <a:bodyPr vert="wordArtVert" wrap="none" rtlCol="0">
            <a:spAutoFit/>
          </a:bodyPr>
          <a:lstStyle/>
          <a:p>
            <a:r>
              <a:rPr lang="es-ES" dirty="0" smtClean="0">
                <a:solidFill>
                  <a:schemeClr val="bg1">
                    <a:lumMod val="95000"/>
                  </a:schemeClr>
                </a:solidFill>
              </a:rPr>
              <a:t>SOCRATES</a:t>
            </a:r>
            <a:endParaRPr lang="es-ES" dirty="0">
              <a:solidFill>
                <a:schemeClr val="bg1">
                  <a:lumMod val="9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92695"/>
          </a:xfrm>
          <a:solidFill>
            <a:srgbClr val="FFFF00"/>
          </a:solidFill>
        </p:spPr>
        <p:txBody>
          <a:bodyPr>
            <a:normAutofit/>
          </a:bodyPr>
          <a:lstStyle/>
          <a:p>
            <a:r>
              <a:rPr lang="es-ES" sz="3200" dirty="0" smtClean="0">
                <a:latin typeface="Algerian" pitchFamily="82" charset="0"/>
              </a:rPr>
              <a:t>BIOGRAFIA DE SOCRATES</a:t>
            </a:r>
            <a:endParaRPr lang="es-ES" sz="3200" dirty="0">
              <a:latin typeface="Algerian" pitchFamily="82" charset="0"/>
            </a:endParaRPr>
          </a:p>
        </p:txBody>
      </p:sp>
      <p:sp>
        <p:nvSpPr>
          <p:cNvPr id="3" name="2 Subtítulo"/>
          <p:cNvSpPr>
            <a:spLocks noGrp="1"/>
          </p:cNvSpPr>
          <p:nvPr>
            <p:ph type="subTitle" idx="1"/>
          </p:nvPr>
        </p:nvSpPr>
        <p:spPr>
          <a:xfrm>
            <a:off x="0" y="764704"/>
            <a:ext cx="9144000" cy="6093296"/>
          </a:xfrm>
        </p:spPr>
        <p:txBody>
          <a:bodyPr>
            <a:normAutofit/>
          </a:bodyPr>
          <a:lstStyle/>
          <a:p>
            <a:r>
              <a:rPr lang="es-ES" b="1" dirty="0"/>
              <a:t>Sócrates</a:t>
            </a:r>
            <a:r>
              <a:rPr lang="es-ES" dirty="0"/>
              <a:t> (en </a:t>
            </a:r>
            <a:r>
              <a:rPr lang="es-ES" dirty="0">
                <a:hlinkClick r:id="rId2" tooltip="Idioma griego"/>
              </a:rPr>
              <a:t>griego</a:t>
            </a:r>
            <a:r>
              <a:rPr lang="es-ES" dirty="0"/>
              <a:t>, </a:t>
            </a:r>
            <a:r>
              <a:rPr lang="es-ES" dirty="0" err="1"/>
              <a:t>Σωκράτης</a:t>
            </a:r>
            <a:r>
              <a:rPr lang="es-ES" dirty="0"/>
              <a:t>, </a:t>
            </a:r>
            <a:r>
              <a:rPr lang="es-ES" i="1" dirty="0" err="1"/>
              <a:t>Sōkrátēs</a:t>
            </a:r>
            <a:r>
              <a:rPr lang="es-ES" dirty="0"/>
              <a:t>) (</a:t>
            </a:r>
            <a:r>
              <a:rPr lang="es-ES" dirty="0">
                <a:hlinkClick r:id="rId3" tooltip="Años 470 a. C."/>
              </a:rPr>
              <a:t>470</a:t>
            </a:r>
            <a:r>
              <a:rPr lang="es-ES" dirty="0"/>
              <a:t> – </a:t>
            </a:r>
            <a:r>
              <a:rPr lang="es-ES" dirty="0">
                <a:hlinkClick r:id="rId4" tooltip="Años 390 a. C."/>
              </a:rPr>
              <a:t>399 a. C.</a:t>
            </a:r>
            <a:r>
              <a:rPr lang="es-ES" dirty="0"/>
              <a:t>) fue un </a:t>
            </a:r>
            <a:r>
              <a:rPr lang="es-ES" dirty="0">
                <a:hlinkClick r:id="rId5" tooltip="Filosofía griega"/>
              </a:rPr>
              <a:t>filósofo griego</a:t>
            </a:r>
            <a:r>
              <a:rPr lang="es-ES" dirty="0"/>
              <a:t> considerado como uno de los más grandes, tanto de la filosofía occidental como de la universal. Fue el maestro de </a:t>
            </a:r>
            <a:r>
              <a:rPr lang="es-ES" dirty="0">
                <a:hlinkClick r:id="rId6" tooltip="Platón"/>
              </a:rPr>
              <a:t>Platón</a:t>
            </a:r>
            <a:r>
              <a:rPr lang="es-ES" dirty="0"/>
              <a:t>, quien tuvo a </a:t>
            </a:r>
            <a:r>
              <a:rPr lang="es-ES" dirty="0">
                <a:hlinkClick r:id="rId7" tooltip="Aristóteles"/>
              </a:rPr>
              <a:t>Aristóteles</a:t>
            </a:r>
            <a:r>
              <a:rPr lang="es-ES" dirty="0"/>
              <a:t> como discípulo; estos tres son los representantes fundamentales de la </a:t>
            </a:r>
            <a:r>
              <a:rPr lang="es-ES" dirty="0">
                <a:hlinkClick r:id="rId5" tooltip="Filosofía griega"/>
              </a:rPr>
              <a:t>filosofía griega</a:t>
            </a:r>
            <a:r>
              <a:rPr lang="es-ES" dirty="0" smtClean="0"/>
              <a:t>.</a:t>
            </a:r>
          </a:p>
          <a:p>
            <a:r>
              <a:rPr lang="es-ES" dirty="0"/>
              <a:t>Nació en la </a:t>
            </a:r>
            <a:r>
              <a:rPr lang="es-ES" dirty="0">
                <a:hlinkClick r:id="rId8" tooltip="Antigua Atenas"/>
              </a:rPr>
              <a:t>Antigua Atenas</a:t>
            </a:r>
            <a:r>
              <a:rPr lang="es-ES" dirty="0"/>
              <a:t>, donde vivió durante los dos últimos tercios del siglo V a. C., la época más espléndida en la historia de su ciudad natal, y de toda la </a:t>
            </a:r>
            <a:r>
              <a:rPr lang="es-ES" dirty="0">
                <a:hlinkClick r:id="rId9" tooltip="Antigua Grecia"/>
              </a:rPr>
              <a:t>antigua Grecia</a:t>
            </a:r>
            <a:r>
              <a:rPr lang="es-ES" dirty="0"/>
              <a:t>. Fue hijo de </a:t>
            </a:r>
            <a:r>
              <a:rPr lang="es-ES" dirty="0" err="1">
                <a:hlinkClick r:id="rId10" tooltip="Sofronisco"/>
              </a:rPr>
              <a:t>Sofronisco</a:t>
            </a:r>
            <a:r>
              <a:rPr lang="es-ES" dirty="0"/>
              <a:t> – motivo por el que en su juventud lo llamaban </a:t>
            </a:r>
            <a:r>
              <a:rPr lang="es-ES" dirty="0" err="1"/>
              <a:t>Sōkrátēs</a:t>
            </a:r>
            <a:r>
              <a:rPr lang="es-ES" dirty="0"/>
              <a:t> </a:t>
            </a:r>
            <a:r>
              <a:rPr lang="es-ES" dirty="0" err="1"/>
              <a:t>iōs</a:t>
            </a:r>
            <a:r>
              <a:rPr lang="es-ES" dirty="0"/>
              <a:t> </a:t>
            </a:r>
            <a:r>
              <a:rPr lang="es-ES" dirty="0" err="1"/>
              <a:t>Sōfronískos</a:t>
            </a:r>
            <a:r>
              <a:rPr lang="es-ES" dirty="0"/>
              <a:t> (‘Sócrates hijo de </a:t>
            </a:r>
            <a:r>
              <a:rPr lang="es-ES" dirty="0" err="1"/>
              <a:t>Sofronisco</a:t>
            </a:r>
            <a:r>
              <a:rPr lang="es-ES" dirty="0"/>
              <a:t>’) –, de profesión cantero, y de </a:t>
            </a:r>
            <a:r>
              <a:rPr lang="es-ES" dirty="0" err="1">
                <a:hlinkClick r:id="rId11" tooltip="Fainarate"/>
              </a:rPr>
              <a:t>Fainarate</a:t>
            </a:r>
            <a:r>
              <a:rPr lang="es-ES" dirty="0"/>
              <a:t>, comadrona, emparentados con </a:t>
            </a:r>
            <a:r>
              <a:rPr lang="es-ES" dirty="0">
                <a:hlinkClick r:id="rId12" tooltip="Arístides el Justo"/>
              </a:rPr>
              <a:t>Arístides el Justo</a:t>
            </a:r>
            <a:endParaRPr lang="es-ES" dirty="0" smtClean="0"/>
          </a:p>
          <a:p>
            <a:endParaRPr lang="es-ES" dirty="0"/>
          </a:p>
          <a:p>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548679"/>
          </a:xfrm>
          <a:solidFill>
            <a:srgbClr val="FFFF00"/>
          </a:solidFill>
        </p:spPr>
        <p:txBody>
          <a:bodyPr>
            <a:normAutofit/>
          </a:bodyPr>
          <a:lstStyle/>
          <a:p>
            <a:r>
              <a:rPr lang="es-ES" sz="2800" dirty="0" smtClean="0">
                <a:latin typeface="Algerian" pitchFamily="82" charset="0"/>
              </a:rPr>
              <a:t>BIOGRAFIA DE SOCRATES: </a:t>
            </a:r>
            <a:r>
              <a:rPr lang="es-ES" sz="2000" dirty="0" smtClean="0">
                <a:latin typeface="Algerian" pitchFamily="82" charset="0"/>
              </a:rPr>
              <a:t>CONTINUACION</a:t>
            </a:r>
            <a:endParaRPr lang="es-ES" sz="2000" dirty="0">
              <a:latin typeface="Algerian" pitchFamily="82" charset="0"/>
            </a:endParaRPr>
          </a:p>
        </p:txBody>
      </p:sp>
      <p:sp>
        <p:nvSpPr>
          <p:cNvPr id="3" name="2 Subtítulo"/>
          <p:cNvSpPr>
            <a:spLocks noGrp="1"/>
          </p:cNvSpPr>
          <p:nvPr>
            <p:ph type="subTitle" idx="1"/>
          </p:nvPr>
        </p:nvSpPr>
        <p:spPr>
          <a:xfrm>
            <a:off x="0" y="620688"/>
            <a:ext cx="9144000" cy="6237312"/>
          </a:xfrm>
        </p:spPr>
        <p:txBody>
          <a:bodyPr>
            <a:normAutofit lnSpcReduction="10000"/>
          </a:bodyPr>
          <a:lstStyle/>
          <a:p>
            <a:r>
              <a:rPr lang="es-ES" dirty="0"/>
              <a:t>Según Plutarco, cuando Sócrates nació su padre recibió del </a:t>
            </a:r>
            <a:r>
              <a:rPr lang="es-ES" dirty="0">
                <a:hlinkClick r:id="rId2" tooltip="Oráculo griego"/>
              </a:rPr>
              <a:t>oráculo</a:t>
            </a:r>
            <a:r>
              <a:rPr lang="es-ES" dirty="0"/>
              <a:t> el consejo de dejar crecer a su hijo a su aire, sin oponerse a su voluntad ni reprimirle sus </a:t>
            </a:r>
            <a:r>
              <a:rPr lang="es-ES" dirty="0" smtClean="0"/>
              <a:t>impulsos.</a:t>
            </a:r>
            <a:r>
              <a:rPr lang="es-ES" baseline="30000" dirty="0"/>
              <a:t> </a:t>
            </a:r>
            <a:endParaRPr lang="es-ES" baseline="30000" dirty="0" smtClean="0"/>
          </a:p>
          <a:p>
            <a:r>
              <a:rPr lang="es-ES" dirty="0" smtClean="0"/>
              <a:t>No </a:t>
            </a:r>
            <a:r>
              <a:rPr lang="es-ES" dirty="0"/>
              <a:t>obstante, ni Jenofonte ni Platón mencionan esta intervención del oráculo, lo que hace pensar que pueda ser una tradición popular muy posterior</a:t>
            </a:r>
            <a:r>
              <a:rPr lang="es-ES" dirty="0" smtClean="0"/>
              <a:t>.</a:t>
            </a:r>
            <a:endParaRPr lang="es-ES" dirty="0"/>
          </a:p>
          <a:p>
            <a:r>
              <a:rPr lang="es-ES" dirty="0"/>
              <a:t>Desde muy joven, llamó la atención de los que lo rodeaban por la agudeza de sus </a:t>
            </a:r>
            <a:r>
              <a:rPr lang="es-ES" dirty="0">
                <a:hlinkClick r:id="rId3" tooltip="Razonamiento"/>
              </a:rPr>
              <a:t>razonamientos</a:t>
            </a:r>
            <a:r>
              <a:rPr lang="es-ES" dirty="0"/>
              <a:t> y su facilidad de </a:t>
            </a:r>
            <a:r>
              <a:rPr lang="es-ES" dirty="0">
                <a:hlinkClick r:id="rId4" tooltip="Oratoria"/>
              </a:rPr>
              <a:t>palabra</a:t>
            </a:r>
            <a:r>
              <a:rPr lang="es-ES" dirty="0"/>
              <a:t>, además de la fina </a:t>
            </a:r>
            <a:r>
              <a:rPr lang="es-ES" dirty="0">
                <a:hlinkClick r:id="rId5" tooltip="Ironía"/>
              </a:rPr>
              <a:t>ironía</a:t>
            </a:r>
            <a:r>
              <a:rPr lang="es-ES" dirty="0"/>
              <a:t> con la que salpicaba sus tertulias con los ciudadanos jóvenes aristocráticos de Atenas, a quienes les preguntaba sobre su confianza en opiniones populares, aunque muy a menudo él no les ofrecía ninguna enseñanza</a:t>
            </a:r>
            <a:r>
              <a:rPr lang="es-ES" dirty="0" smtClean="0"/>
              <a:t>.</a:t>
            </a:r>
            <a:endParaRPr lang="es-ES" baseline="30000" dirty="0" smtClean="0"/>
          </a:p>
          <a:p>
            <a:r>
              <a:rPr lang="es-ES" dirty="0"/>
              <a:t>Se casó con </a:t>
            </a:r>
            <a:r>
              <a:rPr lang="es-ES" dirty="0" err="1">
                <a:hlinkClick r:id="rId6" tooltip="Xantipa"/>
              </a:rPr>
              <a:t>Xantipa</a:t>
            </a:r>
            <a:r>
              <a:rPr lang="es-ES" dirty="0"/>
              <a:t> (o Jantipa), que era de familia noble. Según una tradición antigua, trataba muy mal al filósofo, aunque en realidad Platón muestra, al narrar la muerte de Sócrates en el </a:t>
            </a:r>
            <a:r>
              <a:rPr lang="es-ES" i="1" dirty="0" err="1"/>
              <a:t>Fedón</a:t>
            </a:r>
            <a:r>
              <a:rPr lang="es-ES" dirty="0"/>
              <a:t>, una relación normal e incluso buena entre los dos.</a:t>
            </a:r>
          </a:p>
          <a:p>
            <a:endParaRPr lang="es-ES" dirty="0"/>
          </a:p>
          <a:p>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20687"/>
          </a:xfrm>
          <a:solidFill>
            <a:srgbClr val="FFFF00"/>
          </a:solidFill>
        </p:spPr>
        <p:txBody>
          <a:bodyPr>
            <a:normAutofit/>
          </a:bodyPr>
          <a:lstStyle/>
          <a:p>
            <a:r>
              <a:rPr lang="es-ES" sz="2800" dirty="0" smtClean="0">
                <a:latin typeface="Algerian" pitchFamily="82" charset="0"/>
              </a:rPr>
              <a:t>BIOGRAFIA DE SOCRATES: </a:t>
            </a:r>
            <a:r>
              <a:rPr lang="es-ES" sz="2000" dirty="0" smtClean="0">
                <a:latin typeface="Algerian" pitchFamily="82" charset="0"/>
              </a:rPr>
              <a:t>CONTINUACION</a:t>
            </a:r>
            <a:endParaRPr lang="es-ES" sz="2000" dirty="0"/>
          </a:p>
        </p:txBody>
      </p:sp>
      <p:sp>
        <p:nvSpPr>
          <p:cNvPr id="3" name="2 Subtítulo"/>
          <p:cNvSpPr>
            <a:spLocks noGrp="1"/>
          </p:cNvSpPr>
          <p:nvPr>
            <p:ph type="subTitle" idx="1"/>
          </p:nvPr>
        </p:nvSpPr>
        <p:spPr>
          <a:xfrm>
            <a:off x="0" y="620688"/>
            <a:ext cx="9144000" cy="6237312"/>
          </a:xfrm>
        </p:spPr>
        <p:txBody>
          <a:bodyPr>
            <a:normAutofit/>
          </a:bodyPr>
          <a:lstStyle/>
          <a:p>
            <a:r>
              <a:rPr lang="es-ES" dirty="0"/>
              <a:t>Su inconformismo lo impulsó a oponerse a la ignorancia popular y al conocimiento de los que se decían sabios, aunque él mismo no se consideraba un sabio, aun cuando uno de sus mejores amigos, </a:t>
            </a:r>
            <a:r>
              <a:rPr lang="es-ES" dirty="0" err="1">
                <a:hlinkClick r:id="rId2" tooltip="Querefonte (aún no redactado)"/>
              </a:rPr>
              <a:t>Querefonte</a:t>
            </a:r>
            <a:r>
              <a:rPr lang="es-ES" dirty="0"/>
              <a:t>, le preguntó al </a:t>
            </a:r>
            <a:r>
              <a:rPr lang="es-ES" dirty="0">
                <a:hlinkClick r:id="rId3" tooltip="Oráculo de Delfos"/>
              </a:rPr>
              <a:t>oráculo de Delfos</a:t>
            </a:r>
            <a:r>
              <a:rPr lang="es-ES" dirty="0"/>
              <a:t> si había alguien más sabio que Sócrates, y la </a:t>
            </a:r>
            <a:r>
              <a:rPr lang="es-ES" dirty="0">
                <a:hlinkClick r:id="rId4" tooltip="Pitonisa"/>
              </a:rPr>
              <a:t>Pitonisa</a:t>
            </a:r>
            <a:r>
              <a:rPr lang="es-ES" dirty="0"/>
              <a:t> le contestó que no había ningún griego más sabio que él (</a:t>
            </a:r>
            <a:r>
              <a:rPr lang="es-ES" dirty="0">
                <a:hlinkClick r:id="rId5" tooltip="Apología de Sócrates"/>
              </a:rPr>
              <a:t>Apología</a:t>
            </a:r>
            <a:r>
              <a:rPr lang="es-ES" dirty="0"/>
              <a:t> 21a</a:t>
            </a:r>
            <a:r>
              <a:rPr lang="es-ES" dirty="0" smtClean="0"/>
              <a:t>).</a:t>
            </a:r>
          </a:p>
          <a:p>
            <a:r>
              <a:rPr lang="es-ES" dirty="0" smtClean="0"/>
              <a:t> </a:t>
            </a:r>
            <a:r>
              <a:rPr lang="es-ES" dirty="0"/>
              <a:t>Al escuchar lo sucedido, Sócrates dudó del oráculo, y comenzó a buscar alguien más sabio que él entre los personajes más renombrados de su época, pero se dio cuenta de que en realidad creían saber más de lo que realmente sabían. Filósofos, poetas y artistas, todos creían tener una gran sabiduría, en cambio, Sócrates era consciente tanto de la ignorancia que le rodeaba como de la suya propia. </a:t>
            </a:r>
          </a:p>
          <a:p>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20687"/>
          </a:xfrm>
          <a:solidFill>
            <a:srgbClr val="FFFF00"/>
          </a:solidFill>
        </p:spPr>
        <p:txBody>
          <a:bodyPr>
            <a:normAutofit/>
          </a:bodyPr>
          <a:lstStyle/>
          <a:p>
            <a:r>
              <a:rPr lang="es-ES" sz="2800" dirty="0" smtClean="0">
                <a:latin typeface="Algerian" pitchFamily="82" charset="0"/>
              </a:rPr>
              <a:t>BIOGRAFIA DE SOCRATES: </a:t>
            </a:r>
            <a:r>
              <a:rPr lang="es-ES" sz="2000" dirty="0" smtClean="0">
                <a:latin typeface="Algerian" pitchFamily="82" charset="0"/>
              </a:rPr>
              <a:t>CONTINUACION</a:t>
            </a:r>
            <a:endParaRPr lang="es-ES" sz="2000" dirty="0"/>
          </a:p>
        </p:txBody>
      </p:sp>
      <p:sp>
        <p:nvSpPr>
          <p:cNvPr id="3" name="2 Subtítulo"/>
          <p:cNvSpPr>
            <a:spLocks noGrp="1"/>
          </p:cNvSpPr>
          <p:nvPr>
            <p:ph type="subTitle" idx="1"/>
          </p:nvPr>
        </p:nvSpPr>
        <p:spPr>
          <a:xfrm>
            <a:off x="0" y="620688"/>
            <a:ext cx="9144000" cy="6237312"/>
          </a:xfrm>
        </p:spPr>
        <p:txBody>
          <a:bodyPr>
            <a:normAutofit/>
          </a:bodyPr>
          <a:lstStyle/>
          <a:p>
            <a:r>
              <a:rPr lang="es-ES" dirty="0"/>
              <a:t>Esto lo llevó a tratar de hacer pensar a la gente y hacerles ver el conocimiento real que tenían sobre las cosas. Asumiendo una postura de ignorancia, interrogaba a la gente para luego poner en evidencia la incongruencia de sus afirmaciones; a esto se le denominó «</a:t>
            </a:r>
            <a:r>
              <a:rPr lang="es-ES" dirty="0">
                <a:hlinkClick r:id="rId2" tooltip="Ironía socrática"/>
              </a:rPr>
              <a:t>ironía socrática</a:t>
            </a:r>
            <a:r>
              <a:rPr lang="es-ES" dirty="0"/>
              <a:t>», la cual queda expresada con su célebre frase «Yo sólo sé que no sé nada» </a:t>
            </a:r>
            <a:r>
              <a:rPr lang="es-ES" i="1" dirty="0"/>
              <a:t>(</a:t>
            </a:r>
            <a:r>
              <a:rPr lang="es-ES" i="1" dirty="0" err="1"/>
              <a:t>Εν</a:t>
            </a:r>
            <a:r>
              <a:rPr lang="es-ES" i="1" dirty="0"/>
              <a:t> </a:t>
            </a:r>
            <a:r>
              <a:rPr lang="es-ES" i="1" dirty="0" err="1"/>
              <a:t>οιδα</a:t>
            </a:r>
            <a:r>
              <a:rPr lang="es-ES" i="1" dirty="0"/>
              <a:t> </a:t>
            </a:r>
            <a:r>
              <a:rPr lang="es-ES" i="1" dirty="0" err="1"/>
              <a:t>οτι</a:t>
            </a:r>
            <a:r>
              <a:rPr lang="es-ES" i="1" dirty="0"/>
              <a:t> </a:t>
            </a:r>
            <a:r>
              <a:rPr lang="es-ES" i="1" dirty="0" err="1"/>
              <a:t>ουδεν</a:t>
            </a:r>
            <a:r>
              <a:rPr lang="es-ES" i="1" dirty="0"/>
              <a:t> </a:t>
            </a:r>
            <a:r>
              <a:rPr lang="es-ES" i="1" dirty="0" err="1"/>
              <a:t>οιδα</a:t>
            </a:r>
            <a:r>
              <a:rPr lang="es-ES" dirty="0"/>
              <a:t> [en </a:t>
            </a:r>
            <a:r>
              <a:rPr lang="es-ES" dirty="0" err="1"/>
              <a:t>oida</a:t>
            </a:r>
            <a:r>
              <a:rPr lang="es-ES" dirty="0"/>
              <a:t> </a:t>
            </a:r>
            <a:r>
              <a:rPr lang="es-ES" dirty="0" err="1"/>
              <a:t>oti</a:t>
            </a:r>
            <a:r>
              <a:rPr lang="es-ES" dirty="0"/>
              <a:t> </a:t>
            </a:r>
            <a:r>
              <a:rPr lang="es-ES" dirty="0" err="1"/>
              <a:t>ouden</a:t>
            </a:r>
            <a:r>
              <a:rPr lang="es-ES" dirty="0"/>
              <a:t> </a:t>
            </a:r>
            <a:r>
              <a:rPr lang="es-ES" dirty="0" err="1"/>
              <a:t>oida</a:t>
            </a:r>
            <a:r>
              <a:rPr lang="es-ES" dirty="0"/>
              <a:t>]). </a:t>
            </a:r>
            <a:endParaRPr lang="es-ES" dirty="0" smtClean="0"/>
          </a:p>
          <a:p>
            <a:r>
              <a:rPr lang="es-ES" dirty="0" smtClean="0"/>
              <a:t>Su </a:t>
            </a:r>
            <a:r>
              <a:rPr lang="es-ES" dirty="0"/>
              <a:t>más grande mérito fue crear la </a:t>
            </a:r>
            <a:r>
              <a:rPr lang="es-ES" dirty="0">
                <a:hlinkClick r:id="rId3" tooltip="Mayéutica"/>
              </a:rPr>
              <a:t>mayéutica</a:t>
            </a:r>
            <a:r>
              <a:rPr lang="es-ES" dirty="0"/>
              <a:t>, método inductivo que le permitía llevar a sus alumnos a la resolución de los problemas que se planteaban por medio de hábiles preguntas cuya lógica iluminaba el entendimiento. Según pensaba, el conocimiento y el autodominio habrían de permitir restaurar la relación entre el ser humano y la naturaleza</a:t>
            </a:r>
            <a:r>
              <a:rPr lang="es-ES" dirty="0" smtClean="0"/>
              <a:t>.</a:t>
            </a:r>
            <a:endParaRPr lang="es-ES" dirty="0"/>
          </a:p>
          <a:p>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92695"/>
          </a:xfrm>
          <a:solidFill>
            <a:srgbClr val="FFFF00"/>
          </a:solidFill>
        </p:spPr>
        <p:txBody>
          <a:bodyPr>
            <a:normAutofit/>
          </a:bodyPr>
          <a:lstStyle/>
          <a:p>
            <a:r>
              <a:rPr lang="es-ES" sz="2800" dirty="0" smtClean="0">
                <a:latin typeface="Algerian" pitchFamily="82" charset="0"/>
              </a:rPr>
              <a:t>BIOGRAFIA DE SOCRATES: </a:t>
            </a:r>
            <a:r>
              <a:rPr lang="es-ES" sz="2000" dirty="0" smtClean="0">
                <a:latin typeface="Algerian" pitchFamily="82" charset="0"/>
              </a:rPr>
              <a:t>CONTINUACION</a:t>
            </a:r>
            <a:endParaRPr lang="es-ES" sz="2000" dirty="0"/>
          </a:p>
        </p:txBody>
      </p:sp>
      <p:sp>
        <p:nvSpPr>
          <p:cNvPr id="3" name="2 Subtítulo"/>
          <p:cNvSpPr>
            <a:spLocks noGrp="1"/>
          </p:cNvSpPr>
          <p:nvPr>
            <p:ph type="subTitle" idx="1"/>
          </p:nvPr>
        </p:nvSpPr>
        <p:spPr>
          <a:xfrm>
            <a:off x="0" y="692696"/>
            <a:ext cx="9144000" cy="6165304"/>
          </a:xfrm>
        </p:spPr>
        <p:txBody>
          <a:bodyPr>
            <a:normAutofit/>
          </a:bodyPr>
          <a:lstStyle/>
          <a:p>
            <a:r>
              <a:rPr lang="es-ES" dirty="0"/>
              <a:t>La sabiduría de Sócrates no consiste en la simple acumulación de conocimientos, sino en revisar los conocimientos que se tienen y a partir de ahí construir conocimientos más sólidos.</a:t>
            </a:r>
          </a:p>
          <a:p>
            <a:r>
              <a:rPr lang="es-ES" dirty="0"/>
              <a:t>Esto le convierte en una de las figuras más extraordinarias y decisivas de toda la historia; representa la reacción contra el </a:t>
            </a:r>
            <a:r>
              <a:rPr lang="es-ES" dirty="0">
                <a:hlinkClick r:id="rId2" tooltip="Relativismo"/>
              </a:rPr>
              <a:t>relativismo</a:t>
            </a:r>
            <a:r>
              <a:rPr lang="es-ES" dirty="0"/>
              <a:t> y </a:t>
            </a:r>
            <a:r>
              <a:rPr lang="es-ES" dirty="0">
                <a:hlinkClick r:id="rId3" tooltip="Subjetivismo"/>
              </a:rPr>
              <a:t>subjetivismo</a:t>
            </a:r>
            <a:r>
              <a:rPr lang="es-ES" dirty="0"/>
              <a:t> sofista, y es un singular ejemplo de unidad entre teoría y conducta, entre pensamiento y acción. A la vez, fue capaz de llevar tal unidad al plano del conocimiento, al sostener que la virtud es conocimiento y el vicio ignorancia.</a:t>
            </a:r>
          </a:p>
          <a:p>
            <a:r>
              <a:rPr lang="es-ES" dirty="0"/>
              <a:t>El poder de su oratoria y su facultad de expresión pública eran su fuerte para conseguir la atención de las personas.</a:t>
            </a:r>
          </a:p>
          <a:p>
            <a:endParaRPr lang="es-E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164</TotalTime>
  <Words>2295</Words>
  <Application>Microsoft Office PowerPoint</Application>
  <PresentationFormat>Presentación en pantalla (4:3)</PresentationFormat>
  <Paragraphs>80</Paragraphs>
  <Slides>23</Slides>
  <Notes>0</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Flujo</vt:lpstr>
      <vt:lpstr>       biografia de SOCRATES http://es.wikipedia.org/wiki/S%C3%B3crates </vt:lpstr>
      <vt:lpstr>Diapositiva 2</vt:lpstr>
      <vt:lpstr>Diapositiva 3</vt:lpstr>
      <vt:lpstr>Diapositiva 4</vt:lpstr>
      <vt:lpstr>BIOGRAFIA DE SOCRATES</vt:lpstr>
      <vt:lpstr>BIOGRAFIA DE SOCRATES: CONTINUACION</vt:lpstr>
      <vt:lpstr>BIOGRAFIA DE SOCRATES: CONTINUACION</vt:lpstr>
      <vt:lpstr>BIOGRAFIA DE SOCRATES: CONTINUACION</vt:lpstr>
      <vt:lpstr>BIOGRAFIA DE SOCRATES: CONTINUACION</vt:lpstr>
      <vt:lpstr>BIOGRAFIA DE SOCRATES: CONTINUACION</vt:lpstr>
      <vt:lpstr>BIOGRAFIA DE SOCRATES: CONTINUACION</vt:lpstr>
      <vt:lpstr>Diapositiva 12</vt:lpstr>
      <vt:lpstr>BIOGRAFIA DE SOCRATES: CONTINUACION</vt:lpstr>
      <vt:lpstr>BIOGRAFIA DE SOCRATES: CONTINUACION</vt:lpstr>
      <vt:lpstr>BIOGRAFIA DE SOCRATES: CONTINUACION</vt:lpstr>
      <vt:lpstr>BIOGRAFIA DE SOCRATES: CONTINUACION</vt:lpstr>
      <vt:lpstr>Diapositiva 17</vt:lpstr>
      <vt:lpstr>BIOGRAFIA DE SOCRATES: CONTINUACION</vt:lpstr>
      <vt:lpstr>BIOGRAFIA DE SOCRATES: CONTINUACION</vt:lpstr>
      <vt:lpstr>BIOGRAFIA DE SOCRATES: CONTINUACION</vt:lpstr>
      <vt:lpstr>BIOGRAFIA DE SOCRATES: CONTINUACION</vt:lpstr>
      <vt:lpstr>BIOGRAFIA DE SOCRATES: CONTINUACION</vt:lpstr>
      <vt:lpstr>BIOGRAFIA DE SOCRATES: CONTINUACION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Oem</dc:creator>
  <cp:lastModifiedBy>Oem</cp:lastModifiedBy>
  <cp:revision>21</cp:revision>
  <dcterms:created xsi:type="dcterms:W3CDTF">2011-06-27T21:14:31Z</dcterms:created>
  <dcterms:modified xsi:type="dcterms:W3CDTF">2011-07-01T21:12:05Z</dcterms:modified>
</cp:coreProperties>
</file>