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74748D-3338-457F-A677-D9BD432F0FED}" type="datetimeFigureOut">
              <a:rPr lang="es-CO" smtClean="0"/>
              <a:pPr/>
              <a:t>23/02/2009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DF7D964-9741-41AF-BE16-E4C9ED388F3F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images.google.com.co/imgres?imgurl=http://www.professional-power-tool-guide.com/wp-content/uploads/2008/08/black-decker-cordless.jpg&amp;imgrefurl=http://professional-power-tool-guide.com/manufacturers/black-and-decker-power-tool-company/&amp;usg=__w53ok7G6LnkTV-dQuPlcKmtgTzo=&amp;h=452&amp;w=500&amp;sz=32&amp;hl=es&amp;start=7&amp;tbnid=sBh7KD-zEW_k7M:&amp;tbnh=118&amp;tbnw=130&amp;prev=/images%3Fq%3DBLACK%2B%2526%2BDECKER%26gbv%3D2%26hl%3De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com.co/imgres?imgurl=http://www.belltec.com.co/tienda_virtual/img_prod/bellG_149.jpg&amp;imgrefurl=http://www.belltec.com.co/tienda_virtual/clientes/detalle_prod.php%3FidProd%3D43&amp;usg=__YRU7V68CBELJuN00ner1113Z8wk=&amp;h=300&amp;w=300&amp;sz=33&amp;hl=es&amp;start=29&amp;tbnid=qWC8ii6fJtIcpM:&amp;tbnh=116&amp;tbnw=116&amp;prev=/images%3Fq%3DBLACK%2B%2526%2BDECKER%26start%3D18%26gbv%3D2%26ndsp%3D18%26hl%3Des%26sa%3DN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m.co/imgres?imgurl=http://www.factorysystems.net/images/black-fact.jpg&amp;imgrefurl=http://www.factorysystems.net/success_stories/black-decker_spc.html&amp;usg=__c0uUqQp6RA-Q1j9SR1TsHsqazSE=&amp;h=355&amp;w=341&amp;sz=31&amp;hl=es&amp;start=5&amp;tbnid=ycVEPM5lu0v51M:&amp;tbnh=121&amp;tbnw=116&amp;prev=/images%3Fq%3DBLACK%2B%2526%2BDECKER%26gbv%3D2%26hl%3De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google.com.co/imgres?imgurl=http://www.professional-power-tool-guide.com/wp-content/uploads/2008/08/black-decker-rotary.jpg&amp;imgrefurl=http://professional-power-tool-guide.com/manufacturers/black-and-decker-power-tool-company/&amp;usg=__ZrBWBCJqS9_TSbNlv1Qx_OCGggw=&amp;h=500&amp;w=261&amp;sz=21&amp;hl=es&amp;start=24&amp;tbnid=06nhQXd0Qg4GkM:&amp;tbnh=130&amp;tbnw=68&amp;prev=/images%3Fq%3DBLACK%2B%2526%2BDECKER%26start%3D18%26gbv%3D2%26ndsp%3D18%26hl%3Des%26sa%3D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co/imgres?imgurl=http://images1.hdpi.com/product_enlarged/BlackAndDeckerTableSawBDTS100.jpg&amp;imgrefurl=http://www.hechinger.com/web/Reviews/powerreviews/product-reviews/6695/Power-Tools/Table-Saws-Portable/Black-Decker/p/264773-10-in-Portable-Table-Saw-with-Stand-BDTS100.html&amp;usg=__kYW6x4TMduNCsOFrN9II_CqrhgU=&amp;h=504&amp;w=504&amp;sz=122&amp;hl=es&amp;start=35&amp;tbnid=u9NsBRZgKarpHM:&amp;tbnh=130&amp;tbnw=130&amp;prev=/images%3Fq%3DBLACK%2B%2526%2BDECKER%26start%3D18%26gbv%3D2%26ndsp%3D18%26hl%3Des%26sa%3DN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google.com.co/imgres?imgurl=http://img294.imageshack.us/img294/6430/kr5052ov0.jpg&amp;imgrefurl=http://articulo.mercadolibre.com.ar/MLA-40785672-taladro-percutor-black-decker-kr505-480w-nueva-en-su-caja-_JM&amp;usg=__ng1eaCrWD0FmYmxiglnkxhxHi0U=&amp;h=468&amp;w=640&amp;sz=19&amp;hl=es&amp;start=19&amp;tbnid=ETMPpZ0G6thoSM:&amp;tbnh=100&amp;tbnw=137&amp;prev=/images%3Fq%3DBLACK%2B%2526%2BDECKER%26start%3D18%26gbv%3D2%26ndsp%3D18%26hl%3Des%26sa%3D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google.com.co/imgres?imgurl=http://engineering.curiouscatblog.net/images/black_and_decker_cordless_lawnmower.jpg&amp;imgrefurl=http://engineering.curiouscatblog.net/2008/11/05/black-and-decker-codeless-lawn-mower-review/&amp;usg=__J2ChhfZhypgimit5iJHPez4XUDk=&amp;h=386&amp;w=306&amp;sz=15&amp;hl=es&amp;start=214&amp;tbnid=oGjDmFo5SfBxOM:&amp;tbnh=123&amp;tbnw=98&amp;prev=/images%3Fq%3DBLACK%2B%2526%2BDECKER%26start%3D198%26gbv%3D2%26ndsp%3D18%26hl%3Des%26sa%3D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00" name="Picture 4" descr="http://tbn3.google.com/images?q=tbn:sBh7KD-zEW_k7M:http://www.professional-power-tool-guide.com/wp-content/uploads/2008/08/black-decker-cordles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214686"/>
            <a:ext cx="2025279" cy="1838330"/>
          </a:xfrm>
          <a:prstGeom prst="rect">
            <a:avLst/>
          </a:prstGeom>
          <a:noFill/>
        </p:spPr>
      </p:pic>
      <p:pic>
        <p:nvPicPr>
          <p:cNvPr id="55302" name="Picture 6" descr="http://tbn0.google.com/images?q=tbn:ycVEPM5lu0v51M:http://www.factorysystems.net/images/black-fact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4286256"/>
            <a:ext cx="2132189" cy="2224096"/>
          </a:xfrm>
          <a:prstGeom prst="rect">
            <a:avLst/>
          </a:prstGeom>
          <a:noFill/>
        </p:spPr>
      </p:pic>
      <p:pic>
        <p:nvPicPr>
          <p:cNvPr id="55304" name="Picture 8" descr="http://tbn0.google.com/images?q=tbn:qWC8ii6fJtIcpM:http://www.belltec.com.co/tienda_virtual/img_prod/bellG_149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 t="23809" b="23810"/>
          <a:stretch>
            <a:fillRect/>
          </a:stretch>
        </p:blipFill>
        <p:spPr bwMode="auto">
          <a:xfrm>
            <a:off x="3500430" y="5500702"/>
            <a:ext cx="1643074" cy="860658"/>
          </a:xfrm>
          <a:prstGeom prst="rect">
            <a:avLst/>
          </a:prstGeom>
          <a:noFill/>
        </p:spPr>
      </p:pic>
      <p:pic>
        <p:nvPicPr>
          <p:cNvPr id="55306" name="Picture 10" descr="Black &amp; Decker Industrial Comercial Santa Adelaida S.A. Herramienta Industrial"/>
          <p:cNvPicPr>
            <a:picLocks noChangeAspect="1" noChangeArrowheads="1"/>
          </p:cNvPicPr>
          <p:nvPr/>
        </p:nvPicPr>
        <p:blipFill>
          <a:blip r:embed="rId8"/>
          <a:srcRect t="40714" b="42143"/>
          <a:stretch>
            <a:fillRect/>
          </a:stretch>
        </p:blipFill>
        <p:spPr bwMode="auto">
          <a:xfrm>
            <a:off x="1857356" y="1785926"/>
            <a:ext cx="4857784" cy="8327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>
                <a:solidFill>
                  <a:schemeClr val="accent1"/>
                </a:solidFill>
              </a:rPr>
              <a:t>HISTORIA</a:t>
            </a:r>
            <a:endParaRPr lang="es-CO" b="1" dirty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CO" b="1" dirty="0" smtClean="0">
                <a:solidFill>
                  <a:schemeClr val="accent1"/>
                </a:solidFill>
              </a:rPr>
              <a:t>1910</a:t>
            </a:r>
            <a:r>
              <a:rPr lang="es-CO" dirty="0" smtClean="0">
                <a:solidFill>
                  <a:schemeClr val="accent1"/>
                </a:solidFill>
              </a:rPr>
              <a:t> </a:t>
            </a:r>
            <a:r>
              <a:rPr lang="es-CO" dirty="0" smtClean="0"/>
              <a:t> comenzó </a:t>
            </a:r>
            <a:r>
              <a:rPr lang="es-CO" dirty="0"/>
              <a:t>l</a:t>
            </a:r>
            <a:r>
              <a:rPr lang="es-CO" dirty="0" smtClean="0"/>
              <a:t>a </a:t>
            </a:r>
            <a:r>
              <a:rPr lang="es-CO" dirty="0"/>
              <a:t>historia </a:t>
            </a:r>
            <a:r>
              <a:rPr lang="es-CO" dirty="0" smtClean="0"/>
              <a:t>de esta compañía en </a:t>
            </a:r>
            <a:r>
              <a:rPr lang="es-CO" dirty="0"/>
              <a:t>la ciudad de Baltimore, EEUU, cuando SAMUEL DUNCAN BLACK y  ALONZO G. DECKER,  se asociaron para fundar una empresa de máquinas. </a:t>
            </a:r>
            <a:endParaRPr lang="es-CO" dirty="0" smtClean="0"/>
          </a:p>
          <a:p>
            <a:endParaRPr lang="es-CO" dirty="0"/>
          </a:p>
          <a:p>
            <a:r>
              <a:rPr lang="es-CO" b="1" dirty="0" smtClean="0">
                <a:solidFill>
                  <a:schemeClr val="accent1"/>
                </a:solidFill>
              </a:rPr>
              <a:t>1911</a:t>
            </a:r>
            <a:r>
              <a:rPr lang="es-CO" dirty="0" smtClean="0"/>
              <a:t> Fue comercializada la primera  máquina de hacer tapas para botellas de leche.</a:t>
            </a:r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/>
          </a:p>
          <a:p>
            <a:endParaRPr lang="es-CO" dirty="0"/>
          </a:p>
        </p:txBody>
      </p:sp>
      <p:pic>
        <p:nvPicPr>
          <p:cNvPr id="54274" name="Picture 2" descr="http://tbn1.google.com/images?q=tbn:06nhQXd0Qg4GkM:http://www.professional-power-tool-guide.com/wp-content/uploads/2008/08/black-decker-rotary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4214818"/>
            <a:ext cx="1214446" cy="23217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500042"/>
            <a:ext cx="8229600" cy="5500726"/>
          </a:xfrm>
        </p:spPr>
        <p:txBody>
          <a:bodyPr>
            <a:normAutofit/>
          </a:bodyPr>
          <a:lstStyle/>
          <a:p>
            <a:pPr>
              <a:buNone/>
            </a:pPr>
            <a:endParaRPr lang="es-CO" dirty="0" smtClean="0"/>
          </a:p>
          <a:p>
            <a:r>
              <a:rPr lang="es-CO" b="1" dirty="0" smtClean="0">
                <a:solidFill>
                  <a:schemeClr val="accent1"/>
                </a:solidFill>
              </a:rPr>
              <a:t>1916</a:t>
            </a:r>
            <a:r>
              <a:rPr lang="es-CO" dirty="0" smtClean="0">
                <a:solidFill>
                  <a:schemeClr val="accent1"/>
                </a:solidFill>
              </a:rPr>
              <a:t> </a:t>
            </a:r>
            <a:r>
              <a:rPr lang="es-CO" dirty="0" smtClean="0"/>
              <a:t>se lanzó </a:t>
            </a:r>
            <a:r>
              <a:rPr lang="es-CO" dirty="0"/>
              <a:t>un pequeño compresor de aire llamado "</a:t>
            </a:r>
            <a:r>
              <a:rPr lang="es-CO" dirty="0" err="1"/>
              <a:t>lectroflator</a:t>
            </a:r>
            <a:r>
              <a:rPr lang="es-CO" dirty="0" smtClean="0"/>
              <a:t>".</a:t>
            </a:r>
          </a:p>
          <a:p>
            <a:endParaRPr lang="es-CO" dirty="0" smtClean="0"/>
          </a:p>
          <a:p>
            <a:r>
              <a:rPr lang="es-CO" dirty="0" smtClean="0"/>
              <a:t> </a:t>
            </a:r>
            <a:r>
              <a:rPr lang="es-CO" b="1" dirty="0" smtClean="0">
                <a:solidFill>
                  <a:schemeClr val="accent1"/>
                </a:solidFill>
              </a:rPr>
              <a:t>1917</a:t>
            </a:r>
            <a:r>
              <a:rPr lang="es-CO" dirty="0" smtClean="0"/>
              <a:t> consiguieron la patente de nuevo producto con el primer </a:t>
            </a:r>
            <a:r>
              <a:rPr lang="es-CO" dirty="0"/>
              <a:t>taladro </a:t>
            </a:r>
            <a:r>
              <a:rPr lang="es-CO" dirty="0" smtClean="0"/>
              <a:t>eléctrico </a:t>
            </a:r>
            <a:r>
              <a:rPr lang="es-CO" dirty="0"/>
              <a:t>portátil de ¼”, con motor universal tipo pistola e interruptor </a:t>
            </a:r>
            <a:r>
              <a:rPr lang="es-CO" dirty="0" smtClean="0"/>
              <a:t>gatillo</a:t>
            </a:r>
          </a:p>
          <a:p>
            <a:pPr>
              <a:buNone/>
            </a:pPr>
            <a:endParaRPr lang="es-CO" dirty="0"/>
          </a:p>
          <a:p>
            <a:pPr>
              <a:buNone/>
            </a:pPr>
            <a:endParaRPr lang="es-CO" dirty="0"/>
          </a:p>
        </p:txBody>
      </p:sp>
      <p:pic>
        <p:nvPicPr>
          <p:cNvPr id="5" name="4 Imagen" descr="http://www.blackanddecker.com.co/inst/Images/furadeira00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714752"/>
            <a:ext cx="3071834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3250" name="Picture 2" descr="http://tbn0.google.com/images?q=tbn:u9NsBRZgKarpHM:http://images1.hdpi.com/product_enlarged/BlackAndDeckerTableSawBDTS100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3714752"/>
            <a:ext cx="2714644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71472" y="285728"/>
            <a:ext cx="8229600" cy="7358114"/>
          </a:xfrm>
        </p:spPr>
        <p:txBody>
          <a:bodyPr>
            <a:normAutofit/>
          </a:bodyPr>
          <a:lstStyle/>
          <a:p>
            <a:endParaRPr lang="es-CO" b="1" dirty="0" smtClean="0"/>
          </a:p>
          <a:p>
            <a:r>
              <a:rPr lang="es-CO" b="1" dirty="0" smtClean="0">
                <a:solidFill>
                  <a:schemeClr val="accent1"/>
                </a:solidFill>
              </a:rPr>
              <a:t>1918</a:t>
            </a:r>
            <a:r>
              <a:rPr lang="es-CO" dirty="0" smtClean="0"/>
              <a:t> Se dio un </a:t>
            </a:r>
            <a:r>
              <a:rPr lang="es-CO" dirty="0"/>
              <a:t>crecimiento </a:t>
            </a:r>
            <a:r>
              <a:rPr lang="es-CO" dirty="0" smtClean="0"/>
              <a:t>vertiginoso de </a:t>
            </a:r>
            <a:r>
              <a:rPr lang="es-CO" dirty="0"/>
              <a:t>la </a:t>
            </a:r>
            <a:r>
              <a:rPr lang="es-CO" dirty="0" smtClean="0"/>
              <a:t>empresa, nombró </a:t>
            </a:r>
            <a:r>
              <a:rPr lang="es-CO" dirty="0"/>
              <a:t>representantes en Inglaterra, Canadá, Rusia, Australia y  Japón</a:t>
            </a:r>
            <a:r>
              <a:rPr lang="es-CO" dirty="0" smtClean="0"/>
              <a:t>.</a:t>
            </a:r>
          </a:p>
          <a:p>
            <a:endParaRPr lang="es-CO" dirty="0" smtClean="0"/>
          </a:p>
          <a:p>
            <a:r>
              <a:rPr lang="es-CO" b="1" dirty="0" smtClean="0">
                <a:solidFill>
                  <a:schemeClr val="accent1"/>
                </a:solidFill>
              </a:rPr>
              <a:t>1923</a:t>
            </a:r>
            <a:r>
              <a:rPr lang="es-CO" dirty="0" smtClean="0"/>
              <a:t> </a:t>
            </a:r>
            <a:r>
              <a:rPr lang="es-CO" dirty="0"/>
              <a:t>introdujo el primer taladro eléctrico con brazo de sustentación total, a precio popular. </a:t>
            </a:r>
            <a:endParaRPr lang="es-CO" dirty="0" smtClean="0"/>
          </a:p>
          <a:p>
            <a:pPr>
              <a:buNone/>
            </a:pPr>
            <a:endParaRPr lang="es-CO" dirty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b="1" dirty="0"/>
          </a:p>
          <a:p>
            <a:pPr>
              <a:buNone/>
            </a:pPr>
            <a:endParaRPr lang="es-CO" b="1" dirty="0" smtClean="0"/>
          </a:p>
          <a:p>
            <a:r>
              <a:rPr lang="es-CO" b="1" dirty="0" smtClean="0">
                <a:solidFill>
                  <a:schemeClr val="accent1"/>
                </a:solidFill>
              </a:rPr>
              <a:t>1925</a:t>
            </a:r>
            <a:r>
              <a:rPr lang="es-CO" dirty="0" smtClean="0">
                <a:solidFill>
                  <a:schemeClr val="accent1"/>
                </a:solidFill>
              </a:rPr>
              <a:t> </a:t>
            </a:r>
            <a:r>
              <a:rPr lang="es-CO" dirty="0"/>
              <a:t> </a:t>
            </a:r>
            <a:r>
              <a:rPr lang="es-CO" dirty="0" smtClean="0"/>
              <a:t>innovó </a:t>
            </a:r>
            <a:r>
              <a:rPr lang="es-CO" dirty="0"/>
              <a:t>los métodos comerciales existentes, </a:t>
            </a:r>
            <a:r>
              <a:rPr lang="es-CO" dirty="0" smtClean="0"/>
              <a:t>equipando </a:t>
            </a:r>
            <a:r>
              <a:rPr lang="es-CO" dirty="0" smtClean="0"/>
              <a:t>un </a:t>
            </a:r>
            <a:r>
              <a:rPr lang="es-CO" dirty="0"/>
              <a:t>autobús con una pequeña sala de clase para demostración de </a:t>
            </a:r>
            <a:r>
              <a:rPr lang="es-CO" dirty="0" smtClean="0"/>
              <a:t>sus productos</a:t>
            </a:r>
          </a:p>
          <a:p>
            <a:endParaRPr lang="es-CO" dirty="0"/>
          </a:p>
          <a:p>
            <a:pPr>
              <a:buNone/>
            </a:pPr>
            <a:r>
              <a:rPr lang="es-CO" dirty="0" smtClean="0"/>
              <a:t> </a:t>
            </a:r>
          </a:p>
          <a:p>
            <a:pPr>
              <a:buNone/>
            </a:pPr>
            <a:endParaRPr lang="es-CO" dirty="0"/>
          </a:p>
          <a:p>
            <a:pPr>
              <a:buNone/>
            </a:pPr>
            <a:endParaRPr lang="es-CO" dirty="0" smtClean="0"/>
          </a:p>
          <a:p>
            <a:endParaRPr lang="es-CO" dirty="0"/>
          </a:p>
        </p:txBody>
      </p:sp>
      <p:pic>
        <p:nvPicPr>
          <p:cNvPr id="4" name="3 Imagen" descr="http://www.blackanddecker.com.co/inst/Images/furadeira0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286124"/>
            <a:ext cx="257176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142852"/>
            <a:ext cx="8229600" cy="6715148"/>
          </a:xfrm>
        </p:spPr>
        <p:txBody>
          <a:bodyPr>
            <a:normAutofit/>
          </a:bodyPr>
          <a:lstStyle/>
          <a:p>
            <a:r>
              <a:rPr lang="es-CO" sz="3000" b="1" dirty="0" smtClean="0">
                <a:solidFill>
                  <a:schemeClr val="accent1"/>
                </a:solidFill>
              </a:rPr>
              <a:t>1929</a:t>
            </a:r>
            <a:r>
              <a:rPr lang="es-CO" sz="3000" dirty="0" smtClean="0">
                <a:solidFill>
                  <a:schemeClr val="accent1"/>
                </a:solidFill>
              </a:rPr>
              <a:t> </a:t>
            </a:r>
            <a:r>
              <a:rPr lang="es-CO" sz="3000" dirty="0" smtClean="0"/>
              <a:t> </a:t>
            </a:r>
            <a:r>
              <a:rPr lang="es-CO" sz="3000" dirty="0" smtClean="0"/>
              <a:t>preparó un </a:t>
            </a:r>
            <a:r>
              <a:rPr lang="es-CO" sz="3000" dirty="0" smtClean="0"/>
              <a:t>avión para </a:t>
            </a:r>
            <a:r>
              <a:rPr lang="es-CO" sz="3000" dirty="0" smtClean="0"/>
              <a:t>demostraciones en el aire de las herramientas eléctricas usadas en el reacondicionado de motores </a:t>
            </a:r>
            <a:r>
              <a:rPr lang="es-CO" sz="3000" dirty="0" smtClean="0"/>
              <a:t>de </a:t>
            </a:r>
            <a:r>
              <a:rPr lang="es-CO" sz="3000" dirty="0" smtClean="0"/>
              <a:t>aeronaves</a:t>
            </a:r>
            <a:r>
              <a:rPr lang="es-CO" sz="3000" dirty="0" smtClean="0"/>
              <a:t>.</a:t>
            </a:r>
          </a:p>
          <a:p>
            <a:pPr>
              <a:buNone/>
            </a:pPr>
            <a:endParaRPr lang="es-CO" sz="3000" dirty="0" smtClean="0"/>
          </a:p>
          <a:p>
            <a:r>
              <a:rPr lang="es-CO" sz="3000" b="1" dirty="0" smtClean="0">
                <a:solidFill>
                  <a:schemeClr val="accent1"/>
                </a:solidFill>
              </a:rPr>
              <a:t>1941</a:t>
            </a:r>
            <a:r>
              <a:rPr lang="es-CO" sz="3000" dirty="0" smtClean="0"/>
              <a:t> </a:t>
            </a:r>
            <a:r>
              <a:rPr lang="es-CO" sz="3000" dirty="0" smtClean="0"/>
              <a:t>II guerra mundial, empezó </a:t>
            </a:r>
            <a:r>
              <a:rPr lang="es-CO" sz="3000" dirty="0" smtClean="0"/>
              <a:t>a fabricar productos bélicos para los aliados. </a:t>
            </a:r>
            <a:endParaRPr lang="es-CO" sz="3000" dirty="0" smtClean="0"/>
          </a:p>
          <a:p>
            <a:endParaRPr lang="es-CO" sz="3000" dirty="0" smtClean="0"/>
          </a:p>
          <a:p>
            <a:endParaRPr lang="es-CO" sz="3000" dirty="0" smtClean="0"/>
          </a:p>
          <a:p>
            <a:r>
              <a:rPr lang="es-CO" sz="3000" dirty="0" smtClean="0"/>
              <a:t>Luego </a:t>
            </a:r>
            <a:r>
              <a:rPr lang="es-CO" sz="3000" dirty="0" smtClean="0"/>
              <a:t>después del conflicto, cuando surgió en EEUU la moda de "haga usted mismo", la empresa lanzó la primera línea de taladros y </a:t>
            </a:r>
            <a:r>
              <a:rPr lang="es-CO" sz="3000" dirty="0" smtClean="0"/>
              <a:t>accesorios.</a:t>
            </a:r>
          </a:p>
          <a:p>
            <a:r>
              <a:rPr lang="es-CO" sz="3000" dirty="0" smtClean="0"/>
              <a:t> en </a:t>
            </a:r>
            <a:r>
              <a:rPr lang="es-CO" sz="3000" b="1" dirty="0" smtClean="0">
                <a:solidFill>
                  <a:schemeClr val="accent1"/>
                </a:solidFill>
              </a:rPr>
              <a:t>1951</a:t>
            </a:r>
            <a:r>
              <a:rPr lang="es-CO" sz="3000" dirty="0" smtClean="0"/>
              <a:t> </a:t>
            </a:r>
            <a:r>
              <a:rPr lang="es-CO" sz="3000" dirty="0" smtClean="0"/>
              <a:t>la empresa logró record histórico de un millón de taladros vendidos</a:t>
            </a:r>
          </a:p>
          <a:p>
            <a:endParaRPr lang="es-ES" sz="3000" dirty="0"/>
          </a:p>
        </p:txBody>
      </p:sp>
      <p:pic>
        <p:nvPicPr>
          <p:cNvPr id="51202" name="Picture 2" descr="http://tbn3.google.com/images?q=tbn:ETMPpZ0G6thoSM:http://img294.imageshack.us/img294/6430/kr5052ov0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714620"/>
            <a:ext cx="1892145" cy="1381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29600" cy="6643710"/>
          </a:xfrm>
        </p:spPr>
        <p:txBody>
          <a:bodyPr>
            <a:normAutofit/>
          </a:bodyPr>
          <a:lstStyle/>
          <a:p>
            <a:r>
              <a:rPr lang="es-CO" sz="3000" b="1" dirty="0" smtClean="0"/>
              <a:t>1965</a:t>
            </a:r>
            <a:r>
              <a:rPr lang="es-CO" sz="3000" dirty="0" smtClean="0"/>
              <a:t> </a:t>
            </a:r>
            <a:r>
              <a:rPr lang="es-CO" sz="3000" dirty="0" smtClean="0"/>
              <a:t>fue ampliada la línea industrial con la producción de herramientas a aire y en 1966 el mundo conoce el primer cortador de césped </a:t>
            </a:r>
            <a:r>
              <a:rPr lang="es-CO" sz="3000" dirty="0" smtClean="0"/>
              <a:t>eléctrico</a:t>
            </a:r>
          </a:p>
          <a:p>
            <a:endParaRPr lang="es-CO" sz="3000" b="1" dirty="0" smtClean="0"/>
          </a:p>
          <a:p>
            <a:endParaRPr lang="es-CO" sz="3000" b="1" dirty="0" smtClean="0"/>
          </a:p>
          <a:p>
            <a:pPr>
              <a:buNone/>
            </a:pPr>
            <a:r>
              <a:rPr lang="es-CO" sz="3000" dirty="0" smtClean="0"/>
              <a:t>	Pasados </a:t>
            </a:r>
            <a:r>
              <a:rPr lang="es-CO" sz="3000" dirty="0" smtClean="0"/>
              <a:t>más de 90 años de su fundación, la empresa, con más de </a:t>
            </a:r>
            <a:r>
              <a:rPr lang="es-CO" sz="3000" b="1" dirty="0" smtClean="0"/>
              <a:t>29</a:t>
            </a:r>
            <a:r>
              <a:rPr lang="es-CO" sz="3000" dirty="0" smtClean="0"/>
              <a:t> fábricas situadas en  diversos países, produce </a:t>
            </a:r>
            <a:r>
              <a:rPr lang="es-CO" sz="3000" b="1" dirty="0" smtClean="0"/>
              <a:t>550</a:t>
            </a:r>
            <a:r>
              <a:rPr lang="es-CO" sz="3000" dirty="0" smtClean="0"/>
              <a:t> productos diferentes y más de</a:t>
            </a:r>
            <a:r>
              <a:rPr lang="es-CO" sz="3000" b="1" dirty="0" smtClean="0"/>
              <a:t> 2600 </a:t>
            </a:r>
            <a:r>
              <a:rPr lang="es-CO" sz="3000" dirty="0" smtClean="0"/>
              <a:t>tipos de accesorios . </a:t>
            </a:r>
            <a:endParaRPr lang="es-CO" sz="3000" dirty="0" smtClean="0"/>
          </a:p>
          <a:p>
            <a:pPr>
              <a:buNone/>
            </a:pPr>
            <a:r>
              <a:rPr lang="es-CO" sz="3000" dirty="0" smtClean="0"/>
              <a:t>	</a:t>
            </a:r>
            <a:r>
              <a:rPr lang="es-CO" sz="3000" dirty="0" smtClean="0"/>
              <a:t>Hoy</a:t>
            </a:r>
            <a:r>
              <a:rPr lang="es-CO" sz="3000" dirty="0" smtClean="0"/>
              <a:t>, con un equipo de  más de </a:t>
            </a:r>
            <a:r>
              <a:rPr lang="es-CO" sz="3000" b="1" dirty="0" smtClean="0"/>
              <a:t>18000</a:t>
            </a:r>
            <a:r>
              <a:rPr lang="es-CO" sz="3000" dirty="0" smtClean="0"/>
              <a:t> empleados, </a:t>
            </a:r>
            <a:r>
              <a:rPr lang="es-CO" sz="3000" b="1" dirty="0" smtClean="0"/>
              <a:t>BLACK &amp; DECKER</a:t>
            </a:r>
            <a:r>
              <a:rPr lang="es-CO" sz="3000" dirty="0" smtClean="0"/>
              <a:t> es  líder en el mercado de herramientas eléctricas</a:t>
            </a:r>
            <a:r>
              <a:rPr lang="es-CO" dirty="0" smtClean="0"/>
              <a:t>. </a:t>
            </a:r>
            <a:endParaRPr lang="es-ES" b="1" dirty="0"/>
          </a:p>
        </p:txBody>
      </p:sp>
      <p:pic>
        <p:nvPicPr>
          <p:cNvPr id="50178" name="Picture 2" descr="http://tbn3.google.com/images?q=tbn:oGjDmFo5SfBxOM:http://engineering.curiouscatblog.net/images/black_and_decker_cordless_lawnmower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1071546"/>
            <a:ext cx="1500198" cy="18829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87</TotalTime>
  <Words>153</Words>
  <Application>Microsoft Office PowerPoint</Application>
  <PresentationFormat>Presentación en pantalla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Equidad</vt:lpstr>
      <vt:lpstr>Diapositiva 1</vt:lpstr>
      <vt:lpstr>HISTORIA</vt:lpstr>
      <vt:lpstr>Diapositiva 3</vt:lpstr>
      <vt:lpstr>Diapositiva 4</vt:lpstr>
      <vt:lpstr>Diapositiva 5</vt:lpstr>
      <vt:lpstr>Diapositiva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LUZ DARY GOMEZ</cp:lastModifiedBy>
  <cp:revision>13</cp:revision>
  <dcterms:created xsi:type="dcterms:W3CDTF">2009-02-16T20:51:11Z</dcterms:created>
  <dcterms:modified xsi:type="dcterms:W3CDTF">2009-02-23T20:06:03Z</dcterms:modified>
</cp:coreProperties>
</file>