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7"/>
  </p:notesMasterIdLst>
  <p:sldIdLst>
    <p:sldId id="278" r:id="rId2"/>
    <p:sldId id="282" r:id="rId3"/>
    <p:sldId id="259" r:id="rId4"/>
    <p:sldId id="281" r:id="rId5"/>
    <p:sldId id="284" r:id="rId6"/>
    <p:sldId id="279" r:id="rId7"/>
    <p:sldId id="283" r:id="rId8"/>
    <p:sldId id="280" r:id="rId9"/>
    <p:sldId id="263" r:id="rId10"/>
    <p:sldId id="265" r:id="rId11"/>
    <p:sldId id="277" r:id="rId12"/>
    <p:sldId id="285" r:id="rId13"/>
    <p:sldId id="261" r:id="rId14"/>
    <p:sldId id="267" r:id="rId15"/>
    <p:sldId id="268" r:id="rId16"/>
    <p:sldId id="269" r:id="rId17"/>
    <p:sldId id="270" r:id="rId18"/>
    <p:sldId id="271" r:id="rId19"/>
    <p:sldId id="272" r:id="rId20"/>
    <p:sldId id="286" r:id="rId21"/>
    <p:sldId id="276" r:id="rId22"/>
    <p:sldId id="287" r:id="rId23"/>
    <p:sldId id="288" r:id="rId24"/>
    <p:sldId id="289" r:id="rId25"/>
    <p:sldId id="290" r:id="rId26"/>
    <p:sldId id="291" r:id="rId27"/>
    <p:sldId id="294" r:id="rId28"/>
    <p:sldId id="292" r:id="rId29"/>
    <p:sldId id="293" r:id="rId30"/>
    <p:sldId id="295" r:id="rId31"/>
    <p:sldId id="300" r:id="rId32"/>
    <p:sldId id="299" r:id="rId33"/>
    <p:sldId id="301" r:id="rId34"/>
    <p:sldId id="297" r:id="rId35"/>
    <p:sldId id="296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C00"/>
    <a:srgbClr val="663300"/>
    <a:srgbClr val="006600"/>
    <a:srgbClr val="FF9933"/>
    <a:srgbClr val="00CC00"/>
    <a:srgbClr val="CC0000"/>
    <a:srgbClr val="CC0066"/>
    <a:srgbClr val="FF0066"/>
    <a:srgbClr val="0099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3403" autoAdjust="0"/>
    <p:restoredTop sz="94660"/>
  </p:normalViewPr>
  <p:slideViewPr>
    <p:cSldViewPr>
      <p:cViewPr>
        <p:scale>
          <a:sx n="71" d="100"/>
          <a:sy n="71" d="100"/>
        </p:scale>
        <p:origin x="-88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348"/>
    </p:cViewPr>
  </p:sorter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71CCA-5749-4339-851D-F093571D8EC6}" type="doc">
      <dgm:prSet loTypeId="urn:microsoft.com/office/officeart/2005/8/layout/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F27A08E-E895-4526-A9EF-39236F0000B2}">
      <dgm:prSet phldrT="[Texto]" custT="1"/>
      <dgm:spPr/>
      <dgm:t>
        <a:bodyPr/>
        <a:lstStyle/>
        <a:p>
          <a:r>
            <a:rPr lang="es-ES" sz="3600" dirty="0" smtClean="0">
              <a:latin typeface="Showcard Gothic" pitchFamily="82" charset="0"/>
              <a:cs typeface="Arial" pitchFamily="34" charset="0"/>
            </a:rPr>
            <a:t>Presencia</a:t>
          </a:r>
          <a:endParaRPr lang="es-ES" sz="3600" dirty="0">
            <a:latin typeface="Showcard Gothic" pitchFamily="82" charset="0"/>
            <a:cs typeface="Arial" pitchFamily="34" charset="0"/>
          </a:endParaRPr>
        </a:p>
      </dgm:t>
    </dgm:pt>
    <dgm:pt modelId="{3D1F3B45-72D0-425E-BD7C-4C79E407053A}" type="parTrans" cxnId="{D64CBE46-D19A-4986-9BA8-4C89274FEC3C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howcard Gothic" pitchFamily="82" charset="0"/>
            <a:cs typeface="Arial" pitchFamily="34" charset="0"/>
          </a:endParaRPr>
        </a:p>
      </dgm:t>
    </dgm:pt>
    <dgm:pt modelId="{8D04B948-5E7B-4D75-BEFC-407F3AE6542A}" type="sibTrans" cxnId="{D64CBE46-D19A-4986-9BA8-4C89274FEC3C}">
      <dgm:prSet custT="1"/>
      <dgm:spPr/>
      <dgm:t>
        <a:bodyPr/>
        <a:lstStyle/>
        <a:p>
          <a:endParaRPr lang="es-ES" sz="2400">
            <a:solidFill>
              <a:schemeClr val="tx1"/>
            </a:solidFill>
            <a:latin typeface="Showcard Gothic" pitchFamily="82" charset="0"/>
            <a:cs typeface="Arial" pitchFamily="34" charset="0"/>
          </a:endParaRPr>
        </a:p>
      </dgm:t>
    </dgm:pt>
    <dgm:pt modelId="{A8354AA1-83AC-4F45-BB97-93B131E99CAD}">
      <dgm:prSet phldrT="[Texto]" custT="1"/>
      <dgm:spPr/>
      <dgm:t>
        <a:bodyPr/>
        <a:lstStyle/>
        <a:p>
          <a:r>
            <a:rPr lang="es-ES" sz="3600" dirty="0" smtClean="0">
              <a:latin typeface="Showcard Gothic" pitchFamily="82" charset="0"/>
              <a:cs typeface="Arial" pitchFamily="34" charset="0"/>
            </a:rPr>
            <a:t>Interacción</a:t>
          </a:r>
          <a:endParaRPr lang="es-ES" sz="3600" dirty="0">
            <a:latin typeface="Showcard Gothic" pitchFamily="82" charset="0"/>
            <a:cs typeface="Arial" pitchFamily="34" charset="0"/>
          </a:endParaRPr>
        </a:p>
      </dgm:t>
    </dgm:pt>
    <dgm:pt modelId="{97054895-6D16-42BB-B007-66ABEDED5FB0}" type="parTrans" cxnId="{59CD779C-3D80-48A7-92D8-B7F520CF4F3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howcard Gothic" pitchFamily="82" charset="0"/>
            <a:cs typeface="Arial" pitchFamily="34" charset="0"/>
          </a:endParaRPr>
        </a:p>
      </dgm:t>
    </dgm:pt>
    <dgm:pt modelId="{93E239D8-ED04-4DC7-B06F-E3B47153B2D3}" type="sibTrans" cxnId="{59CD779C-3D80-48A7-92D8-B7F520CF4F39}">
      <dgm:prSet custT="1"/>
      <dgm:spPr/>
      <dgm:t>
        <a:bodyPr/>
        <a:lstStyle/>
        <a:p>
          <a:endParaRPr lang="es-ES" sz="2400">
            <a:solidFill>
              <a:schemeClr val="tx1"/>
            </a:solidFill>
            <a:latin typeface="Showcard Gothic" pitchFamily="82" charset="0"/>
            <a:cs typeface="Arial" pitchFamily="34" charset="0"/>
          </a:endParaRPr>
        </a:p>
      </dgm:t>
    </dgm:pt>
    <dgm:pt modelId="{36013A3E-7B86-4A83-83F2-13A5F99A8654}">
      <dgm:prSet phldrT="[Texto]" custT="1"/>
      <dgm:spPr/>
      <dgm:t>
        <a:bodyPr/>
        <a:lstStyle/>
        <a:p>
          <a:r>
            <a:rPr lang="es-ES" sz="3600" dirty="0" smtClean="0">
              <a:latin typeface="Showcard Gothic" pitchFamily="82" charset="0"/>
              <a:cs typeface="Arial" pitchFamily="34" charset="0"/>
            </a:rPr>
            <a:t>Transacción</a:t>
          </a:r>
          <a:endParaRPr lang="es-ES" sz="3600" dirty="0">
            <a:latin typeface="Showcard Gothic" pitchFamily="82" charset="0"/>
            <a:cs typeface="Arial" pitchFamily="34" charset="0"/>
          </a:endParaRPr>
        </a:p>
      </dgm:t>
    </dgm:pt>
    <dgm:pt modelId="{53C23BAE-7772-461D-BC31-E4AD9194710D}" type="parTrans" cxnId="{88104953-E578-4028-BCBB-4CAF32BF1D3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howcard Gothic" pitchFamily="82" charset="0"/>
            <a:cs typeface="Arial" pitchFamily="34" charset="0"/>
          </a:endParaRPr>
        </a:p>
      </dgm:t>
    </dgm:pt>
    <dgm:pt modelId="{1F86B677-37E6-40B5-97BE-F2770C016613}" type="sibTrans" cxnId="{88104953-E578-4028-BCBB-4CAF32BF1D37}">
      <dgm:prSet custT="1"/>
      <dgm:spPr/>
      <dgm:t>
        <a:bodyPr/>
        <a:lstStyle/>
        <a:p>
          <a:endParaRPr lang="es-ES" sz="2400">
            <a:solidFill>
              <a:schemeClr val="tx1"/>
            </a:solidFill>
            <a:latin typeface="Showcard Gothic" pitchFamily="82" charset="0"/>
            <a:cs typeface="Arial" pitchFamily="34" charset="0"/>
          </a:endParaRPr>
        </a:p>
      </dgm:t>
    </dgm:pt>
    <dgm:pt modelId="{FF6A27A3-A168-4419-A363-7BD5988980F1}">
      <dgm:prSet phldrT="[Texto]" custT="1"/>
      <dgm:spPr/>
      <dgm:t>
        <a:bodyPr/>
        <a:lstStyle/>
        <a:p>
          <a:r>
            <a:rPr lang="es-ES" sz="3200" dirty="0" smtClean="0">
              <a:latin typeface="Showcard Gothic" pitchFamily="82" charset="0"/>
              <a:cs typeface="Arial" pitchFamily="34" charset="0"/>
            </a:rPr>
            <a:t>Transformación</a:t>
          </a:r>
          <a:endParaRPr lang="es-ES" sz="3200" dirty="0">
            <a:latin typeface="Showcard Gothic" pitchFamily="82" charset="0"/>
            <a:cs typeface="Arial" pitchFamily="34" charset="0"/>
          </a:endParaRPr>
        </a:p>
      </dgm:t>
    </dgm:pt>
    <dgm:pt modelId="{902BA9FB-9E0E-4932-8CBF-3ED5FD961A2F}" type="parTrans" cxnId="{7C7CC81B-457C-4489-9D49-C3A6BD517F7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howcard Gothic" pitchFamily="82" charset="0"/>
            <a:cs typeface="Arial" pitchFamily="34" charset="0"/>
          </a:endParaRPr>
        </a:p>
      </dgm:t>
    </dgm:pt>
    <dgm:pt modelId="{426A39BE-FFD7-4A98-9D9C-F028198629CA}" type="sibTrans" cxnId="{7C7CC81B-457C-4489-9D49-C3A6BD517F7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howcard Gothic" pitchFamily="82" charset="0"/>
            <a:cs typeface="Arial" pitchFamily="34" charset="0"/>
          </a:endParaRPr>
        </a:p>
      </dgm:t>
    </dgm:pt>
    <dgm:pt modelId="{DD8CF22E-66C9-43C1-87C6-E8D2116CCABB}" type="pres">
      <dgm:prSet presAssocID="{5F571CCA-5749-4339-851D-F093571D8E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37503FB-CF72-4BEF-B0BA-024C011D0D54}" type="pres">
      <dgm:prSet presAssocID="{1F27A08E-E895-4526-A9EF-39236F0000B2}" presName="node" presStyleLbl="node1" presStyleIdx="0" presStyleCnt="4" custScaleX="124387" custLinFactNeighborX="-15925" custLinFactNeighborY="172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59157FA-47C9-49D4-B397-66350105A981}" type="pres">
      <dgm:prSet presAssocID="{8D04B948-5E7B-4D75-BEFC-407F3AE6542A}" presName="sibTrans" presStyleLbl="sibTrans2D1" presStyleIdx="0" presStyleCnt="3" custLinFactNeighborX="93" custLinFactNeighborY="5290"/>
      <dgm:spPr/>
      <dgm:t>
        <a:bodyPr/>
        <a:lstStyle/>
        <a:p>
          <a:endParaRPr lang="es-PE"/>
        </a:p>
      </dgm:t>
    </dgm:pt>
    <dgm:pt modelId="{C23D4476-782C-40E9-B796-BDAA6B8B6429}" type="pres">
      <dgm:prSet presAssocID="{8D04B948-5E7B-4D75-BEFC-407F3AE6542A}" presName="connectorText" presStyleLbl="sibTrans2D1" presStyleIdx="0" presStyleCnt="3"/>
      <dgm:spPr/>
      <dgm:t>
        <a:bodyPr/>
        <a:lstStyle/>
        <a:p>
          <a:endParaRPr lang="es-PE"/>
        </a:p>
      </dgm:t>
    </dgm:pt>
    <dgm:pt modelId="{ABA58BA1-93DF-427B-B0D0-6F33B53F03A7}" type="pres">
      <dgm:prSet presAssocID="{A8354AA1-83AC-4F45-BB97-93B131E99CAD}" presName="node" presStyleLbl="node1" presStyleIdx="1" presStyleCnt="4" custScaleX="138379" custLinFactNeighborX="-7401" custLinFactNeighborY="17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DDBE8A-8261-4B31-B785-C0D16F453009}" type="pres">
      <dgm:prSet presAssocID="{93E239D8-ED04-4DC7-B06F-E3B47153B2D3}" presName="sibTrans" presStyleLbl="sibTrans2D1" presStyleIdx="1" presStyleCnt="3" custAng="638307" custLinFactNeighborX="-14765" custLinFactNeighborY="-1001"/>
      <dgm:spPr/>
      <dgm:t>
        <a:bodyPr/>
        <a:lstStyle/>
        <a:p>
          <a:endParaRPr lang="es-PE"/>
        </a:p>
      </dgm:t>
    </dgm:pt>
    <dgm:pt modelId="{33D791F1-98AA-4358-9012-625591BCC55E}" type="pres">
      <dgm:prSet presAssocID="{93E239D8-ED04-4DC7-B06F-E3B47153B2D3}" presName="connectorText" presStyleLbl="sibTrans2D1" presStyleIdx="1" presStyleCnt="3"/>
      <dgm:spPr/>
      <dgm:t>
        <a:bodyPr/>
        <a:lstStyle/>
        <a:p>
          <a:endParaRPr lang="es-PE"/>
        </a:p>
      </dgm:t>
    </dgm:pt>
    <dgm:pt modelId="{DCF21D59-D84C-4CA4-A679-AE5C11B18195}" type="pres">
      <dgm:prSet presAssocID="{36013A3E-7B86-4A83-83F2-13A5F99A8654}" presName="node" presStyleLbl="node1" presStyleIdx="2" presStyleCnt="4" custScaleX="12767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67ED61-D8C0-4CDF-8B09-7C2616E2CED8}" type="pres">
      <dgm:prSet presAssocID="{1F86B677-37E6-40B5-97BE-F2770C016613}" presName="sibTrans" presStyleLbl="sibTrans2D1" presStyleIdx="2" presStyleCnt="3"/>
      <dgm:spPr/>
      <dgm:t>
        <a:bodyPr/>
        <a:lstStyle/>
        <a:p>
          <a:endParaRPr lang="es-PE"/>
        </a:p>
      </dgm:t>
    </dgm:pt>
    <dgm:pt modelId="{8EAB31DC-BCD9-4D8C-B2B8-F6BEA16206D2}" type="pres">
      <dgm:prSet presAssocID="{1F86B677-37E6-40B5-97BE-F2770C016613}" presName="connectorText" presStyleLbl="sibTrans2D1" presStyleIdx="2" presStyleCnt="3"/>
      <dgm:spPr/>
      <dgm:t>
        <a:bodyPr/>
        <a:lstStyle/>
        <a:p>
          <a:endParaRPr lang="es-PE"/>
        </a:p>
      </dgm:t>
    </dgm:pt>
    <dgm:pt modelId="{92B315A5-066C-4B9B-BB07-742188E9406C}" type="pres">
      <dgm:prSet presAssocID="{FF6A27A3-A168-4419-A363-7BD5988980F1}" presName="node" presStyleLbl="node1" presStyleIdx="3" presStyleCnt="4" custScaleX="153604" custLinFactNeighborX="-780" custLinFactNeighborY="864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849962C-DC66-4F78-9EBB-3CCB903BA7ED}" type="presOf" srcId="{8D04B948-5E7B-4D75-BEFC-407F3AE6542A}" destId="{B59157FA-47C9-49D4-B397-66350105A981}" srcOrd="0" destOrd="0" presId="urn:microsoft.com/office/officeart/2005/8/layout/process5"/>
    <dgm:cxn modelId="{56AF1E63-87BD-4C76-9885-6B5D4D3D241E}" type="presOf" srcId="{36013A3E-7B86-4A83-83F2-13A5F99A8654}" destId="{DCF21D59-D84C-4CA4-A679-AE5C11B18195}" srcOrd="0" destOrd="0" presId="urn:microsoft.com/office/officeart/2005/8/layout/process5"/>
    <dgm:cxn modelId="{BE7DC5FA-7B05-4FC4-A076-7CF88E087F39}" type="presOf" srcId="{93E239D8-ED04-4DC7-B06F-E3B47153B2D3}" destId="{1DDDBE8A-8261-4B31-B785-C0D16F453009}" srcOrd="0" destOrd="0" presId="urn:microsoft.com/office/officeart/2005/8/layout/process5"/>
    <dgm:cxn modelId="{7C7CC81B-457C-4489-9D49-C3A6BD517F7A}" srcId="{5F571CCA-5749-4339-851D-F093571D8EC6}" destId="{FF6A27A3-A168-4419-A363-7BD5988980F1}" srcOrd="3" destOrd="0" parTransId="{902BA9FB-9E0E-4932-8CBF-3ED5FD961A2F}" sibTransId="{426A39BE-FFD7-4A98-9D9C-F028198629CA}"/>
    <dgm:cxn modelId="{3BA81FCE-8050-4938-A691-518363072598}" type="presOf" srcId="{1F27A08E-E895-4526-A9EF-39236F0000B2}" destId="{037503FB-CF72-4BEF-B0BA-024C011D0D54}" srcOrd="0" destOrd="0" presId="urn:microsoft.com/office/officeart/2005/8/layout/process5"/>
    <dgm:cxn modelId="{AE712240-18B8-44B6-997C-4337708E6101}" type="presOf" srcId="{1F86B677-37E6-40B5-97BE-F2770C016613}" destId="{DE67ED61-D8C0-4CDF-8B09-7C2616E2CED8}" srcOrd="0" destOrd="0" presId="urn:microsoft.com/office/officeart/2005/8/layout/process5"/>
    <dgm:cxn modelId="{59CD779C-3D80-48A7-92D8-B7F520CF4F39}" srcId="{5F571CCA-5749-4339-851D-F093571D8EC6}" destId="{A8354AA1-83AC-4F45-BB97-93B131E99CAD}" srcOrd="1" destOrd="0" parTransId="{97054895-6D16-42BB-B007-66ABEDED5FB0}" sibTransId="{93E239D8-ED04-4DC7-B06F-E3B47153B2D3}"/>
    <dgm:cxn modelId="{A3893BE1-74E1-43B0-9242-D8592AAD40DA}" type="presOf" srcId="{93E239D8-ED04-4DC7-B06F-E3B47153B2D3}" destId="{33D791F1-98AA-4358-9012-625591BCC55E}" srcOrd="1" destOrd="0" presId="urn:microsoft.com/office/officeart/2005/8/layout/process5"/>
    <dgm:cxn modelId="{F4DC1645-CE26-4E37-A77C-77D1799AE49F}" type="presOf" srcId="{1F86B677-37E6-40B5-97BE-F2770C016613}" destId="{8EAB31DC-BCD9-4D8C-B2B8-F6BEA16206D2}" srcOrd="1" destOrd="0" presId="urn:microsoft.com/office/officeart/2005/8/layout/process5"/>
    <dgm:cxn modelId="{0BDCCFE2-6B38-438E-81D3-BC3E65834DF4}" type="presOf" srcId="{FF6A27A3-A168-4419-A363-7BD5988980F1}" destId="{92B315A5-066C-4B9B-BB07-742188E9406C}" srcOrd="0" destOrd="0" presId="urn:microsoft.com/office/officeart/2005/8/layout/process5"/>
    <dgm:cxn modelId="{88104953-E578-4028-BCBB-4CAF32BF1D37}" srcId="{5F571CCA-5749-4339-851D-F093571D8EC6}" destId="{36013A3E-7B86-4A83-83F2-13A5F99A8654}" srcOrd="2" destOrd="0" parTransId="{53C23BAE-7772-461D-BC31-E4AD9194710D}" sibTransId="{1F86B677-37E6-40B5-97BE-F2770C016613}"/>
    <dgm:cxn modelId="{D64CBE46-D19A-4986-9BA8-4C89274FEC3C}" srcId="{5F571CCA-5749-4339-851D-F093571D8EC6}" destId="{1F27A08E-E895-4526-A9EF-39236F0000B2}" srcOrd="0" destOrd="0" parTransId="{3D1F3B45-72D0-425E-BD7C-4C79E407053A}" sibTransId="{8D04B948-5E7B-4D75-BEFC-407F3AE6542A}"/>
    <dgm:cxn modelId="{0FFC2750-60FC-40CA-A9A4-FD97593F09D7}" type="presOf" srcId="{5F571CCA-5749-4339-851D-F093571D8EC6}" destId="{DD8CF22E-66C9-43C1-87C6-E8D2116CCABB}" srcOrd="0" destOrd="0" presId="urn:microsoft.com/office/officeart/2005/8/layout/process5"/>
    <dgm:cxn modelId="{8C84C894-A3D9-4827-BD70-BB6591407525}" type="presOf" srcId="{A8354AA1-83AC-4F45-BB97-93B131E99CAD}" destId="{ABA58BA1-93DF-427B-B0D0-6F33B53F03A7}" srcOrd="0" destOrd="0" presId="urn:microsoft.com/office/officeart/2005/8/layout/process5"/>
    <dgm:cxn modelId="{25EF4148-5668-4F97-B223-6FE49718071A}" type="presOf" srcId="{8D04B948-5E7B-4D75-BEFC-407F3AE6542A}" destId="{C23D4476-782C-40E9-B796-BDAA6B8B6429}" srcOrd="1" destOrd="0" presId="urn:microsoft.com/office/officeart/2005/8/layout/process5"/>
    <dgm:cxn modelId="{D469835C-56C7-4A6F-AFFA-77D7EF26C9AE}" type="presParOf" srcId="{DD8CF22E-66C9-43C1-87C6-E8D2116CCABB}" destId="{037503FB-CF72-4BEF-B0BA-024C011D0D54}" srcOrd="0" destOrd="0" presId="urn:microsoft.com/office/officeart/2005/8/layout/process5"/>
    <dgm:cxn modelId="{7184B6D7-0197-461C-BDF9-0CF54CED0122}" type="presParOf" srcId="{DD8CF22E-66C9-43C1-87C6-E8D2116CCABB}" destId="{B59157FA-47C9-49D4-B397-66350105A981}" srcOrd="1" destOrd="0" presId="urn:microsoft.com/office/officeart/2005/8/layout/process5"/>
    <dgm:cxn modelId="{50D3ED45-4811-463C-8B76-803B6567E9B4}" type="presParOf" srcId="{B59157FA-47C9-49D4-B397-66350105A981}" destId="{C23D4476-782C-40E9-B796-BDAA6B8B6429}" srcOrd="0" destOrd="0" presId="urn:microsoft.com/office/officeart/2005/8/layout/process5"/>
    <dgm:cxn modelId="{66152F6B-9CE8-4B52-98D7-DF6181F1B3C7}" type="presParOf" srcId="{DD8CF22E-66C9-43C1-87C6-E8D2116CCABB}" destId="{ABA58BA1-93DF-427B-B0D0-6F33B53F03A7}" srcOrd="2" destOrd="0" presId="urn:microsoft.com/office/officeart/2005/8/layout/process5"/>
    <dgm:cxn modelId="{7BC33CEC-045E-43C5-9EF7-E776A01C7C3E}" type="presParOf" srcId="{DD8CF22E-66C9-43C1-87C6-E8D2116CCABB}" destId="{1DDDBE8A-8261-4B31-B785-C0D16F453009}" srcOrd="3" destOrd="0" presId="urn:microsoft.com/office/officeart/2005/8/layout/process5"/>
    <dgm:cxn modelId="{DE20C20A-E12B-4DB2-BA62-B75E3816F98D}" type="presParOf" srcId="{1DDDBE8A-8261-4B31-B785-C0D16F453009}" destId="{33D791F1-98AA-4358-9012-625591BCC55E}" srcOrd="0" destOrd="0" presId="urn:microsoft.com/office/officeart/2005/8/layout/process5"/>
    <dgm:cxn modelId="{7AFE9613-3A19-4F08-9287-D0310CDD504A}" type="presParOf" srcId="{DD8CF22E-66C9-43C1-87C6-E8D2116CCABB}" destId="{DCF21D59-D84C-4CA4-A679-AE5C11B18195}" srcOrd="4" destOrd="0" presId="urn:microsoft.com/office/officeart/2005/8/layout/process5"/>
    <dgm:cxn modelId="{59974C62-D02C-4F0B-818E-57CB27A8A08D}" type="presParOf" srcId="{DD8CF22E-66C9-43C1-87C6-E8D2116CCABB}" destId="{DE67ED61-D8C0-4CDF-8B09-7C2616E2CED8}" srcOrd="5" destOrd="0" presId="urn:microsoft.com/office/officeart/2005/8/layout/process5"/>
    <dgm:cxn modelId="{B9AB4DC4-4EF4-49B9-A57D-70FFC1E04F04}" type="presParOf" srcId="{DE67ED61-D8C0-4CDF-8B09-7C2616E2CED8}" destId="{8EAB31DC-BCD9-4D8C-B2B8-F6BEA16206D2}" srcOrd="0" destOrd="0" presId="urn:microsoft.com/office/officeart/2005/8/layout/process5"/>
    <dgm:cxn modelId="{0939515E-41A8-444C-80F1-8AFEB144F32E}" type="presParOf" srcId="{DD8CF22E-66C9-43C1-87C6-E8D2116CCABB}" destId="{92B315A5-066C-4B9B-BB07-742188E9406C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12AF13-D0F8-4B62-BAF5-D1D3225B9C0F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B2D795D-E0ED-435D-A2F4-386A337C3B73}">
      <dgm:prSet phldrT="[Texto]" custT="1"/>
      <dgm:spPr/>
      <dgm:t>
        <a:bodyPr/>
        <a:lstStyle/>
        <a:p>
          <a:r>
            <a:rPr lang="es-ES" sz="2800" b="1" u="none" dirty="0" smtClean="0">
              <a:latin typeface="Berlin Sans FB" pitchFamily="34" charset="0"/>
            </a:rPr>
            <a:t>CAMPOS DE IMPLEMENTACIÓN DEL E-GOVERNMENT</a:t>
          </a:r>
          <a:endParaRPr lang="es-ES" sz="2800" u="none" dirty="0">
            <a:latin typeface="Berlin Sans FB" pitchFamily="34" charset="0"/>
          </a:endParaRPr>
        </a:p>
      </dgm:t>
    </dgm:pt>
    <dgm:pt modelId="{4F1ED699-9FDF-4A70-94F9-7A5697459F22}" type="parTrans" cxnId="{255F22C6-3D49-4631-9777-A565D03CE50C}">
      <dgm:prSet/>
      <dgm:spPr/>
      <dgm:t>
        <a:bodyPr/>
        <a:lstStyle/>
        <a:p>
          <a:endParaRPr lang="es-ES" sz="2400"/>
        </a:p>
      </dgm:t>
    </dgm:pt>
    <dgm:pt modelId="{30BB13B8-9393-4FA9-BC7A-B8E6676F9FFC}" type="sibTrans" cxnId="{255F22C6-3D49-4631-9777-A565D03CE50C}">
      <dgm:prSet/>
      <dgm:spPr/>
      <dgm:t>
        <a:bodyPr/>
        <a:lstStyle/>
        <a:p>
          <a:endParaRPr lang="es-ES" sz="2400"/>
        </a:p>
      </dgm:t>
    </dgm:pt>
    <dgm:pt modelId="{D2D4048F-DD33-410C-9B71-34F36B4A92A3}">
      <dgm:prSet phldrT="[Texto]" custT="1"/>
      <dgm:spPr/>
      <dgm:t>
        <a:bodyPr/>
        <a:lstStyle/>
        <a:p>
          <a:r>
            <a:rPr lang="es-ES" sz="3200" dirty="0" smtClean="0">
              <a:latin typeface="Berlin Sans FB" pitchFamily="34" charset="0"/>
            </a:rPr>
            <a:t>Administración electrónica</a:t>
          </a:r>
          <a:endParaRPr lang="es-ES" sz="3200" dirty="0">
            <a:latin typeface="Berlin Sans FB" pitchFamily="34" charset="0"/>
          </a:endParaRPr>
        </a:p>
      </dgm:t>
    </dgm:pt>
    <dgm:pt modelId="{2F317A5C-7079-4B6B-AFF9-7D4560E49DC2}" type="parTrans" cxnId="{EAAA34AD-332B-4522-AF84-35F48A45F7F1}">
      <dgm:prSet/>
      <dgm:spPr/>
      <dgm:t>
        <a:bodyPr/>
        <a:lstStyle/>
        <a:p>
          <a:endParaRPr lang="es-ES" sz="2400"/>
        </a:p>
      </dgm:t>
    </dgm:pt>
    <dgm:pt modelId="{86BB776B-ED4F-4621-8881-47EE656EADB5}" type="sibTrans" cxnId="{EAAA34AD-332B-4522-AF84-35F48A45F7F1}">
      <dgm:prSet/>
      <dgm:spPr/>
      <dgm:t>
        <a:bodyPr/>
        <a:lstStyle/>
        <a:p>
          <a:endParaRPr lang="es-ES" sz="2400"/>
        </a:p>
      </dgm:t>
    </dgm:pt>
    <dgm:pt modelId="{7BD2DFDD-51E2-4B7D-A129-4917327EA615}">
      <dgm:prSet phldrT="[Texto]" custT="1"/>
      <dgm:spPr/>
      <dgm:t>
        <a:bodyPr/>
        <a:lstStyle/>
        <a:p>
          <a:r>
            <a:rPr lang="es-ES" sz="3200" dirty="0" smtClean="0">
              <a:latin typeface="Berlin Sans FB" pitchFamily="34" charset="0"/>
            </a:rPr>
            <a:t>Servicios electrónicos</a:t>
          </a:r>
          <a:endParaRPr lang="es-ES" sz="3200" dirty="0">
            <a:latin typeface="Berlin Sans FB" pitchFamily="34" charset="0"/>
          </a:endParaRPr>
        </a:p>
      </dgm:t>
    </dgm:pt>
    <dgm:pt modelId="{A58A2079-A572-48E6-9902-91BB311BD810}" type="parTrans" cxnId="{AB8C6B62-70F1-461E-9660-B24CB9E3B592}">
      <dgm:prSet/>
      <dgm:spPr/>
      <dgm:t>
        <a:bodyPr/>
        <a:lstStyle/>
        <a:p>
          <a:endParaRPr lang="es-ES" sz="2400"/>
        </a:p>
      </dgm:t>
    </dgm:pt>
    <dgm:pt modelId="{EF9E5335-BD4B-44DA-AE96-415E322921D1}" type="sibTrans" cxnId="{AB8C6B62-70F1-461E-9660-B24CB9E3B592}">
      <dgm:prSet/>
      <dgm:spPr/>
      <dgm:t>
        <a:bodyPr/>
        <a:lstStyle/>
        <a:p>
          <a:endParaRPr lang="es-ES" sz="2400"/>
        </a:p>
      </dgm:t>
    </dgm:pt>
    <dgm:pt modelId="{76834AFF-2C34-44EC-94A8-EB1D00A3DAA3}">
      <dgm:prSet phldrT="[Texto]" custT="1"/>
      <dgm:spPr/>
      <dgm:t>
        <a:bodyPr/>
        <a:lstStyle/>
        <a:p>
          <a:r>
            <a:rPr lang="es-ES" sz="3200" dirty="0" smtClean="0">
              <a:latin typeface="Berlin Sans FB" pitchFamily="34" charset="0"/>
            </a:rPr>
            <a:t>Democracia electrónico</a:t>
          </a:r>
          <a:endParaRPr lang="es-ES" sz="3200" dirty="0">
            <a:latin typeface="Berlin Sans FB" pitchFamily="34" charset="0"/>
          </a:endParaRPr>
        </a:p>
      </dgm:t>
    </dgm:pt>
    <dgm:pt modelId="{70511964-F4F9-4C52-935A-FD279EB9F3AE}" type="parTrans" cxnId="{639354BF-BE28-44E9-886E-A73AA05C093A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6238580D-8A14-4832-BD3C-E3C3C94133F8}" type="sibTrans" cxnId="{639354BF-BE28-44E9-886E-A73AA05C093A}">
      <dgm:prSet/>
      <dgm:spPr/>
      <dgm:t>
        <a:bodyPr/>
        <a:lstStyle/>
        <a:p>
          <a:endParaRPr lang="es-ES" sz="2400"/>
        </a:p>
      </dgm:t>
    </dgm:pt>
    <dgm:pt modelId="{B5C41AF6-114F-4E59-86EA-5DBD85F0F9FD}" type="pres">
      <dgm:prSet presAssocID="{2812AF13-D0F8-4B62-BAF5-D1D3225B9C0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4312707-5EEB-4CF6-90CD-7BF0460C87C2}" type="pres">
      <dgm:prSet presAssocID="{FB2D795D-E0ED-435D-A2F4-386A337C3B73}" presName="centerShape" presStyleLbl="node0" presStyleIdx="0" presStyleCnt="1" custScaleX="246163" custScaleY="63053"/>
      <dgm:spPr/>
      <dgm:t>
        <a:bodyPr/>
        <a:lstStyle/>
        <a:p>
          <a:endParaRPr lang="es-ES"/>
        </a:p>
      </dgm:t>
    </dgm:pt>
    <dgm:pt modelId="{4CC75756-4879-459A-A337-6A7FBA29565B}" type="pres">
      <dgm:prSet presAssocID="{2F317A5C-7079-4B6B-AFF9-7D4560E49DC2}" presName="parTrans" presStyleLbl="bgSibTrans2D1" presStyleIdx="0" presStyleCnt="3" custScaleX="107207" custLinFactNeighborX="-4767" custLinFactNeighborY="12323"/>
      <dgm:spPr/>
      <dgm:t>
        <a:bodyPr/>
        <a:lstStyle/>
        <a:p>
          <a:endParaRPr lang="es-PE"/>
        </a:p>
      </dgm:t>
    </dgm:pt>
    <dgm:pt modelId="{A8DC8E2E-4DD5-4562-A479-CF7E71A36826}" type="pres">
      <dgm:prSet presAssocID="{D2D4048F-DD33-410C-9B71-34F36B4A92A3}" presName="node" presStyleLbl="node1" presStyleIdx="0" presStyleCnt="3" custScaleX="128820" custRadScaleRad="105156" custRadScaleInc="626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BAA78EA-5D74-4E60-9124-18E605A945BE}" type="pres">
      <dgm:prSet presAssocID="{A58A2079-A572-48E6-9902-91BB311BD810}" presName="parTrans" presStyleLbl="bgSibTrans2D1" presStyleIdx="1" presStyleCnt="3"/>
      <dgm:spPr/>
      <dgm:t>
        <a:bodyPr/>
        <a:lstStyle/>
        <a:p>
          <a:endParaRPr lang="es-PE"/>
        </a:p>
      </dgm:t>
    </dgm:pt>
    <dgm:pt modelId="{83B7F461-AAAF-47E2-ACF7-144B8842E89F}" type="pres">
      <dgm:prSet presAssocID="{7BD2DFDD-51E2-4B7D-A129-4917327EA615}" presName="node" presStyleLbl="node1" presStyleIdx="1" presStyleCnt="3" custScaleY="868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6A0BED-6D68-46C8-97F3-511A590BA914}" type="pres">
      <dgm:prSet presAssocID="{70511964-F4F9-4C52-935A-FD279EB9F3AE}" presName="parTrans" presStyleLbl="bgSibTrans2D1" presStyleIdx="2" presStyleCnt="3" custLinFactNeighborX="7427" custLinFactNeighborY="24477"/>
      <dgm:spPr/>
      <dgm:t>
        <a:bodyPr/>
        <a:lstStyle/>
        <a:p>
          <a:endParaRPr lang="es-PE"/>
        </a:p>
      </dgm:t>
    </dgm:pt>
    <dgm:pt modelId="{4D85B2D7-15D6-46B5-A211-F4916DE26082}" type="pres">
      <dgm:prSet presAssocID="{76834AFF-2C34-44EC-94A8-EB1D00A3DAA3}" presName="node" presStyleLbl="node1" presStyleIdx="2" presStyleCnt="3" custScaleX="114824" custRadScaleRad="106411" custRadScaleInc="-7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9354BF-BE28-44E9-886E-A73AA05C093A}" srcId="{FB2D795D-E0ED-435D-A2F4-386A337C3B73}" destId="{76834AFF-2C34-44EC-94A8-EB1D00A3DAA3}" srcOrd="2" destOrd="0" parTransId="{70511964-F4F9-4C52-935A-FD279EB9F3AE}" sibTransId="{6238580D-8A14-4832-BD3C-E3C3C94133F8}"/>
    <dgm:cxn modelId="{C7FDBCFA-0847-4CB8-9E96-3FE28C42D8CE}" type="presOf" srcId="{A58A2079-A572-48E6-9902-91BB311BD810}" destId="{DBAA78EA-5D74-4E60-9124-18E605A945BE}" srcOrd="0" destOrd="0" presId="urn:microsoft.com/office/officeart/2005/8/layout/radial4"/>
    <dgm:cxn modelId="{7B4B9F56-7565-4695-B95D-902487D23B73}" type="presOf" srcId="{76834AFF-2C34-44EC-94A8-EB1D00A3DAA3}" destId="{4D85B2D7-15D6-46B5-A211-F4916DE26082}" srcOrd="0" destOrd="0" presId="urn:microsoft.com/office/officeart/2005/8/layout/radial4"/>
    <dgm:cxn modelId="{14B8491D-7747-4A05-BC41-1DD9E6483ABE}" type="presOf" srcId="{D2D4048F-DD33-410C-9B71-34F36B4A92A3}" destId="{A8DC8E2E-4DD5-4562-A479-CF7E71A36826}" srcOrd="0" destOrd="0" presId="urn:microsoft.com/office/officeart/2005/8/layout/radial4"/>
    <dgm:cxn modelId="{37BE377C-94DA-409D-B8F7-4E39B0D4AB82}" type="presOf" srcId="{2F317A5C-7079-4B6B-AFF9-7D4560E49DC2}" destId="{4CC75756-4879-459A-A337-6A7FBA29565B}" srcOrd="0" destOrd="0" presId="urn:microsoft.com/office/officeart/2005/8/layout/radial4"/>
    <dgm:cxn modelId="{E655A1A7-03E9-48BE-84D0-CA8C96FA8797}" type="presOf" srcId="{2812AF13-D0F8-4B62-BAF5-D1D3225B9C0F}" destId="{B5C41AF6-114F-4E59-86EA-5DBD85F0F9FD}" srcOrd="0" destOrd="0" presId="urn:microsoft.com/office/officeart/2005/8/layout/radial4"/>
    <dgm:cxn modelId="{EAAA34AD-332B-4522-AF84-35F48A45F7F1}" srcId="{FB2D795D-E0ED-435D-A2F4-386A337C3B73}" destId="{D2D4048F-DD33-410C-9B71-34F36B4A92A3}" srcOrd="0" destOrd="0" parTransId="{2F317A5C-7079-4B6B-AFF9-7D4560E49DC2}" sibTransId="{86BB776B-ED4F-4621-8881-47EE656EADB5}"/>
    <dgm:cxn modelId="{FFC0F27F-E7BB-4304-83AE-01005DB0BD64}" type="presOf" srcId="{7BD2DFDD-51E2-4B7D-A129-4917327EA615}" destId="{83B7F461-AAAF-47E2-ACF7-144B8842E89F}" srcOrd="0" destOrd="0" presId="urn:microsoft.com/office/officeart/2005/8/layout/radial4"/>
    <dgm:cxn modelId="{255F22C6-3D49-4631-9777-A565D03CE50C}" srcId="{2812AF13-D0F8-4B62-BAF5-D1D3225B9C0F}" destId="{FB2D795D-E0ED-435D-A2F4-386A337C3B73}" srcOrd="0" destOrd="0" parTransId="{4F1ED699-9FDF-4A70-94F9-7A5697459F22}" sibTransId="{30BB13B8-9393-4FA9-BC7A-B8E6676F9FFC}"/>
    <dgm:cxn modelId="{961076B7-1FBE-414D-84EC-CD0738EC44E8}" type="presOf" srcId="{FB2D795D-E0ED-435D-A2F4-386A337C3B73}" destId="{24312707-5EEB-4CF6-90CD-7BF0460C87C2}" srcOrd="0" destOrd="0" presId="urn:microsoft.com/office/officeart/2005/8/layout/radial4"/>
    <dgm:cxn modelId="{AB8C6B62-70F1-461E-9660-B24CB9E3B592}" srcId="{FB2D795D-E0ED-435D-A2F4-386A337C3B73}" destId="{7BD2DFDD-51E2-4B7D-A129-4917327EA615}" srcOrd="1" destOrd="0" parTransId="{A58A2079-A572-48E6-9902-91BB311BD810}" sibTransId="{EF9E5335-BD4B-44DA-AE96-415E322921D1}"/>
    <dgm:cxn modelId="{821F0CB0-97BF-4B80-B7EA-982CBF94AC5E}" type="presOf" srcId="{70511964-F4F9-4C52-935A-FD279EB9F3AE}" destId="{0F6A0BED-6D68-46C8-97F3-511A590BA914}" srcOrd="0" destOrd="0" presId="urn:microsoft.com/office/officeart/2005/8/layout/radial4"/>
    <dgm:cxn modelId="{A9638031-753E-41E6-8DCF-E42690E8C8E9}" type="presParOf" srcId="{B5C41AF6-114F-4E59-86EA-5DBD85F0F9FD}" destId="{24312707-5EEB-4CF6-90CD-7BF0460C87C2}" srcOrd="0" destOrd="0" presId="urn:microsoft.com/office/officeart/2005/8/layout/radial4"/>
    <dgm:cxn modelId="{7B80951F-8722-46BD-9B35-6EFB00137EC1}" type="presParOf" srcId="{B5C41AF6-114F-4E59-86EA-5DBD85F0F9FD}" destId="{4CC75756-4879-459A-A337-6A7FBA29565B}" srcOrd="1" destOrd="0" presId="urn:microsoft.com/office/officeart/2005/8/layout/radial4"/>
    <dgm:cxn modelId="{3742C98C-9B59-46CC-8C4F-41D7A8621BF5}" type="presParOf" srcId="{B5C41AF6-114F-4E59-86EA-5DBD85F0F9FD}" destId="{A8DC8E2E-4DD5-4562-A479-CF7E71A36826}" srcOrd="2" destOrd="0" presId="urn:microsoft.com/office/officeart/2005/8/layout/radial4"/>
    <dgm:cxn modelId="{D56782E0-E329-4AFB-A5B0-D3B8EE7355C3}" type="presParOf" srcId="{B5C41AF6-114F-4E59-86EA-5DBD85F0F9FD}" destId="{DBAA78EA-5D74-4E60-9124-18E605A945BE}" srcOrd="3" destOrd="0" presId="urn:microsoft.com/office/officeart/2005/8/layout/radial4"/>
    <dgm:cxn modelId="{5AFB39CB-509C-4A36-A8CE-E504411072AF}" type="presParOf" srcId="{B5C41AF6-114F-4E59-86EA-5DBD85F0F9FD}" destId="{83B7F461-AAAF-47E2-ACF7-144B8842E89F}" srcOrd="4" destOrd="0" presId="urn:microsoft.com/office/officeart/2005/8/layout/radial4"/>
    <dgm:cxn modelId="{7BF6B63B-250F-4B4A-832A-5C307AAF0388}" type="presParOf" srcId="{B5C41AF6-114F-4E59-86EA-5DBD85F0F9FD}" destId="{0F6A0BED-6D68-46C8-97F3-511A590BA914}" srcOrd="5" destOrd="0" presId="urn:microsoft.com/office/officeart/2005/8/layout/radial4"/>
    <dgm:cxn modelId="{550A0C7C-109C-4716-A50C-EDDE84B55317}" type="presParOf" srcId="{B5C41AF6-114F-4E59-86EA-5DBD85F0F9FD}" destId="{4D85B2D7-15D6-46B5-A211-F4916DE2608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7503FB-CF72-4BEF-B0BA-024C011D0D54}">
      <dsp:nvSpPr>
        <dsp:cNvPr id="0" name=""/>
        <dsp:cNvSpPr/>
      </dsp:nvSpPr>
      <dsp:spPr>
        <a:xfrm>
          <a:off x="72029" y="216030"/>
          <a:ext cx="3315218" cy="159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latin typeface="Showcard Gothic" pitchFamily="82" charset="0"/>
              <a:cs typeface="Arial" pitchFamily="34" charset="0"/>
            </a:rPr>
            <a:t>Presencia</a:t>
          </a:r>
          <a:endParaRPr lang="es-ES" sz="3600" kern="1200" dirty="0">
            <a:latin typeface="Showcard Gothic" pitchFamily="82" charset="0"/>
            <a:cs typeface="Arial" pitchFamily="34" charset="0"/>
          </a:endParaRPr>
        </a:p>
      </dsp:txBody>
      <dsp:txXfrm>
        <a:off x="72029" y="216030"/>
        <a:ext cx="3315218" cy="1599147"/>
      </dsp:txXfrm>
    </dsp:sp>
    <dsp:sp modelId="{B59157FA-47C9-49D4-B397-66350105A981}">
      <dsp:nvSpPr>
        <dsp:cNvPr id="0" name=""/>
        <dsp:cNvSpPr/>
      </dsp:nvSpPr>
      <dsp:spPr>
        <a:xfrm>
          <a:off x="3672407" y="720079"/>
          <a:ext cx="685440" cy="660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  <a:latin typeface="Showcard Gothic" pitchFamily="82" charset="0"/>
            <a:cs typeface="Arial" pitchFamily="34" charset="0"/>
          </a:endParaRPr>
        </a:p>
      </dsp:txBody>
      <dsp:txXfrm>
        <a:off x="3672407" y="720079"/>
        <a:ext cx="685440" cy="660980"/>
      </dsp:txXfrm>
    </dsp:sp>
    <dsp:sp modelId="{ABA58BA1-93DF-427B-B0D0-6F33B53F03A7}">
      <dsp:nvSpPr>
        <dsp:cNvPr id="0" name=""/>
        <dsp:cNvSpPr/>
      </dsp:nvSpPr>
      <dsp:spPr>
        <a:xfrm>
          <a:off x="4680531" y="216030"/>
          <a:ext cx="3688139" cy="159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latin typeface="Showcard Gothic" pitchFamily="82" charset="0"/>
              <a:cs typeface="Arial" pitchFamily="34" charset="0"/>
            </a:rPr>
            <a:t>Interacción</a:t>
          </a:r>
          <a:endParaRPr lang="es-ES" sz="3600" kern="1200" dirty="0">
            <a:latin typeface="Showcard Gothic" pitchFamily="82" charset="0"/>
            <a:cs typeface="Arial" pitchFamily="34" charset="0"/>
          </a:endParaRPr>
        </a:p>
      </dsp:txBody>
      <dsp:txXfrm>
        <a:off x="4680531" y="216030"/>
        <a:ext cx="3688139" cy="1599147"/>
      </dsp:txXfrm>
    </dsp:sp>
    <dsp:sp modelId="{1DDDBE8A-8261-4B31-B785-C0D16F453009}">
      <dsp:nvSpPr>
        <dsp:cNvPr id="0" name=""/>
        <dsp:cNvSpPr/>
      </dsp:nvSpPr>
      <dsp:spPr>
        <a:xfrm rot="5597759">
          <a:off x="6333098" y="1981772"/>
          <a:ext cx="554988" cy="660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  <a:latin typeface="Showcard Gothic" pitchFamily="82" charset="0"/>
            <a:cs typeface="Arial" pitchFamily="34" charset="0"/>
          </a:endParaRPr>
        </a:p>
      </dsp:txBody>
      <dsp:txXfrm rot="5597759">
        <a:off x="6333098" y="1981772"/>
        <a:ext cx="554988" cy="660980"/>
      </dsp:txXfrm>
    </dsp:sp>
    <dsp:sp modelId="{DCF21D59-D84C-4CA4-A679-AE5C11B18195}">
      <dsp:nvSpPr>
        <dsp:cNvPr id="0" name=""/>
        <dsp:cNvSpPr/>
      </dsp:nvSpPr>
      <dsp:spPr>
        <a:xfrm>
          <a:off x="5163047" y="2853738"/>
          <a:ext cx="3402878" cy="159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latin typeface="Showcard Gothic" pitchFamily="82" charset="0"/>
              <a:cs typeface="Arial" pitchFamily="34" charset="0"/>
            </a:rPr>
            <a:t>Transacción</a:t>
          </a:r>
          <a:endParaRPr lang="es-ES" sz="3600" kern="1200" dirty="0">
            <a:latin typeface="Showcard Gothic" pitchFamily="82" charset="0"/>
            <a:cs typeface="Arial" pitchFamily="34" charset="0"/>
          </a:endParaRPr>
        </a:p>
      </dsp:txBody>
      <dsp:txXfrm>
        <a:off x="5163047" y="2853738"/>
        <a:ext cx="3402878" cy="1599147"/>
      </dsp:txXfrm>
    </dsp:sp>
    <dsp:sp modelId="{DE67ED61-D8C0-4CDF-8B09-7C2616E2CED8}">
      <dsp:nvSpPr>
        <dsp:cNvPr id="0" name=""/>
        <dsp:cNvSpPr/>
      </dsp:nvSpPr>
      <dsp:spPr>
        <a:xfrm rot="10701376">
          <a:off x="4361087" y="3386527"/>
          <a:ext cx="566869" cy="660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  <a:latin typeface="Showcard Gothic" pitchFamily="82" charset="0"/>
            <a:cs typeface="Arial" pitchFamily="34" charset="0"/>
          </a:endParaRPr>
        </a:p>
      </dsp:txBody>
      <dsp:txXfrm rot="10701376">
        <a:off x="4361087" y="3386527"/>
        <a:ext cx="566869" cy="660980"/>
      </dsp:txXfrm>
    </dsp:sp>
    <dsp:sp modelId="{92B315A5-066C-4B9B-BB07-742188E9406C}">
      <dsp:nvSpPr>
        <dsp:cNvPr id="0" name=""/>
        <dsp:cNvSpPr/>
      </dsp:nvSpPr>
      <dsp:spPr>
        <a:xfrm>
          <a:off x="0" y="2991984"/>
          <a:ext cx="4093923" cy="159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Showcard Gothic" pitchFamily="82" charset="0"/>
              <a:cs typeface="Arial" pitchFamily="34" charset="0"/>
            </a:rPr>
            <a:t>Transformación</a:t>
          </a:r>
          <a:endParaRPr lang="es-ES" sz="3200" kern="1200" dirty="0">
            <a:latin typeface="Showcard Gothic" pitchFamily="82" charset="0"/>
            <a:cs typeface="Arial" pitchFamily="34" charset="0"/>
          </a:endParaRPr>
        </a:p>
      </dsp:txBody>
      <dsp:txXfrm>
        <a:off x="0" y="2991984"/>
        <a:ext cx="4093923" cy="15991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12707-5EEB-4CF6-90CD-7BF0460C87C2}">
      <dsp:nvSpPr>
        <dsp:cNvPr id="0" name=""/>
        <dsp:cNvSpPr/>
      </dsp:nvSpPr>
      <dsp:spPr>
        <a:xfrm>
          <a:off x="1296045" y="3835950"/>
          <a:ext cx="6255621" cy="16023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u="none" kern="1200" dirty="0" smtClean="0">
              <a:latin typeface="Berlin Sans FB" pitchFamily="34" charset="0"/>
            </a:rPr>
            <a:t>CAMPOS DE IMPLEMENTACIÓN DEL E-GOVERNMENT</a:t>
          </a:r>
          <a:endParaRPr lang="es-ES" sz="2800" u="none" kern="1200" dirty="0">
            <a:latin typeface="Berlin Sans FB" pitchFamily="34" charset="0"/>
          </a:endParaRPr>
        </a:p>
      </dsp:txBody>
      <dsp:txXfrm>
        <a:off x="1296045" y="3835950"/>
        <a:ext cx="6255621" cy="1602335"/>
      </dsp:txXfrm>
    </dsp:sp>
    <dsp:sp modelId="{4CC75756-4879-459A-A337-6A7FBA29565B}">
      <dsp:nvSpPr>
        <dsp:cNvPr id="0" name=""/>
        <dsp:cNvSpPr/>
      </dsp:nvSpPr>
      <dsp:spPr>
        <a:xfrm rot="13125579">
          <a:off x="1104430" y="2788600"/>
          <a:ext cx="2492164" cy="7242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DC8E2E-4DD5-4562-A479-CF7E71A36826}">
      <dsp:nvSpPr>
        <dsp:cNvPr id="0" name=""/>
        <dsp:cNvSpPr/>
      </dsp:nvSpPr>
      <dsp:spPr>
        <a:xfrm>
          <a:off x="0" y="1368130"/>
          <a:ext cx="3109958" cy="193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Berlin Sans FB" pitchFamily="34" charset="0"/>
            </a:rPr>
            <a:t>Administración electrónica</a:t>
          </a:r>
          <a:endParaRPr lang="es-ES" sz="3200" kern="1200" dirty="0">
            <a:latin typeface="Berlin Sans FB" pitchFamily="34" charset="0"/>
          </a:endParaRPr>
        </a:p>
      </dsp:txBody>
      <dsp:txXfrm>
        <a:off x="0" y="1368130"/>
        <a:ext cx="3109958" cy="1931351"/>
      </dsp:txXfrm>
    </dsp:sp>
    <dsp:sp modelId="{DBAA78EA-5D74-4E60-9124-18E605A945BE}">
      <dsp:nvSpPr>
        <dsp:cNvPr id="0" name=""/>
        <dsp:cNvSpPr/>
      </dsp:nvSpPr>
      <dsp:spPr>
        <a:xfrm rot="16200000">
          <a:off x="3149272" y="2050873"/>
          <a:ext cx="2549167" cy="7242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B7F461-AAAF-47E2-ACF7-144B8842E89F}">
      <dsp:nvSpPr>
        <dsp:cNvPr id="0" name=""/>
        <dsp:cNvSpPr/>
      </dsp:nvSpPr>
      <dsp:spPr>
        <a:xfrm>
          <a:off x="3216761" y="300124"/>
          <a:ext cx="2414189" cy="1676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Berlin Sans FB" pitchFamily="34" charset="0"/>
            </a:rPr>
            <a:t>Servicios electrónicos</a:t>
          </a:r>
          <a:endParaRPr lang="es-ES" sz="3200" kern="1200" dirty="0">
            <a:latin typeface="Berlin Sans FB" pitchFamily="34" charset="0"/>
          </a:endParaRPr>
        </a:p>
      </dsp:txBody>
      <dsp:txXfrm>
        <a:off x="3216761" y="300124"/>
        <a:ext cx="2414189" cy="1676586"/>
      </dsp:txXfrm>
    </dsp:sp>
    <dsp:sp modelId="{0F6A0BED-6D68-46C8-97F3-511A590BA914}">
      <dsp:nvSpPr>
        <dsp:cNvPr id="0" name=""/>
        <dsp:cNvSpPr/>
      </dsp:nvSpPr>
      <dsp:spPr>
        <a:xfrm rot="19221396">
          <a:off x="5357451" y="2837629"/>
          <a:ext cx="2384507" cy="7242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85B2D7-15D6-46B5-A211-F4916DE26082}">
      <dsp:nvSpPr>
        <dsp:cNvPr id="0" name=""/>
        <dsp:cNvSpPr/>
      </dsp:nvSpPr>
      <dsp:spPr>
        <a:xfrm>
          <a:off x="5904645" y="1296139"/>
          <a:ext cx="2772068" cy="193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Berlin Sans FB" pitchFamily="34" charset="0"/>
            </a:rPr>
            <a:t>Democracia electrónico</a:t>
          </a:r>
          <a:endParaRPr lang="es-ES" sz="3200" kern="1200" dirty="0">
            <a:latin typeface="Berlin Sans FB" pitchFamily="34" charset="0"/>
          </a:endParaRPr>
        </a:p>
      </dsp:txBody>
      <dsp:txXfrm>
        <a:off x="5904645" y="1296139"/>
        <a:ext cx="2772068" cy="1931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BE3D3-DF80-4855-B896-C18079FE5DFD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89C74-C533-47A9-8C99-49B082EFE8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BD-6DC0-4F63-9AF2-B3C3FAA4E524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4C10-8DDE-47DC-AE37-EDD5A18FA0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BD-6DC0-4F63-9AF2-B3C3FAA4E524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4C10-8DDE-47DC-AE37-EDD5A18FA0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BD-6DC0-4F63-9AF2-B3C3FAA4E524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4C10-8DDE-47DC-AE37-EDD5A18FA0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800"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BD-6DC0-4F63-9AF2-B3C3FAA4E524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4C10-8DDE-47DC-AE37-EDD5A18FA0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BD-6DC0-4F63-9AF2-B3C3FAA4E524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4C10-8DDE-47DC-AE37-EDD5A18FA0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BD-6DC0-4F63-9AF2-B3C3FAA4E524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4C10-8DDE-47DC-AE37-EDD5A18FA0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BD-6DC0-4F63-9AF2-B3C3FAA4E524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4C10-8DDE-47DC-AE37-EDD5A18FA0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BD-6DC0-4F63-9AF2-B3C3FAA4E524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4C10-8DDE-47DC-AE37-EDD5A18FA0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BD-6DC0-4F63-9AF2-B3C3FAA4E524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4C10-8DDE-47DC-AE37-EDD5A18FA0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BD-6DC0-4F63-9AF2-B3C3FAA4E524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4C10-8DDE-47DC-AE37-EDD5A18FA0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BD-6DC0-4F63-9AF2-B3C3FAA4E524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4C10-8DDE-47DC-AE37-EDD5A18FA0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CCBD-6DC0-4F63-9AF2-B3C3FAA4E524}" type="datetimeFigureOut">
              <a:rPr lang="es-ES" smtClean="0"/>
              <a:pPr/>
              <a:t>04/12/2011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4C10-8DDE-47DC-AE37-EDD5A18FA0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erlin Sans FB" pitchFamily="34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KARLA\Pictures\78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286279"/>
          </a:xfr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>
              <a:buNone/>
            </a:pPr>
            <a:r>
              <a:rPr lang="es-E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lin Sans FB Demi" pitchFamily="34" charset="0"/>
              </a:rPr>
              <a:t>ESTADO DE ARTE DEL GOBIERNO ELECTRÓNICO EN EL PERÚ</a:t>
            </a:r>
            <a:endParaRPr lang="es-E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4" descr="http://www.la-lab.net/blog/images/egovern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501008"/>
            <a:ext cx="3384376" cy="267365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428604"/>
            <a:ext cx="8001056" cy="2071702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s-PE" sz="2600" b="1" dirty="0" smtClean="0">
                <a:solidFill>
                  <a:schemeClr val="accent5">
                    <a:lumMod val="75000"/>
                  </a:schemeClr>
                </a:solidFill>
              </a:rPr>
              <a:t>TRANSACCIÓN</a:t>
            </a:r>
            <a:endParaRPr lang="es-ES" sz="2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PE" sz="2600" dirty="0" smtClean="0"/>
              <a:t>Permite </a:t>
            </a:r>
            <a:r>
              <a:rPr lang="es-PE" sz="2600" dirty="0"/>
              <a:t>completar trámites y el pago de tasas e impuestos mediante la implementación del medio de pago virtual (Tarjetas de crédito o de débito), mejorando la productividad y la participación de los ciudadanos. </a:t>
            </a:r>
            <a:endParaRPr lang="es-ES" sz="2600" dirty="0"/>
          </a:p>
          <a:p>
            <a:pPr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034" y="2714620"/>
            <a:ext cx="4643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es-PE" sz="2400" b="1" dirty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TRANSFORMACIÓN</a:t>
            </a:r>
            <a:endParaRPr lang="es-ES" sz="2400" b="1" dirty="0">
              <a:solidFill>
                <a:schemeClr val="accent5">
                  <a:lumMod val="75000"/>
                </a:schemeClr>
              </a:solidFill>
              <a:latin typeface="Berlin Sans FB" pitchFamily="34" charset="0"/>
            </a:endParaRPr>
          </a:p>
          <a:p>
            <a:pPr algn="just"/>
            <a:r>
              <a:rPr lang="es-PE" sz="2400" dirty="0">
                <a:latin typeface="Berlin Sans FB" pitchFamily="34" charset="0"/>
              </a:rPr>
              <a:t>C</a:t>
            </a:r>
            <a:r>
              <a:rPr lang="es-PE" sz="2400" dirty="0" smtClean="0">
                <a:latin typeface="Berlin Sans FB" pitchFamily="34" charset="0"/>
              </a:rPr>
              <a:t>ambian </a:t>
            </a:r>
            <a:r>
              <a:rPr lang="es-PE" sz="2400" dirty="0">
                <a:latin typeface="Berlin Sans FB" pitchFamily="34" charset="0"/>
              </a:rPr>
              <a:t>las relaciones entre el gobernante y el ciudadano. Se realizan cambios en la forma de operar del gobierno y los beneficios originados son recibidos y utilizados, en gran medida por los ciudadanos y empresas.  </a:t>
            </a:r>
            <a:endParaRPr lang="es-ES" sz="2400" dirty="0">
              <a:latin typeface="Berlin Sans FB" pitchFamily="34" charset="0"/>
            </a:endParaRP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57158" y="214290"/>
            <a:ext cx="8572560" cy="635798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ANd9GcQHcEBkZb29EGwbOpkWv9yGqExjGQUQZKZIRhIDMVqtKJLjqgjQL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708920"/>
            <a:ext cx="3985734" cy="2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LA ORGANIZACIÓN VIRTUAL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143932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3200" dirty="0" smtClean="0"/>
              <a:t>   </a:t>
            </a:r>
            <a:r>
              <a:rPr lang="es-ES" dirty="0"/>
              <a:t>Para llegar a ser una organización virtual de deben </a:t>
            </a:r>
            <a:r>
              <a:rPr lang="es-ES" dirty="0" smtClean="0"/>
              <a:t>de implementar:</a:t>
            </a:r>
          </a:p>
          <a:p>
            <a:pPr>
              <a:buNone/>
            </a:pPr>
            <a:endParaRPr lang="es-ES" dirty="0"/>
          </a:p>
          <a:p>
            <a:pPr lvl="0">
              <a:buClr>
                <a:schemeClr val="accent5"/>
              </a:buClr>
              <a:buFont typeface="Wingdings" pitchFamily="2" charset="2"/>
              <a:buChar char="v"/>
            </a:pPr>
            <a:r>
              <a:rPr lang="es-ES" dirty="0"/>
              <a:t>Planificación estratégicas: políticas públicas.</a:t>
            </a:r>
          </a:p>
          <a:p>
            <a:pPr lvl="0">
              <a:buClr>
                <a:schemeClr val="accent5"/>
              </a:buClr>
              <a:buFont typeface="Wingdings" pitchFamily="2" charset="2"/>
              <a:buChar char="v"/>
            </a:pPr>
            <a:r>
              <a:rPr lang="es-ES" dirty="0"/>
              <a:t>Reingeniería de procesos y transformación normativa.</a:t>
            </a:r>
          </a:p>
          <a:p>
            <a:pPr lvl="0">
              <a:buClr>
                <a:schemeClr val="accent5"/>
              </a:buClr>
              <a:buFont typeface="Wingdings" pitchFamily="2" charset="2"/>
              <a:buChar char="v"/>
            </a:pPr>
            <a:r>
              <a:rPr lang="es-ES" dirty="0"/>
              <a:t>Tecnologías de la información.</a:t>
            </a:r>
          </a:p>
          <a:p>
            <a:pPr lvl="0">
              <a:buClr>
                <a:schemeClr val="accent5"/>
              </a:buClr>
              <a:buFont typeface="Wingdings" pitchFamily="2" charset="2"/>
              <a:buChar char="v"/>
            </a:pPr>
            <a:r>
              <a:rPr lang="es-ES" dirty="0"/>
              <a:t>Gestión del cambio y participación.</a:t>
            </a:r>
          </a:p>
          <a:p>
            <a:pPr lvl="0">
              <a:buClr>
                <a:schemeClr val="accent5"/>
              </a:buClr>
              <a:buFont typeface="Wingdings" pitchFamily="2" charset="2"/>
              <a:buChar char="v"/>
            </a:pPr>
            <a:r>
              <a:rPr lang="es-ES" dirty="0"/>
              <a:t>Plan de imagen y difusión.</a:t>
            </a:r>
          </a:p>
          <a:p>
            <a:pPr lvl="0">
              <a:buClr>
                <a:schemeClr val="accent5"/>
              </a:buClr>
              <a:buFont typeface="Wingdings" pitchFamily="2" charset="2"/>
              <a:buChar char="v"/>
            </a:pPr>
            <a:r>
              <a:rPr lang="es-ES" dirty="0"/>
              <a:t>Capacitación y concientización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548680"/>
          <a:ext cx="8678768" cy="573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50024"/>
            <a:ext cx="8229600" cy="77472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CAMPOS DE </a:t>
            </a:r>
            <a:r>
              <a:rPr lang="es-ES" sz="4800" b="1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IMPLEMENTACIÓN</a:t>
            </a:r>
            <a:endParaRPr lang="es-ES" sz="4800" b="1" spc="1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31586"/>
            <a:ext cx="6517958" cy="221343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s-ES" b="1" dirty="0"/>
              <a:t>Administración electrónica </a:t>
            </a:r>
            <a:r>
              <a:rPr lang="es-ES" dirty="0"/>
              <a:t>(e-</a:t>
            </a:r>
            <a:r>
              <a:rPr lang="es-ES" dirty="0" err="1"/>
              <a:t>administration</a:t>
            </a:r>
            <a:r>
              <a:rPr lang="es-ES" dirty="0"/>
              <a:t>)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2400" dirty="0"/>
              <a:t>Se refiere a la mejora de los procesos gubernamentales y de los funcionarios del sector publico gracias a las nuevas TIC- procesos de ejecución de información. </a:t>
            </a:r>
          </a:p>
          <a:p>
            <a:pPr>
              <a:buNone/>
            </a:pPr>
            <a:endParaRPr lang="es-ES" sz="2400" dirty="0"/>
          </a:p>
        </p:txBody>
      </p:sp>
      <p:pic>
        <p:nvPicPr>
          <p:cNvPr id="3074" name="Picture 2" descr="ANd9GcTl2sqAE-tZndtKEyN3lZxhsgzC7KRRUS60WhMPnexTidpBRqY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231710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4 CuadroTexto"/>
          <p:cNvSpPr txBox="1"/>
          <p:nvPr/>
        </p:nvSpPr>
        <p:spPr>
          <a:xfrm>
            <a:off x="2915816" y="3861048"/>
            <a:ext cx="59299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es-ES" sz="2800" b="1" dirty="0" smtClean="0">
                <a:latin typeface="Berlin Sans FB" pitchFamily="34" charset="0"/>
              </a:rPr>
              <a:t>Servicios </a:t>
            </a:r>
            <a:r>
              <a:rPr lang="es-ES" sz="2800" b="1" dirty="0">
                <a:latin typeface="Berlin Sans FB" pitchFamily="34" charset="0"/>
              </a:rPr>
              <a:t>electrónicos </a:t>
            </a:r>
            <a:r>
              <a:rPr lang="es-ES" sz="2800" dirty="0">
                <a:latin typeface="Berlin Sans FB" pitchFamily="34" charset="0"/>
              </a:rPr>
              <a:t>(e-</a:t>
            </a:r>
            <a:r>
              <a:rPr lang="es-ES" sz="2800" dirty="0" err="1">
                <a:latin typeface="Berlin Sans FB" pitchFamily="34" charset="0"/>
              </a:rPr>
              <a:t>services</a:t>
            </a:r>
            <a:r>
              <a:rPr lang="es-ES" sz="2800" dirty="0">
                <a:latin typeface="Berlin Sans FB" pitchFamily="34" charset="0"/>
              </a:rPr>
              <a:t>)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sz="2400" dirty="0" smtClean="0">
                <a:latin typeface="Berlin Sans FB" pitchFamily="34" charset="0"/>
              </a:rPr>
              <a:t>  Se </a:t>
            </a:r>
            <a:r>
              <a:rPr lang="es-ES" sz="2400" dirty="0">
                <a:latin typeface="Berlin Sans FB" pitchFamily="34" charset="0"/>
              </a:rPr>
              <a:t>refiere a la mejora en la facilitación de los servicios públicos a los ciudadanos. Algunos ejemplos </a:t>
            </a:r>
            <a:r>
              <a:rPr lang="es-ES" sz="2400" dirty="0" smtClean="0">
                <a:latin typeface="Berlin Sans FB" pitchFamily="34" charset="0"/>
              </a:rPr>
              <a:t>son</a:t>
            </a:r>
            <a:r>
              <a:rPr lang="es-ES" sz="2400" dirty="0">
                <a:latin typeface="Berlin Sans FB" pitchFamily="34" charset="0"/>
              </a:rPr>
              <a:t>: solicitudes de documentos públicos, solicitudes de documentos legales y certificados, expedición de permisos y licencias. </a:t>
            </a:r>
          </a:p>
          <a:p>
            <a:pPr algn="just"/>
            <a:endParaRPr lang="es-ES" dirty="0"/>
          </a:p>
        </p:txBody>
      </p:sp>
      <p:pic>
        <p:nvPicPr>
          <p:cNvPr id="3075" name="Picture 3" descr="ANd9GcTBSGpFSpUw5jk-YGmc-LDoK-mkGPjGoL7rrSCHyIt5icK61vy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478216"/>
            <a:ext cx="1957058" cy="187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000108"/>
            <a:ext cx="6449370" cy="2714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3600" b="1" dirty="0"/>
              <a:t>Democracia electrónica </a:t>
            </a:r>
            <a:endParaRPr lang="es-ES" sz="3600" b="1" dirty="0" smtClean="0"/>
          </a:p>
          <a:p>
            <a:pPr>
              <a:buNone/>
            </a:pPr>
            <a:r>
              <a:rPr lang="es-ES" sz="3600" dirty="0" smtClean="0"/>
              <a:t>(</a:t>
            </a:r>
            <a:r>
              <a:rPr lang="es-ES" sz="3600" dirty="0"/>
              <a:t>e-democracy) </a:t>
            </a:r>
          </a:p>
          <a:p>
            <a:pPr>
              <a:buClr>
                <a:srgbClr val="7030A0"/>
              </a:buClr>
            </a:pPr>
            <a:r>
              <a:rPr lang="es-ES" dirty="0"/>
              <a:t>Implica una mayor y más activa    participación ciudadana en el proceso de la toma de decisiones gracias a las TIC.</a:t>
            </a:r>
          </a:p>
          <a:p>
            <a:pPr>
              <a:buNone/>
            </a:pPr>
            <a:r>
              <a:rPr lang="es-ES" sz="3200" dirty="0" smtClean="0"/>
              <a:t> </a:t>
            </a:r>
            <a:endParaRPr lang="es-ES" sz="3200" dirty="0"/>
          </a:p>
        </p:txBody>
      </p:sp>
      <p:pic>
        <p:nvPicPr>
          <p:cNvPr id="4098" name="Picture 2" descr="ANd9GcQYQihEZLG6T8lnjy2oAcAoAh-iMlSvJh7jC7EU-8Lqraen_Q0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89040"/>
            <a:ext cx="3307601" cy="26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1080" cy="10715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FORTALECIMIENTO </a:t>
            </a:r>
            <a:r>
              <a:rPr lang="es-ES" sz="3200" b="1" dirty="0">
                <a:solidFill>
                  <a:schemeClr val="tx1"/>
                </a:solidFill>
              </a:rPr>
              <a:t>DE CAPACIDADES DE LA GOBERNABILIDAD </a:t>
            </a:r>
            <a:r>
              <a:rPr lang="es-ES" sz="3200" b="1" dirty="0" smtClean="0">
                <a:solidFill>
                  <a:schemeClr val="tx1"/>
                </a:solidFill>
              </a:rPr>
              <a:t>ELECTRÓNICA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600" dirty="0">
                <a:solidFill>
                  <a:schemeClr val="tx1"/>
                </a:solidFill>
                <a:latin typeface="Berlin Sans FB" pitchFamily="34" charset="0"/>
              </a:rPr>
              <a:t>La UNESCO está llevando acabo un proyecto en gobernabilidad electrónica en Latino América, África y el Caribe con la intención de promover el uso de las TIC en las municipalidades, tratando de conseguir, de esta manera, una mejora en la gobernabilidad local. </a:t>
            </a:r>
          </a:p>
          <a:p>
            <a:r>
              <a:rPr lang="es-ES" sz="2600" dirty="0">
                <a:solidFill>
                  <a:schemeClr val="tx1"/>
                </a:solidFill>
                <a:latin typeface="Berlin Sans FB" pitchFamily="34" charset="0"/>
              </a:rPr>
              <a:t>Módulos de formación para funcionarios responsables de la toma decisiones locales se están elaborando e implementando como resultado de una evaluación de las necesidades y las oportunidades de las regiones participantes.</a:t>
            </a:r>
          </a:p>
          <a:p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39850"/>
          </a:xfrm>
        </p:spPr>
        <p:txBody>
          <a:bodyPr>
            <a:noAutofit/>
          </a:bodyPr>
          <a:lstStyle/>
          <a:p>
            <a:r>
              <a:rPr lang="es-ES" sz="45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OBJETIVOS DE LA GOBERNABILIDAD </a:t>
            </a:r>
            <a:r>
              <a:rPr lang="es-ES" sz="4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ELECTRÓNICA</a:t>
            </a:r>
            <a:endParaRPr lang="es-ES" sz="4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08912" cy="340043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s-ES" sz="2400" dirty="0" smtClean="0"/>
              <a:t>    </a:t>
            </a:r>
            <a:r>
              <a:rPr lang="es-ES" sz="2400" dirty="0"/>
              <a:t>Mejorar la organización de los procesos internos de los </a:t>
            </a:r>
            <a:r>
              <a:rPr lang="es-ES" sz="2400" dirty="0" smtClean="0"/>
              <a:t>gobiernos.  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s-ES" sz="2400" dirty="0"/>
              <a:t> </a:t>
            </a:r>
            <a:r>
              <a:rPr lang="es-ES" sz="2400" dirty="0" smtClean="0"/>
              <a:t>   Proporcionar </a:t>
            </a:r>
            <a:r>
              <a:rPr lang="es-ES" sz="2400" dirty="0"/>
              <a:t>mejor información y un mejor servicio;  Acrecentar la transparencia gubernamental para reducir la </a:t>
            </a:r>
            <a:r>
              <a:rPr lang="es-ES" sz="2400" dirty="0" smtClean="0"/>
              <a:t>corrupción.  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s-ES" sz="2400" dirty="0"/>
              <a:t> </a:t>
            </a:r>
            <a:r>
              <a:rPr lang="es-ES" sz="2400" dirty="0" smtClean="0"/>
              <a:t>   Reforzar </a:t>
            </a:r>
            <a:r>
              <a:rPr lang="es-ES" sz="2400" dirty="0"/>
              <a:t>la credibilidad política y la </a:t>
            </a:r>
            <a:r>
              <a:rPr lang="es-ES" sz="2400" dirty="0" smtClean="0"/>
              <a:t>responsabilidad.  </a:t>
            </a:r>
            <a:r>
              <a:rPr lang="es-ES" sz="2400" dirty="0"/>
              <a:t>Promover prácticas democráticas a través de la participación y la consulta del público.</a:t>
            </a:r>
          </a:p>
          <a:p>
            <a:pPr>
              <a:buClr>
                <a:srgbClr val="0070C0"/>
              </a:buClr>
              <a:buNone/>
            </a:pP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357158" y="214290"/>
            <a:ext cx="8572560" cy="6357982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65403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REINVENTANDO EL GOBIERNO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07196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Se debe de desarrollar:</a:t>
            </a:r>
          </a:p>
          <a:p>
            <a:pPr>
              <a:buNone/>
            </a:pPr>
            <a:endParaRPr lang="es-ES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/>
              <a:t>Competitividad económica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/>
              <a:t>Disciplina fiscal: control de gastos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/>
              <a:t>Efectividad social: mayor complejidad de problemas sociales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/>
              <a:t>Desarrollo democrático: mejor servicio y mayor transparencia.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CARACTERÍSTICAS </a:t>
            </a:r>
            <a:r>
              <a:rPr lang="es-E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DEL GOBIERNO </a:t>
            </a:r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ELECTRÓNICO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2400304"/>
          </a:xfrm>
        </p:spPr>
        <p:txBody>
          <a:bodyPr>
            <a:normAutofit/>
          </a:bodyPr>
          <a:lstStyle/>
          <a:p>
            <a:pPr lvl="0">
              <a:buClr>
                <a:schemeClr val="accent3"/>
              </a:buClr>
              <a:buFont typeface="Wingdings" pitchFamily="2" charset="2"/>
              <a:buChar char="ü"/>
            </a:pPr>
            <a:r>
              <a:rPr lang="es-ES" sz="2400" dirty="0" smtClean="0"/>
              <a:t>Ser innovador</a:t>
            </a:r>
          </a:p>
          <a:p>
            <a:pPr>
              <a:buClr>
                <a:schemeClr val="accent3"/>
              </a:buClr>
              <a:buNone/>
            </a:pPr>
            <a:r>
              <a:rPr lang="es-ES" sz="2400" dirty="0" smtClean="0"/>
              <a:t>    Debe proponer nuevas formas de operar. Rediseñar, crear, modificar los procedimientos y relaciones con los ciudadanos, incorporando y usando las TIC’S.</a:t>
            </a:r>
          </a:p>
          <a:p>
            <a:pPr>
              <a:buNone/>
            </a:pP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 descr="ANd9GcQ4V-quzaiFnJ_eacFUveCdYta_UDiNkCWWO2u1G_74RAyRPJ4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571612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5 CuadroTexto"/>
          <p:cNvSpPr txBox="1"/>
          <p:nvPr/>
        </p:nvSpPr>
        <p:spPr>
          <a:xfrm>
            <a:off x="3286116" y="4286256"/>
            <a:ext cx="542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3"/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Berlin Sans FB" pitchFamily="34" charset="0"/>
              </a:rPr>
              <a:t>Conveniente</a:t>
            </a:r>
          </a:p>
          <a:p>
            <a:pPr lvl="1" algn="just">
              <a:buClr>
                <a:schemeClr val="accent3"/>
              </a:buClr>
            </a:pPr>
            <a:r>
              <a:rPr lang="es-ES" sz="2400" dirty="0" smtClean="0">
                <a:latin typeface="Berlin Sans FB" pitchFamily="34" charset="0"/>
              </a:rPr>
              <a:t>Beneficiar al ciudadano al obtener       información o un servicio a través de los nuevos medios.</a:t>
            </a:r>
          </a:p>
          <a:p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Picture 3" descr="ANd9GcRh3dIIIRJVVRmt1CG_9YyuW2FGv34X4IotpUb4rgX7QtMvsofZ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ACBB8"/>
              </a:clrFrom>
              <a:clrTo>
                <a:srgbClr val="AACB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77072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85728"/>
            <a:ext cx="8429684" cy="3286148"/>
          </a:xfrm>
        </p:spPr>
        <p:txBody>
          <a:bodyPr>
            <a:normAutofit/>
          </a:bodyPr>
          <a:lstStyle/>
          <a:p>
            <a:pPr lvl="0">
              <a:buClr>
                <a:schemeClr val="accent3"/>
              </a:buClr>
              <a:buFont typeface="Wingdings" pitchFamily="2" charset="2"/>
              <a:buChar char="ü"/>
            </a:pPr>
            <a:r>
              <a:rPr lang="es-ES" sz="2400" dirty="0" smtClean="0"/>
              <a:t>Cobertura nacional</a:t>
            </a:r>
          </a:p>
          <a:p>
            <a:pPr>
              <a:buClr>
                <a:schemeClr val="accent3"/>
              </a:buClr>
              <a:buNone/>
            </a:pPr>
            <a:r>
              <a:rPr lang="es-ES" sz="2400" dirty="0" smtClean="0"/>
              <a:t>    Las transacciones deben realizarse desde cualquier parte del país, para ello los servicios deben diseñarse teniendo presente esta característica.</a:t>
            </a:r>
          </a:p>
          <a:p>
            <a:pPr lvl="0">
              <a:buClr>
                <a:schemeClr val="accent3"/>
              </a:buClr>
              <a:buFont typeface="Wingdings" pitchFamily="2" charset="2"/>
              <a:buChar char="ü"/>
            </a:pPr>
            <a:r>
              <a:rPr lang="es-ES" sz="2400" dirty="0" smtClean="0"/>
              <a:t>Participación </a:t>
            </a:r>
            <a:r>
              <a:rPr lang="es-ES" sz="2400" dirty="0"/>
              <a:t>del sector </a:t>
            </a:r>
            <a:r>
              <a:rPr lang="es-ES" sz="2400" dirty="0" smtClean="0"/>
              <a:t>privado</a:t>
            </a:r>
            <a:endParaRPr lang="es-ES" sz="2400" dirty="0"/>
          </a:p>
          <a:p>
            <a:pPr>
              <a:buNone/>
            </a:pPr>
            <a:r>
              <a:rPr lang="es-ES" sz="2400" dirty="0" smtClean="0"/>
              <a:t>    Este </a:t>
            </a:r>
            <a:r>
              <a:rPr lang="es-ES" sz="2400" dirty="0"/>
              <a:t>sector debe participar en el desarrollo e implementación de servicios, formación y capacitación de funcionarios y ciudadanos.</a:t>
            </a:r>
          </a:p>
          <a:p>
            <a:pPr>
              <a:buNone/>
            </a:pP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71472" y="3786190"/>
            <a:ext cx="5572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3"/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Berlin Sans FB" pitchFamily="34" charset="0"/>
              </a:rPr>
              <a:t> Servicios integrados mediante un portal de entrada único hacia el gobierno.</a:t>
            </a:r>
          </a:p>
          <a:p>
            <a:pPr lvl="0">
              <a:buClr>
                <a:schemeClr val="accent3"/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Berlin Sans FB" pitchFamily="34" charset="0"/>
              </a:rPr>
              <a:t> Foco en el ciudadano.</a:t>
            </a:r>
          </a:p>
          <a:p>
            <a:pPr lvl="0">
              <a:buClr>
                <a:schemeClr val="accent3"/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Berlin Sans FB" pitchFamily="34" charset="0"/>
              </a:rPr>
              <a:t> Crea formas participativas.</a:t>
            </a:r>
          </a:p>
          <a:p>
            <a:pPr lvl="0">
              <a:buClr>
                <a:schemeClr val="accent3"/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Berlin Sans FB" pitchFamily="34" charset="0"/>
              </a:rPr>
              <a:t> Promueve el desarrollo económico.</a:t>
            </a:r>
          </a:p>
          <a:p>
            <a:endParaRPr lang="es-ES" sz="2400" dirty="0">
              <a:latin typeface="Berlin Sans FB" pitchFamily="34" charset="0"/>
            </a:endParaRPr>
          </a:p>
        </p:txBody>
      </p:sp>
      <p:pic>
        <p:nvPicPr>
          <p:cNvPr id="11266" name="Picture 2" descr="ANd9GcSuQq8bLZX-HaH026-WWt1-dFW97ISh5UD_nZmAuk1uV2x9KJNCy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284984"/>
            <a:ext cx="1943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8393016" cy="374441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buNone/>
            </a:pPr>
            <a:r>
              <a:rPr lang="es-ES" sz="8000" b="1" dirty="0">
                <a:ln w="11430"/>
                <a:solidFill>
                  <a:srgbClr val="FF993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¿</a:t>
            </a:r>
            <a:r>
              <a:rPr lang="es-ES" sz="8000" b="1" dirty="0" smtClean="0">
                <a:ln w="11430"/>
                <a:solidFill>
                  <a:srgbClr val="FF993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Qué es el </a:t>
            </a:r>
            <a:endParaRPr lang="es-ES" sz="8000" b="1" dirty="0" smtClean="0">
              <a:ln w="11430"/>
              <a:solidFill>
                <a:srgbClr val="FF993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wcard Gothic" pitchFamily="82" charset="0"/>
            </a:endParaRPr>
          </a:p>
          <a:p>
            <a:pPr algn="ctr">
              <a:buNone/>
            </a:pPr>
            <a:endParaRPr lang="es-ES" sz="8000" b="1" dirty="0" smtClean="0">
              <a:ln w="11430"/>
              <a:solidFill>
                <a:srgbClr val="FF993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wcard Gothic" pitchFamily="82" charset="0"/>
            </a:endParaRPr>
          </a:p>
          <a:p>
            <a:pPr>
              <a:buNone/>
            </a:pPr>
            <a:r>
              <a:rPr lang="es-ES" sz="8000" b="1" dirty="0" smtClean="0">
                <a:ln w="11430"/>
                <a:solidFill>
                  <a:srgbClr val="FF993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E-</a:t>
            </a:r>
            <a:r>
              <a:rPr lang="es-ES" sz="8000" b="1" dirty="0" err="1" smtClean="0">
                <a:ln w="11430"/>
                <a:solidFill>
                  <a:srgbClr val="FF993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government</a:t>
            </a:r>
            <a:r>
              <a:rPr lang="es-ES" sz="8000" b="1" dirty="0" smtClean="0">
                <a:ln w="11430"/>
                <a:solidFill>
                  <a:srgbClr val="FF993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?</a:t>
            </a:r>
            <a:endParaRPr lang="es-ES" sz="8000" b="1" dirty="0">
              <a:ln w="11430"/>
              <a:solidFill>
                <a:srgbClr val="FF993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7170" name="Picture 2" descr="ANd9GcS6mj-LDtCHtYafQj5_B4igRRr8yxmQtEGa6Im3fvvUX24Sio5em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04664"/>
            <a:ext cx="2197224" cy="311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80728"/>
            <a:ext cx="8451926" cy="3929090"/>
          </a:xfrm>
        </p:spPr>
        <p:txBody>
          <a:bodyPr>
            <a:noAutofit/>
          </a:bodyPr>
          <a:lstStyle/>
          <a:p>
            <a:r>
              <a:rPr lang="es-ES" sz="7200" b="1" dirty="0" smtClean="0">
                <a:solidFill>
                  <a:srgbClr val="FF9933"/>
                </a:solidFill>
                <a:effectLst>
                  <a:glow rad="139700">
                    <a:srgbClr val="00B050">
                      <a:alpha val="40000"/>
                    </a:srgbClr>
                  </a:glow>
                </a:effectLst>
                <a:latin typeface="Showcard Gothic" pitchFamily="82" charset="0"/>
              </a:rPr>
              <a:t>¿QUÉ </a:t>
            </a:r>
            <a:br>
              <a:rPr lang="es-ES" sz="7200" b="1" dirty="0" smtClean="0">
                <a:solidFill>
                  <a:srgbClr val="FF9933"/>
                </a:solidFill>
                <a:effectLst>
                  <a:glow rad="139700">
                    <a:srgbClr val="00B050">
                      <a:alpha val="40000"/>
                    </a:srgbClr>
                  </a:glow>
                </a:effectLst>
                <a:latin typeface="Showcard Gothic" pitchFamily="82" charset="0"/>
              </a:rPr>
            </a:br>
            <a:r>
              <a:rPr lang="es-ES" sz="7200" b="1" dirty="0" smtClean="0">
                <a:solidFill>
                  <a:srgbClr val="FF9933"/>
                </a:solidFill>
                <a:effectLst>
                  <a:glow rad="139700">
                    <a:srgbClr val="00B050">
                      <a:alpha val="40000"/>
                    </a:srgbClr>
                  </a:glow>
                </a:effectLst>
                <a:latin typeface="Showcard Gothic" pitchFamily="82" charset="0"/>
              </a:rPr>
              <a:t>BENEFICIOS PROPORCIONA EL E-GOVERNMENT?</a:t>
            </a:r>
            <a:endParaRPr lang="es-ES" sz="7200" b="1" dirty="0">
              <a:solidFill>
                <a:srgbClr val="FF9933"/>
              </a:solidFill>
              <a:effectLst>
                <a:glow rad="139700">
                  <a:srgbClr val="00B050">
                    <a:alpha val="40000"/>
                  </a:srgbClr>
                </a:glow>
              </a:effectLst>
              <a:latin typeface="Showcard Gothic" pitchFamily="82" charset="0"/>
            </a:endParaRPr>
          </a:p>
        </p:txBody>
      </p:sp>
      <p:pic>
        <p:nvPicPr>
          <p:cNvPr id="5122" name="Picture 2" descr="ANd9GcS6mj-LDtCHtYafQj5_B4igRRr8yxmQtEGa6Im3fvvUX24Sio5em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3486"/>
            <a:ext cx="1800200" cy="281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BENEFICIOS DEL GOBIERNO ELECTRÓNICO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3808" y="1700808"/>
            <a:ext cx="5929354" cy="2428892"/>
          </a:xfrm>
        </p:spPr>
        <p:txBody>
          <a:bodyPr>
            <a:noAutofit/>
          </a:bodyPr>
          <a:lstStyle/>
          <a:p>
            <a:pPr marL="514350" lvl="0" indent="-514350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400" dirty="0" smtClean="0"/>
              <a:t>Reducción </a:t>
            </a:r>
            <a:r>
              <a:rPr lang="es-ES" sz="2400" dirty="0"/>
              <a:t>de costos, menor infraestructura</a:t>
            </a:r>
          </a:p>
          <a:p>
            <a:pPr marL="514350" lvl="0" indent="-514350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400" dirty="0"/>
              <a:t>Mayor transparencia en transacciones gubernamentales</a:t>
            </a:r>
          </a:p>
          <a:p>
            <a:pPr marL="514350" lvl="0" indent="-514350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400" dirty="0"/>
              <a:t>Mayor competencia entre proveedores</a:t>
            </a:r>
          </a:p>
          <a:p>
            <a:pPr>
              <a:buNone/>
            </a:pPr>
            <a:endParaRPr lang="es-ES" sz="2400" dirty="0"/>
          </a:p>
        </p:txBody>
      </p:sp>
      <p:pic>
        <p:nvPicPr>
          <p:cNvPr id="10242" name="Picture 2" descr="ANd9GcSGQuuuQOM58X7Lla6_Vqp8I47bUj36tbdbtw90dxTL6zX4bcEJfjscF_A-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436023" cy="183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95536" y="4077072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400" dirty="0" smtClean="0">
                <a:latin typeface="Berlin Sans FB" pitchFamily="34" charset="0"/>
              </a:rPr>
              <a:t>Mejora de servicios </a:t>
            </a:r>
          </a:p>
          <a:p>
            <a:pPr marL="514350" lvl="0" indent="-514350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400" dirty="0" smtClean="0">
                <a:latin typeface="Berlin Sans FB" pitchFamily="34" charset="0"/>
              </a:rPr>
              <a:t>Mejor formulación de políticas</a:t>
            </a:r>
          </a:p>
          <a:p>
            <a:pPr marL="514350" lvl="0" indent="-514350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400" dirty="0" smtClean="0">
                <a:latin typeface="Berlin Sans FB" pitchFamily="34" charset="0"/>
              </a:rPr>
              <a:t>Mayor alcance( no importa hora, ni lugar)</a:t>
            </a:r>
          </a:p>
          <a:p>
            <a:pPr marL="514350" lvl="0" indent="-514350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400" dirty="0" smtClean="0">
                <a:latin typeface="Berlin Sans FB" pitchFamily="34" charset="0"/>
              </a:rPr>
              <a:t>Mejora de eficiencias operacionales</a:t>
            </a:r>
          </a:p>
          <a:p>
            <a:pPr marL="514350" lvl="0" indent="-514350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400" dirty="0" smtClean="0">
                <a:latin typeface="Berlin Sans FB" pitchFamily="34" charset="0"/>
              </a:rPr>
              <a:t>Desarrollo de participación ciudadana</a:t>
            </a:r>
          </a:p>
          <a:p>
            <a:endParaRPr lang="es-ES" sz="2400" dirty="0">
              <a:latin typeface="Berlin Sans FB" pitchFamily="34" charset="0"/>
            </a:endParaRPr>
          </a:p>
        </p:txBody>
      </p:sp>
      <p:pic>
        <p:nvPicPr>
          <p:cNvPr id="10243" name="Picture 3" descr="ANd9GcS-tijoobye520nyOWwDD6LTL6wgI0kbBn30jZc8NCSbDGesW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357694"/>
            <a:ext cx="2280913" cy="172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20080" y="404664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P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ESTRATEGIA DEL GOBIERNO ELECRONICO EN EL PERÚ</a:t>
            </a:r>
            <a:endParaRPr lang="es-P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984776" cy="2376264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PE" b="1" dirty="0" smtClean="0">
                <a:solidFill>
                  <a:schemeClr val="tx1"/>
                </a:solidFill>
                <a:latin typeface="Eras Bold ITC" pitchFamily="34" charset="0"/>
              </a:rPr>
              <a:t>Ciudadano como centro del proceso</a:t>
            </a:r>
          </a:p>
          <a:p>
            <a:pPr marL="514350" indent="-514350" algn="just"/>
            <a:r>
              <a:rPr lang="es-ES" dirty="0" smtClean="0"/>
              <a:t>      </a:t>
            </a:r>
            <a:r>
              <a:rPr lang="es-ES" dirty="0" smtClean="0">
                <a:solidFill>
                  <a:schemeClr val="tx1"/>
                </a:solidFill>
              </a:rPr>
              <a:t>difundir </a:t>
            </a:r>
            <a:r>
              <a:rPr lang="es-ES" dirty="0">
                <a:solidFill>
                  <a:schemeClr val="tx1"/>
                </a:solidFill>
              </a:rPr>
              <a:t>una nueva visión, un cambio de estado mental </a:t>
            </a:r>
            <a:r>
              <a:rPr lang="es-ES" dirty="0" smtClean="0">
                <a:solidFill>
                  <a:schemeClr val="tx1"/>
                </a:solidFill>
              </a:rPr>
              <a:t>a </a:t>
            </a:r>
            <a:r>
              <a:rPr lang="es-ES" dirty="0">
                <a:solidFill>
                  <a:schemeClr val="tx1"/>
                </a:solidFill>
              </a:rPr>
              <a:t>la relación ciudadano-servidor </a:t>
            </a:r>
            <a:r>
              <a:rPr lang="es-ES" dirty="0" smtClean="0">
                <a:solidFill>
                  <a:schemeClr val="tx1"/>
                </a:solidFill>
              </a:rPr>
              <a:t>público.</a:t>
            </a:r>
            <a:endParaRPr lang="es-PE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PE" dirty="0"/>
          </a:p>
        </p:txBody>
      </p:sp>
      <p:pic>
        <p:nvPicPr>
          <p:cNvPr id="5122" name="Picture 2" descr="http://1.bp.blogspot.com/_JzMmu5nyYig/SP-KBMqvIRI/AAAAAAAAAA0/kr0WfbwIz9A/s400/ciudadanos%5B1%5D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077072"/>
            <a:ext cx="2304256" cy="238106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4680520" cy="1944216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lphaUcPeriod"/>
            </a:pPr>
            <a:r>
              <a:rPr lang="es-ES" sz="2400" b="1" dirty="0" smtClean="0">
                <a:solidFill>
                  <a:srgbClr val="006600"/>
                </a:solidFill>
              </a:rPr>
              <a:t>Servicio al Cliente (</a:t>
            </a:r>
            <a:r>
              <a:rPr lang="es-ES" sz="2400" b="1" dirty="0" err="1" smtClean="0">
                <a:solidFill>
                  <a:srgbClr val="006600"/>
                </a:solidFill>
              </a:rPr>
              <a:t>CzRM</a:t>
            </a:r>
            <a:r>
              <a:rPr lang="es-ES" sz="2400" b="1" dirty="0" smtClean="0">
                <a:solidFill>
                  <a:srgbClr val="006600"/>
                </a:solidFill>
              </a:rPr>
              <a:t> </a:t>
            </a:r>
            <a:r>
              <a:rPr lang="es-ES" sz="2400" b="1" i="1" dirty="0" err="1" smtClean="0">
                <a:solidFill>
                  <a:srgbClr val="006600"/>
                </a:solidFill>
              </a:rPr>
              <a:t>Citizen</a:t>
            </a:r>
            <a:r>
              <a:rPr lang="es-ES" sz="2400" b="1" i="1" dirty="0" smtClean="0">
                <a:solidFill>
                  <a:srgbClr val="006600"/>
                </a:solidFill>
              </a:rPr>
              <a:t> </a:t>
            </a:r>
            <a:r>
              <a:rPr lang="es-ES" sz="2400" b="1" i="1" dirty="0" err="1" smtClean="0">
                <a:solidFill>
                  <a:srgbClr val="006600"/>
                </a:solidFill>
              </a:rPr>
              <a:t>Relationship</a:t>
            </a:r>
            <a:r>
              <a:rPr lang="es-ES" sz="2400" b="1" i="1" dirty="0" smtClean="0">
                <a:solidFill>
                  <a:srgbClr val="006600"/>
                </a:solidFill>
              </a:rPr>
              <a:t> Management</a:t>
            </a:r>
            <a:r>
              <a:rPr lang="es-ES" sz="2400" b="1" dirty="0" smtClean="0">
                <a:solidFill>
                  <a:srgbClr val="006600"/>
                </a:solidFill>
              </a:rPr>
              <a:t>): </a:t>
            </a:r>
            <a:r>
              <a:rPr lang="es-ES" sz="2400" b="1" dirty="0" smtClean="0">
                <a:solidFill>
                  <a:srgbClr val="006600"/>
                </a:solidFill>
              </a:rPr>
              <a:t> </a:t>
            </a:r>
            <a:r>
              <a:rPr lang="es-ES" sz="2400" dirty="0" smtClean="0">
                <a:solidFill>
                  <a:schemeClr val="tx1"/>
                </a:solidFill>
              </a:rPr>
              <a:t>Esta </a:t>
            </a:r>
            <a:r>
              <a:rPr lang="es-ES" sz="2400" dirty="0" smtClean="0">
                <a:solidFill>
                  <a:schemeClr val="tx1"/>
                </a:solidFill>
              </a:rPr>
              <a:t>fase debe ir acompañada del rediseño de los procesos de atención al interior de cada oficina </a:t>
            </a:r>
            <a:r>
              <a:rPr lang="es-ES" sz="2400" dirty="0" smtClean="0">
                <a:solidFill>
                  <a:schemeClr val="tx1"/>
                </a:solidFill>
              </a:rPr>
              <a:t>pública. </a:t>
            </a:r>
          </a:p>
          <a:p>
            <a:pPr marL="457200" lvl="0" indent="-457200" algn="just"/>
            <a:endParaRPr lang="es-PE" sz="1600" dirty="0" smtClean="0">
              <a:solidFill>
                <a:schemeClr val="tx1"/>
              </a:solidFill>
            </a:endParaRPr>
          </a:p>
        </p:txBody>
      </p:sp>
      <p:sp>
        <p:nvSpPr>
          <p:cNvPr id="4" name="5 Subtítulo"/>
          <p:cNvSpPr txBox="1">
            <a:spLocks/>
          </p:cNvSpPr>
          <p:nvPr/>
        </p:nvSpPr>
        <p:spPr>
          <a:xfrm>
            <a:off x="1331640" y="3140968"/>
            <a:ext cx="6840760" cy="3051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s-P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Flujos de Trabajo (</a:t>
            </a:r>
            <a:r>
              <a:rPr kumimoji="0" lang="es-E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Workflow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):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El CRM obliga al Gobierno a redefinir sus procesos para que tengan como componente principal al ciudadano al que buscan servir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endParaRPr kumimoji="0" lang="es-E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Ubicuidad: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Internet es el gran “habilitador” de la revolución digital. </a:t>
            </a:r>
          </a:p>
        </p:txBody>
      </p:sp>
      <p:pic>
        <p:nvPicPr>
          <p:cNvPr id="4098" name="Picture 2" descr="http://scastor.files.wordpress.com/2011/03/servicio_atencion_al_client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620688"/>
            <a:ext cx="2577778" cy="241022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03648" y="404664"/>
            <a:ext cx="7344816" cy="5904656"/>
          </a:xfrm>
        </p:spPr>
        <p:txBody>
          <a:bodyPr>
            <a:noAutofit/>
          </a:bodyPr>
          <a:lstStyle/>
          <a:p>
            <a:pPr lvl="0" algn="just"/>
            <a:r>
              <a:rPr lang="es-ES" sz="2000" dirty="0" smtClean="0">
                <a:solidFill>
                  <a:schemeClr val="tx1"/>
                </a:solidFill>
              </a:rPr>
              <a:t>Creemos que una combinación de variables podría utilizar el TIC como herramientas para dar valor público a estos sectores</a:t>
            </a:r>
            <a:r>
              <a:rPr lang="es-ES" sz="2000" dirty="0" smtClean="0">
                <a:solidFill>
                  <a:schemeClr val="tx1"/>
                </a:solidFill>
              </a:rPr>
              <a:t>:</a:t>
            </a:r>
          </a:p>
          <a:p>
            <a:pPr lvl="0" algn="just"/>
            <a:endParaRPr lang="es-PE" sz="1100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ES" sz="2400" b="1" dirty="0" smtClean="0">
                <a:solidFill>
                  <a:srgbClr val="FF0066"/>
                </a:solidFill>
              </a:rPr>
              <a:t>GOBIERNO PROACTIVO: </a:t>
            </a:r>
            <a:r>
              <a:rPr lang="es-ES" sz="2000" dirty="0" smtClean="0">
                <a:solidFill>
                  <a:schemeClr val="tx1"/>
                </a:solidFill>
              </a:rPr>
              <a:t>Un </a:t>
            </a:r>
            <a:r>
              <a:rPr lang="es-ES" sz="2000" dirty="0" smtClean="0">
                <a:solidFill>
                  <a:schemeClr val="tx1"/>
                </a:solidFill>
              </a:rPr>
              <a:t>gobierno que busque al ciudadano para servirlo, particularmente a aquellos histórica, geográfica o económicamente </a:t>
            </a:r>
            <a:r>
              <a:rPr lang="es-ES" sz="2000" dirty="0" smtClean="0">
                <a:solidFill>
                  <a:schemeClr val="tx1"/>
                </a:solidFill>
              </a:rPr>
              <a:t>relegados.</a:t>
            </a:r>
          </a:p>
          <a:p>
            <a:pPr lvl="0" algn="just">
              <a:buFont typeface="Wingdings" pitchFamily="2" charset="2"/>
              <a:buChar char="v"/>
            </a:pPr>
            <a:endParaRPr lang="es-PE" sz="1100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ES" sz="2400" b="1" dirty="0" smtClean="0">
                <a:solidFill>
                  <a:srgbClr val="FF0066"/>
                </a:solidFill>
              </a:rPr>
              <a:t>GOBIERNO ITINERANTE: </a:t>
            </a:r>
            <a:r>
              <a:rPr lang="es-ES" sz="2000" dirty="0" smtClean="0">
                <a:solidFill>
                  <a:schemeClr val="tx1"/>
                </a:solidFill>
              </a:rPr>
              <a:t>El </a:t>
            </a:r>
            <a:r>
              <a:rPr lang="es-ES" sz="2000" dirty="0" smtClean="0">
                <a:solidFill>
                  <a:schemeClr val="tx1"/>
                </a:solidFill>
              </a:rPr>
              <a:t>Estado puede </a:t>
            </a:r>
            <a:r>
              <a:rPr lang="es-ES" sz="2000" dirty="0" smtClean="0">
                <a:solidFill>
                  <a:schemeClr val="tx1"/>
                </a:solidFill>
              </a:rPr>
              <a:t>acercarse </a:t>
            </a:r>
            <a:r>
              <a:rPr lang="es-ES" sz="2000" dirty="0" smtClean="0">
                <a:solidFill>
                  <a:schemeClr val="tx1"/>
                </a:solidFill>
              </a:rPr>
              <a:t>a estos ciudadanos geográficamente </a:t>
            </a:r>
            <a:r>
              <a:rPr lang="es-ES" sz="2000" dirty="0" smtClean="0">
                <a:solidFill>
                  <a:schemeClr val="tx1"/>
                </a:solidFill>
              </a:rPr>
              <a:t>olvidados.</a:t>
            </a:r>
          </a:p>
          <a:p>
            <a:pPr lvl="0" algn="just">
              <a:buFont typeface="Wingdings" pitchFamily="2" charset="2"/>
              <a:buChar char="v"/>
            </a:pPr>
            <a:endParaRPr lang="es-PE" sz="1100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ES" sz="2400" b="1" dirty="0" smtClean="0">
                <a:solidFill>
                  <a:srgbClr val="FF0066"/>
                </a:solidFill>
              </a:rPr>
              <a:t>COMUNIDADES: </a:t>
            </a:r>
            <a:r>
              <a:rPr lang="es-ES" sz="2000" dirty="0" smtClean="0">
                <a:solidFill>
                  <a:schemeClr val="tx1"/>
                </a:solidFill>
              </a:rPr>
              <a:t>Es </a:t>
            </a:r>
            <a:r>
              <a:rPr lang="es-ES" sz="2000" dirty="0" smtClean="0">
                <a:solidFill>
                  <a:schemeClr val="tx1"/>
                </a:solidFill>
              </a:rPr>
              <a:t>necesario definir las comunidades con las que interactúa el </a:t>
            </a:r>
            <a:r>
              <a:rPr lang="es-ES" sz="2000" dirty="0" smtClean="0">
                <a:solidFill>
                  <a:schemeClr val="tx1"/>
                </a:solidFill>
              </a:rPr>
              <a:t> gobierno </a:t>
            </a:r>
            <a:r>
              <a:rPr lang="es-ES" sz="2000" dirty="0" smtClean="0">
                <a:solidFill>
                  <a:schemeClr val="tx1"/>
                </a:solidFill>
              </a:rPr>
              <a:t>y definir los servicios particulares que deben </a:t>
            </a:r>
            <a:r>
              <a:rPr lang="es-ES" sz="2000" dirty="0" smtClean="0">
                <a:solidFill>
                  <a:schemeClr val="tx1"/>
                </a:solidFill>
              </a:rPr>
              <a:t>considerarse.</a:t>
            </a:r>
          </a:p>
          <a:p>
            <a:pPr lvl="0" algn="just">
              <a:buFont typeface="Wingdings" pitchFamily="2" charset="2"/>
              <a:buChar char="v"/>
            </a:pPr>
            <a:endParaRPr lang="es-PE" sz="1100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ES" sz="2400" b="1" dirty="0" smtClean="0">
                <a:solidFill>
                  <a:srgbClr val="FF0066"/>
                </a:solidFill>
              </a:rPr>
              <a:t>CONVERGENCIA: </a:t>
            </a:r>
            <a:r>
              <a:rPr lang="es-ES" sz="2000" dirty="0" smtClean="0">
                <a:solidFill>
                  <a:schemeClr val="tx1"/>
                </a:solidFill>
              </a:rPr>
              <a:t>Ninguna </a:t>
            </a:r>
            <a:r>
              <a:rPr lang="es-ES" sz="2000" dirty="0" smtClean="0">
                <a:solidFill>
                  <a:schemeClr val="tx1"/>
                </a:solidFill>
              </a:rPr>
              <a:t>solución es por sí completa o perfecta. </a:t>
            </a:r>
            <a:endParaRPr lang="es-PE" sz="2000" dirty="0" smtClean="0">
              <a:solidFill>
                <a:schemeClr val="tx1"/>
              </a:solidFill>
            </a:endParaRPr>
          </a:p>
          <a:p>
            <a:pPr algn="just"/>
            <a:endParaRPr lang="es-P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6864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5 NIVELES DE GOBIERNO ELECTRÓNICO</a:t>
            </a:r>
            <a:r>
              <a:rPr lang="es-PE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s-PE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s-PE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7632848" cy="4176464"/>
          </a:xfrm>
        </p:spPr>
        <p:txBody>
          <a:bodyPr>
            <a:noAutofit/>
          </a:bodyPr>
          <a:lstStyle/>
          <a:p>
            <a:pPr algn="just">
              <a:buBlip>
                <a:blip r:embed="rId3"/>
              </a:buBlip>
            </a:pPr>
            <a:r>
              <a:rPr lang="es-ES" sz="2600" b="1" dirty="0" smtClean="0">
                <a:solidFill>
                  <a:schemeClr val="tx1"/>
                </a:solidFill>
              </a:rPr>
              <a:t>Nivel 1: </a:t>
            </a:r>
            <a:r>
              <a:rPr lang="es-ES" sz="2600" dirty="0" smtClean="0">
                <a:solidFill>
                  <a:schemeClr val="tx1"/>
                </a:solidFill>
              </a:rPr>
              <a:t>Provee información institucional. </a:t>
            </a:r>
            <a:endParaRPr lang="es-PE" sz="2600" dirty="0" smtClean="0">
              <a:solidFill>
                <a:schemeClr val="tx1"/>
              </a:solidFill>
            </a:endParaRPr>
          </a:p>
          <a:p>
            <a:pPr algn="just">
              <a:buBlip>
                <a:blip r:embed="rId3"/>
              </a:buBlip>
            </a:pPr>
            <a:r>
              <a:rPr lang="es-ES" sz="2600" b="1" dirty="0" smtClean="0">
                <a:solidFill>
                  <a:schemeClr val="tx1"/>
                </a:solidFill>
              </a:rPr>
              <a:t>Nivel 2: </a:t>
            </a:r>
            <a:r>
              <a:rPr lang="es-ES" sz="2600" dirty="0" smtClean="0">
                <a:solidFill>
                  <a:srgbClr val="FF0066"/>
                </a:solidFill>
              </a:rPr>
              <a:t>Servicios transaccionales: </a:t>
            </a:r>
            <a:r>
              <a:rPr lang="es-ES" sz="2600" dirty="0" smtClean="0">
                <a:solidFill>
                  <a:schemeClr val="tx1"/>
                </a:solidFill>
              </a:rPr>
              <a:t>Permiten completar procesos en línea en cada sitio web del </a:t>
            </a:r>
            <a:r>
              <a:rPr lang="es-ES" sz="2600" dirty="0" smtClean="0">
                <a:solidFill>
                  <a:schemeClr val="tx1"/>
                </a:solidFill>
              </a:rPr>
              <a:t>estado.</a:t>
            </a:r>
            <a:endParaRPr lang="es-PE" sz="2600" dirty="0" smtClean="0">
              <a:solidFill>
                <a:schemeClr val="tx1"/>
              </a:solidFill>
            </a:endParaRPr>
          </a:p>
          <a:p>
            <a:pPr algn="just">
              <a:buBlip>
                <a:blip r:embed="rId3"/>
              </a:buBlip>
            </a:pPr>
            <a:r>
              <a:rPr lang="es-ES" sz="2600" b="1" dirty="0" smtClean="0">
                <a:solidFill>
                  <a:schemeClr val="tx1"/>
                </a:solidFill>
              </a:rPr>
              <a:t>Nivel 3: </a:t>
            </a:r>
            <a:r>
              <a:rPr lang="es-ES" sz="2600" dirty="0" smtClean="0">
                <a:solidFill>
                  <a:srgbClr val="FF0066"/>
                </a:solidFill>
              </a:rPr>
              <a:t>Servicios integrados: </a:t>
            </a:r>
            <a:r>
              <a:rPr lang="es-ES" sz="2600" dirty="0" smtClean="0">
                <a:solidFill>
                  <a:schemeClr val="tx1"/>
                </a:solidFill>
              </a:rPr>
              <a:t>Permite realizar trámites en línea con componentes interinstitucionales. </a:t>
            </a:r>
            <a:endParaRPr lang="es-PE" sz="2600" dirty="0" smtClean="0">
              <a:solidFill>
                <a:schemeClr val="tx1"/>
              </a:solidFill>
            </a:endParaRPr>
          </a:p>
          <a:p>
            <a:pPr algn="just">
              <a:buBlip>
                <a:blip r:embed="rId3"/>
              </a:buBlip>
            </a:pPr>
            <a:r>
              <a:rPr lang="es-ES" sz="2600" b="1" dirty="0" smtClean="0">
                <a:solidFill>
                  <a:schemeClr val="tx1"/>
                </a:solidFill>
              </a:rPr>
              <a:t>Nivel 4: </a:t>
            </a:r>
            <a:r>
              <a:rPr lang="es-ES" sz="2600" dirty="0" smtClean="0">
                <a:solidFill>
                  <a:srgbClr val="FF0066"/>
                </a:solidFill>
              </a:rPr>
              <a:t>Integración Total: </a:t>
            </a:r>
            <a:r>
              <a:rPr lang="es-ES" sz="2600" dirty="0" smtClean="0">
                <a:solidFill>
                  <a:schemeClr val="tx1"/>
                </a:solidFill>
              </a:rPr>
              <a:t>Consola Única de Atención. </a:t>
            </a:r>
            <a:endParaRPr lang="es-PE" sz="2600" dirty="0" smtClean="0">
              <a:solidFill>
                <a:schemeClr val="tx1"/>
              </a:solidFill>
            </a:endParaRPr>
          </a:p>
          <a:p>
            <a:pPr algn="just">
              <a:buBlip>
                <a:blip r:embed="rId3"/>
              </a:buBlip>
            </a:pPr>
            <a:r>
              <a:rPr lang="es-ES" sz="2600" b="1" dirty="0" smtClean="0">
                <a:solidFill>
                  <a:schemeClr val="tx1"/>
                </a:solidFill>
              </a:rPr>
              <a:t>Nivel 5: </a:t>
            </a:r>
            <a:r>
              <a:rPr lang="es-ES" sz="2600" dirty="0" smtClean="0">
                <a:solidFill>
                  <a:srgbClr val="FF0066"/>
                </a:solidFill>
              </a:rPr>
              <a:t>Consola Única y Servicios </a:t>
            </a:r>
            <a:r>
              <a:rPr lang="es-ES" sz="2600" dirty="0" err="1" smtClean="0">
                <a:solidFill>
                  <a:srgbClr val="FF0066"/>
                </a:solidFill>
              </a:rPr>
              <a:t>Preactivos</a:t>
            </a:r>
            <a:r>
              <a:rPr lang="es-ES" sz="2600" dirty="0" smtClean="0">
                <a:solidFill>
                  <a:srgbClr val="FF0066"/>
                </a:solidFill>
              </a:rPr>
              <a:t>: </a:t>
            </a:r>
            <a:r>
              <a:rPr lang="es-ES" sz="2600" dirty="0" smtClean="0">
                <a:solidFill>
                  <a:schemeClr val="tx1"/>
                </a:solidFill>
              </a:rPr>
              <a:t>La consola actúa de acuerdo a las características del ciudadano. </a:t>
            </a:r>
            <a:endParaRPr lang="es-PE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tu.int/ITU-D/ict_stories/Images/e-government/info_te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17032"/>
            <a:ext cx="2018631" cy="2376264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264096" y="47667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s-ES" sz="3000" b="1" dirty="0" smtClean="0">
                <a:latin typeface="Eras Demi ITC" pitchFamily="34" charset="0"/>
              </a:rPr>
              <a:t>2. </a:t>
            </a:r>
            <a:r>
              <a:rPr lang="es-ES" sz="3000" b="1" dirty="0" smtClean="0">
                <a:latin typeface="Eras Bold ITC" pitchFamily="34" charset="0"/>
                <a:ea typeface="+mn-ea"/>
                <a:cs typeface="+mn-cs"/>
              </a:rPr>
              <a:t>MODERNIZACIÓN DE LA GESTIÓN PÚBLICA Y TRANSPARENCIA     ADMINISTRATIVA</a:t>
            </a:r>
            <a:r>
              <a:rPr lang="es-PE" sz="3000" b="1" dirty="0" smtClean="0">
                <a:latin typeface="Eras Demi ITC" pitchFamily="34" charset="0"/>
              </a:rPr>
              <a:t/>
            </a:r>
            <a:br>
              <a:rPr lang="es-PE" sz="3000" b="1" dirty="0" smtClean="0">
                <a:latin typeface="Eras Demi ITC" pitchFamily="34" charset="0"/>
              </a:rPr>
            </a:br>
            <a:endParaRPr lang="es-PE" sz="3000" dirty="0">
              <a:latin typeface="Eras Demi ITC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1752600"/>
          </a:xfrm>
        </p:spPr>
        <p:txBody>
          <a:bodyPr>
            <a:noAutofit/>
          </a:bodyPr>
          <a:lstStyle/>
          <a:p>
            <a:pPr algn="just"/>
            <a:r>
              <a:rPr lang="es-ES" sz="3000" dirty="0" smtClean="0">
                <a:solidFill>
                  <a:schemeClr val="tx1"/>
                </a:solidFill>
              </a:rPr>
              <a:t>La gestión pública debería ser medida en su eficiencia bajo pautas similares a las del Sector Privado:</a:t>
            </a:r>
            <a:endParaRPr lang="es-PE" sz="3000" dirty="0" smtClean="0">
              <a:solidFill>
                <a:schemeClr val="tx1"/>
              </a:solidFill>
            </a:endParaRPr>
          </a:p>
          <a:p>
            <a:pPr marL="173038" algn="just">
              <a:buClr>
                <a:srgbClr val="CC0066"/>
              </a:buClr>
              <a:buFont typeface="Wingdings" pitchFamily="2" charset="2"/>
              <a:buChar char="v"/>
            </a:pPr>
            <a:r>
              <a:rPr lang="es-ES" sz="3000" dirty="0" smtClean="0">
                <a:solidFill>
                  <a:schemeClr val="tx1"/>
                </a:solidFill>
              </a:rPr>
              <a:t>Calidad de servicio y satisfacción del cliente</a:t>
            </a:r>
            <a:endParaRPr lang="es-PE" sz="3000" dirty="0" smtClean="0">
              <a:solidFill>
                <a:schemeClr val="tx1"/>
              </a:solidFill>
            </a:endParaRPr>
          </a:p>
          <a:p>
            <a:pPr marL="173038" algn="just">
              <a:buClr>
                <a:srgbClr val="CC0066"/>
              </a:buClr>
              <a:buFont typeface="Wingdings" pitchFamily="2" charset="2"/>
              <a:buChar char="v"/>
            </a:pPr>
            <a:r>
              <a:rPr lang="es-ES" sz="3000" dirty="0" smtClean="0">
                <a:solidFill>
                  <a:schemeClr val="tx1"/>
                </a:solidFill>
              </a:rPr>
              <a:t>Optimización </a:t>
            </a:r>
            <a:r>
              <a:rPr lang="es-ES" sz="3000" dirty="0" smtClean="0">
                <a:solidFill>
                  <a:schemeClr val="tx1"/>
                </a:solidFill>
              </a:rPr>
              <a:t>de </a:t>
            </a:r>
            <a:r>
              <a:rPr lang="es-ES" sz="3000" dirty="0" smtClean="0">
                <a:solidFill>
                  <a:schemeClr val="tx1"/>
                </a:solidFill>
              </a:rPr>
              <a:t>costos</a:t>
            </a:r>
            <a:endParaRPr lang="es-PE" sz="3000" dirty="0" smtClean="0">
              <a:solidFill>
                <a:schemeClr val="tx1"/>
              </a:solidFill>
            </a:endParaRPr>
          </a:p>
          <a:p>
            <a:pPr marL="173038" algn="just">
              <a:buClr>
                <a:srgbClr val="CC0066"/>
              </a:buClr>
              <a:buFont typeface="Wingdings" pitchFamily="2" charset="2"/>
              <a:buChar char="v"/>
            </a:pPr>
            <a:r>
              <a:rPr lang="es-ES" sz="3000" dirty="0" smtClean="0">
                <a:solidFill>
                  <a:schemeClr val="tx1"/>
                </a:solidFill>
              </a:rPr>
              <a:t>Simplificación </a:t>
            </a:r>
            <a:r>
              <a:rPr lang="es-ES" sz="3000" dirty="0" smtClean="0">
                <a:solidFill>
                  <a:schemeClr val="tx1"/>
                </a:solidFill>
              </a:rPr>
              <a:t>de procesos</a:t>
            </a:r>
            <a:endParaRPr lang="es-PE" sz="3000" dirty="0" smtClean="0">
              <a:solidFill>
                <a:schemeClr val="tx1"/>
              </a:solidFill>
            </a:endParaRPr>
          </a:p>
          <a:p>
            <a:pPr marL="173038" lvl="0" algn="just">
              <a:buClr>
                <a:srgbClr val="CC0066"/>
              </a:buClr>
              <a:buFont typeface="Wingdings" pitchFamily="2" charset="2"/>
              <a:buChar char="v"/>
            </a:pPr>
            <a:r>
              <a:rPr lang="es-ES" sz="3000" dirty="0" smtClean="0">
                <a:solidFill>
                  <a:schemeClr val="tx1"/>
                </a:solidFill>
              </a:rPr>
              <a:t> </a:t>
            </a:r>
            <a:r>
              <a:rPr lang="es-ES" sz="3000" dirty="0" smtClean="0">
                <a:solidFill>
                  <a:schemeClr val="tx1"/>
                </a:solidFill>
              </a:rPr>
              <a:t>Ubicuidad </a:t>
            </a:r>
            <a:r>
              <a:rPr lang="es-ES" sz="3000" dirty="0" smtClean="0">
                <a:solidFill>
                  <a:schemeClr val="tx1"/>
                </a:solidFill>
              </a:rPr>
              <a:t>(</a:t>
            </a:r>
            <a:r>
              <a:rPr lang="es-ES" sz="3000" dirty="0" smtClean="0">
                <a:solidFill>
                  <a:schemeClr val="tx1"/>
                </a:solidFill>
              </a:rPr>
              <a:t>estar cerca del ciudadano)</a:t>
            </a:r>
            <a:endParaRPr lang="es-PE" sz="3000" dirty="0" smtClean="0">
              <a:solidFill>
                <a:schemeClr val="tx1"/>
              </a:solidFill>
            </a:endParaRPr>
          </a:p>
          <a:p>
            <a:pPr algn="just"/>
            <a:endParaRPr lang="es-PE" sz="3000" dirty="0">
              <a:solidFill>
                <a:schemeClr val="tx1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24936" cy="3816424"/>
          </a:xfrm>
        </p:spPr>
        <p:txBody>
          <a:bodyPr>
            <a:noAutofit/>
          </a:bodyPr>
          <a:lstStyle/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Los procesos Interinstitucionales deberían resolver esto mediante mecanismos internos de trabajo.</a:t>
            </a:r>
            <a:endParaRPr lang="es-PE" sz="2800" dirty="0" smtClean="0">
              <a:solidFill>
                <a:schemeClr val="tx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800" b="1" dirty="0" smtClean="0">
                <a:solidFill>
                  <a:srgbClr val="CC0000"/>
                </a:solidFill>
              </a:rPr>
              <a:t>INTRANET DEL ESTADO</a:t>
            </a:r>
            <a:endParaRPr lang="es-PE" sz="2800" dirty="0" smtClean="0">
              <a:solidFill>
                <a:srgbClr val="CC0000"/>
              </a:solidFill>
            </a:endParaRPr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Base en el cual </a:t>
            </a:r>
            <a:r>
              <a:rPr lang="es-ES" sz="2800" dirty="0" smtClean="0">
                <a:solidFill>
                  <a:schemeClr val="tx1"/>
                </a:solidFill>
              </a:rPr>
              <a:t>se </a:t>
            </a:r>
            <a:r>
              <a:rPr lang="es-ES" sz="2800" dirty="0" smtClean="0">
                <a:solidFill>
                  <a:schemeClr val="tx1"/>
                </a:solidFill>
              </a:rPr>
              <a:t>debe </a:t>
            </a:r>
            <a:r>
              <a:rPr lang="es-ES" sz="2800" dirty="0" smtClean="0">
                <a:solidFill>
                  <a:schemeClr val="tx1"/>
                </a:solidFill>
              </a:rPr>
              <a:t>publicar </a:t>
            </a:r>
            <a:r>
              <a:rPr lang="es-ES" sz="2800" dirty="0" smtClean="0">
                <a:solidFill>
                  <a:schemeClr val="tx1"/>
                </a:solidFill>
              </a:rPr>
              <a:t> aplicaciones del proceso.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b="1" dirty="0" smtClean="0">
                <a:solidFill>
                  <a:srgbClr val="CC0000"/>
                </a:solidFill>
              </a:rPr>
              <a:t>WORKFLOWS</a:t>
            </a:r>
            <a:endParaRPr lang="es-PE" sz="2800" dirty="0" smtClean="0">
              <a:solidFill>
                <a:srgbClr val="CC0000"/>
              </a:solidFill>
            </a:endParaRPr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P</a:t>
            </a:r>
            <a:r>
              <a:rPr lang="es-ES" sz="2800" dirty="0" smtClean="0">
                <a:solidFill>
                  <a:schemeClr val="tx1"/>
                </a:solidFill>
              </a:rPr>
              <a:t>ermiten </a:t>
            </a:r>
            <a:r>
              <a:rPr lang="es-ES" sz="2800" dirty="0" smtClean="0">
                <a:solidFill>
                  <a:schemeClr val="tx1"/>
                </a:solidFill>
              </a:rPr>
              <a:t>optimizar la Gestión Pública y hacerla transparente.</a:t>
            </a:r>
            <a:endParaRPr lang="es-PE" sz="2800" dirty="0" smtClean="0">
              <a:solidFill>
                <a:schemeClr val="tx1"/>
              </a:solidFill>
            </a:endParaRPr>
          </a:p>
          <a:p>
            <a:pPr algn="just"/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768" y="3933056"/>
            <a:ext cx="6336704" cy="26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s-ES" sz="2800" b="1" dirty="0" smtClean="0">
                <a:solidFill>
                  <a:srgbClr val="CC0000"/>
                </a:solidFill>
                <a:latin typeface="Berlin Sans FB" pitchFamily="34" charset="0"/>
              </a:rPr>
              <a:t>ESTÁNDARES</a:t>
            </a:r>
            <a:endParaRPr lang="es-PE" sz="2800" b="1" dirty="0" smtClean="0">
              <a:solidFill>
                <a:srgbClr val="CC0000"/>
              </a:solidFill>
              <a:latin typeface="Berlin Sans FB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s-ES" sz="2800" dirty="0" smtClean="0">
                <a:latin typeface="Berlin Sans FB" pitchFamily="34" charset="0"/>
              </a:rPr>
              <a:t>Las iniciativas no coordinadas </a:t>
            </a:r>
            <a:r>
              <a:rPr lang="es-ES" sz="2800" dirty="0" smtClean="0">
                <a:latin typeface="Berlin Sans FB" pitchFamily="34" charset="0"/>
              </a:rPr>
              <a:t>del </a:t>
            </a:r>
            <a:r>
              <a:rPr lang="es-ES" sz="2800" dirty="0" smtClean="0">
                <a:latin typeface="Berlin Sans FB" pitchFamily="34" charset="0"/>
              </a:rPr>
              <a:t>Estado han generado una gran variedad de soluciones con bajos niveles de integración y redundancia en muchos casos. </a:t>
            </a:r>
            <a:endParaRPr lang="es-PE" sz="2800" dirty="0" smtClean="0">
              <a:latin typeface="Berlin Sans FB" pitchFamily="34" charset="0"/>
            </a:endParaRPr>
          </a:p>
          <a:p>
            <a:endParaRPr lang="es-PE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064896" cy="5904656"/>
          </a:xfrm>
        </p:spPr>
        <p:txBody>
          <a:bodyPr>
            <a:no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sz="2800" b="1" dirty="0" smtClean="0">
                <a:solidFill>
                  <a:srgbClr val="CC0000"/>
                </a:solidFill>
              </a:rPr>
              <a:t>INTEGRACIÓN </a:t>
            </a:r>
            <a:r>
              <a:rPr lang="es-ES" sz="2800" b="1" dirty="0" smtClean="0">
                <a:solidFill>
                  <a:srgbClr val="CC0000"/>
                </a:solidFill>
              </a:rPr>
              <a:t>CON EL SECTOR PRIVADO</a:t>
            </a:r>
            <a:endParaRPr lang="es-PE" sz="2800" dirty="0" smtClean="0">
              <a:solidFill>
                <a:srgbClr val="CC0000"/>
              </a:solidFill>
            </a:endParaRPr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Los sectores público y privado son interdependientes por lo que deben generar dinámicas de beneficio mutuo. </a:t>
            </a:r>
            <a:endParaRPr lang="es-ES" sz="28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s-ES" sz="2800" b="1" dirty="0" smtClean="0">
                <a:solidFill>
                  <a:srgbClr val="CC0000"/>
                </a:solidFill>
              </a:rPr>
              <a:t>GRUPOS DE TRABAJO PARA LA IMPLEMENTACIÓN DEL </a:t>
            </a:r>
            <a:r>
              <a:rPr lang="es-ES" sz="2800" b="1" dirty="0" smtClean="0">
                <a:solidFill>
                  <a:srgbClr val="CC0000"/>
                </a:solidFill>
              </a:rPr>
              <a:t>P. N.G.E.</a:t>
            </a:r>
            <a:endParaRPr lang="es-PE" sz="2800" dirty="0" smtClean="0">
              <a:solidFill>
                <a:srgbClr val="CC0000"/>
              </a:solidFill>
            </a:endParaRPr>
          </a:p>
          <a:p>
            <a:pPr marL="1797050" lvl="5" algn="just">
              <a:buFont typeface="Wingdings" pitchFamily="2" charset="2"/>
              <a:buChar char="Ø"/>
              <a:tabLst>
                <a:tab pos="536575" algn="l"/>
              </a:tabLst>
            </a:pPr>
            <a:r>
              <a:rPr lang="es-ES" b="1" dirty="0" smtClean="0">
                <a:solidFill>
                  <a:schemeClr val="tx1"/>
                </a:solidFill>
              </a:rPr>
              <a:t>Educación </a:t>
            </a:r>
            <a:r>
              <a:rPr lang="es-ES" b="1" dirty="0" smtClean="0">
                <a:solidFill>
                  <a:schemeClr val="tx1"/>
                </a:solidFill>
              </a:rPr>
              <a:t>y Capacitación</a:t>
            </a:r>
            <a:endParaRPr lang="es-PE" b="1" dirty="0" smtClean="0">
              <a:solidFill>
                <a:schemeClr val="tx1"/>
              </a:solidFill>
            </a:endParaRPr>
          </a:p>
          <a:p>
            <a:pPr marL="1797050" lvl="5" algn="just">
              <a:buFont typeface="Wingdings" pitchFamily="2" charset="2"/>
              <a:buChar char="Ø"/>
              <a:tabLst>
                <a:tab pos="536575" algn="l"/>
              </a:tabLst>
            </a:pPr>
            <a:r>
              <a:rPr lang="es-ES" b="1" dirty="0" smtClean="0">
                <a:solidFill>
                  <a:schemeClr val="tx1"/>
                </a:solidFill>
              </a:rPr>
              <a:t>Acercamiento al ciudadano</a:t>
            </a:r>
            <a:endParaRPr lang="es-PE" b="1" dirty="0" smtClean="0">
              <a:solidFill>
                <a:schemeClr val="tx1"/>
              </a:solidFill>
            </a:endParaRPr>
          </a:p>
          <a:p>
            <a:pPr marL="1797050" lvl="5" algn="just">
              <a:buFont typeface="Wingdings" pitchFamily="2" charset="2"/>
              <a:buChar char="Ø"/>
              <a:tabLst>
                <a:tab pos="536575" algn="l"/>
              </a:tabLst>
            </a:pPr>
            <a:r>
              <a:rPr lang="es-ES" b="1" dirty="0" smtClean="0">
                <a:solidFill>
                  <a:schemeClr val="tx1"/>
                </a:solidFill>
              </a:rPr>
              <a:t>Estándares</a:t>
            </a:r>
            <a:endParaRPr lang="es-PE" b="1" dirty="0" smtClean="0">
              <a:solidFill>
                <a:schemeClr val="tx1"/>
              </a:solidFill>
            </a:endParaRPr>
          </a:p>
          <a:p>
            <a:pPr marL="1797050" lvl="5" algn="just">
              <a:buFont typeface="Wingdings" pitchFamily="2" charset="2"/>
              <a:buChar char="Ø"/>
              <a:tabLst>
                <a:tab pos="536575" algn="l"/>
              </a:tabLst>
            </a:pPr>
            <a:r>
              <a:rPr lang="es-ES" b="1" dirty="0" smtClean="0">
                <a:solidFill>
                  <a:schemeClr val="tx1"/>
                </a:solidFill>
              </a:rPr>
              <a:t>Posicionamiento Internacional</a:t>
            </a:r>
            <a:endParaRPr lang="es-PE" b="1" dirty="0" smtClean="0">
              <a:solidFill>
                <a:schemeClr val="tx1"/>
              </a:solidFill>
            </a:endParaRPr>
          </a:p>
          <a:p>
            <a:pPr marL="1797050" lvl="5" algn="just">
              <a:buFont typeface="Wingdings" pitchFamily="2" charset="2"/>
              <a:buChar char="Ø"/>
              <a:tabLst>
                <a:tab pos="536575" algn="l"/>
              </a:tabLst>
            </a:pPr>
            <a:r>
              <a:rPr lang="es-ES" b="1" dirty="0" smtClean="0">
                <a:solidFill>
                  <a:schemeClr val="tx1"/>
                </a:solidFill>
              </a:rPr>
              <a:t>Convergencia</a:t>
            </a:r>
            <a:endParaRPr lang="es-PE" b="1" dirty="0" smtClean="0">
              <a:solidFill>
                <a:schemeClr val="tx1"/>
              </a:solidFill>
            </a:endParaRPr>
          </a:p>
          <a:p>
            <a:pPr marL="1797050" lvl="5" algn="just">
              <a:buFont typeface="Wingdings" pitchFamily="2" charset="2"/>
              <a:buChar char="Ø"/>
              <a:tabLst>
                <a:tab pos="536575" algn="l"/>
              </a:tabLst>
            </a:pPr>
            <a:r>
              <a:rPr lang="es-ES" b="1" dirty="0" smtClean="0">
                <a:solidFill>
                  <a:schemeClr val="tx1"/>
                </a:solidFill>
              </a:rPr>
              <a:t>Comercio Electrónico y Medios de Pago</a:t>
            </a:r>
            <a:endParaRPr lang="es-PE" b="1" dirty="0" smtClean="0">
              <a:solidFill>
                <a:schemeClr val="tx1"/>
              </a:solidFill>
            </a:endParaRPr>
          </a:p>
          <a:p>
            <a:pPr marL="1797050" lvl="5" algn="just">
              <a:buFont typeface="Wingdings" pitchFamily="2" charset="2"/>
              <a:buChar char="Ø"/>
              <a:tabLst>
                <a:tab pos="536575" algn="l"/>
              </a:tabLst>
            </a:pPr>
            <a:r>
              <a:rPr lang="es-ES" b="1" dirty="0" smtClean="0">
                <a:solidFill>
                  <a:schemeClr val="tx1"/>
                </a:solidFill>
              </a:rPr>
              <a:t>Integración Comercial</a:t>
            </a:r>
            <a:endParaRPr lang="es-PE" b="1" dirty="0" smtClean="0">
              <a:solidFill>
                <a:schemeClr val="tx1"/>
              </a:solidFill>
            </a:endParaRPr>
          </a:p>
          <a:p>
            <a:pPr marL="1797050" lvl="5" algn="just">
              <a:buFont typeface="Wingdings" pitchFamily="2" charset="2"/>
              <a:buChar char="Ø"/>
              <a:tabLst>
                <a:tab pos="536575" algn="l"/>
              </a:tabLst>
            </a:pPr>
            <a:r>
              <a:rPr lang="es-ES" b="1" dirty="0" smtClean="0">
                <a:solidFill>
                  <a:schemeClr val="tx1"/>
                </a:solidFill>
              </a:rPr>
              <a:t>Marco Regulatorio y Normativo</a:t>
            </a:r>
            <a:endParaRPr lang="es-PE" sz="2800" b="1" dirty="0" smtClean="0">
              <a:solidFill>
                <a:schemeClr val="tx1"/>
              </a:solidFill>
            </a:endParaRPr>
          </a:p>
          <a:p>
            <a:pPr algn="just"/>
            <a:endParaRPr lang="es-ES" sz="2800" dirty="0" smtClean="0">
              <a:solidFill>
                <a:schemeClr val="tx1"/>
              </a:solidFill>
            </a:endParaRPr>
          </a:p>
          <a:p>
            <a:endParaRPr lang="es-PE" sz="2800" dirty="0"/>
          </a:p>
        </p:txBody>
      </p:sp>
      <p:pic>
        <p:nvPicPr>
          <p:cNvPr id="43010" name="Picture 2" descr="http://www.ibe.unesco.org/uploads/pics/logo_CIE08_7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8875" y="2276872"/>
            <a:ext cx="2725613" cy="2962276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512768" cy="4658072"/>
          </a:xfrm>
        </p:spPr>
        <p:txBody>
          <a:bodyPr/>
          <a:lstStyle/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 </a:t>
            </a:r>
            <a:endParaRPr lang="es-PE" sz="1800" dirty="0" smtClean="0">
              <a:solidFill>
                <a:schemeClr val="tx1"/>
              </a:solidFill>
            </a:endParaRPr>
          </a:p>
          <a:p>
            <a:endParaRPr lang="es-PE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83568" y="1190357"/>
            <a:ext cx="80648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ACERCAMIENTO AL CIUDADANO: </a:t>
            </a: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atención</a:t>
            </a:r>
            <a:r>
              <a:rPr kumimoji="0" lang="es-ES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con TI.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PE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ESTÁNDARES: </a:t>
            </a: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protocolos de autenticación, seguridad, </a:t>
            </a:r>
            <a:r>
              <a:rPr kumimoji="0" lang="es-E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Metadata</a:t>
            </a: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, certificados digitales y afines.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PE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CONVERGENCIA: </a:t>
            </a: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Aplicación de otros medios como Telefonía Fija y Móvil, Prensa, Correo Postal entre otros.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PE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COMERCIO ELECTRÓNICO Y MEDIOS DE PAGO: </a:t>
            </a: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Integración de soluciones bancarias para el pago de servicios de la Administración Pública.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PE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INTEGRACIÓN COMERCIAL: </a:t>
            </a: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Arial" pitchFamily="34" charset="0"/>
              </a:rPr>
              <a:t>Mecanismos para la generación de empleo, oportunidades comerciales y compras estatales. 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469121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000" b="1" dirty="0" smtClean="0">
                <a:latin typeface="Eras Bold ITC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s-ES" sz="3000" b="1" dirty="0" smtClean="0" bmk="_Toc310706624">
                <a:latin typeface="Eras Bold ITC" pitchFamily="34" charset="0"/>
                <a:ea typeface="Calibri" pitchFamily="34" charset="0"/>
                <a:cs typeface="Arial" pitchFamily="34" charset="0"/>
              </a:rPr>
              <a:t>. POSICIONAMIENTO INTERNACIONAL</a:t>
            </a:r>
            <a:r>
              <a:rPr lang="es-ES" sz="3000" b="1" dirty="0" smtClean="0">
                <a:latin typeface="Eras Bold ITC" pitchFamily="34" charset="0"/>
                <a:ea typeface="Calibri" pitchFamily="34" charset="0"/>
                <a:cs typeface="Arial" pitchFamily="34" charset="0"/>
              </a:rPr>
              <a:t> </a:t>
            </a:r>
            <a:endParaRPr lang="es-PE" sz="3000" b="1" dirty="0" smtClean="0">
              <a:latin typeface="Eras Bold ITC" pitchFamily="34" charset="0"/>
              <a:cs typeface="Arial" pitchFamily="34" charset="0"/>
            </a:endParaRPr>
          </a:p>
          <a:p>
            <a:endParaRPr lang="es-PE" sz="3000" dirty="0">
              <a:latin typeface="Eras Bold ITC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71504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s-PE" sz="2800" b="1" dirty="0" smtClean="0">
                <a:solidFill>
                  <a:srgbClr val="00B050"/>
                </a:solidFill>
              </a:rPr>
              <a:t>SEGÚN EL BANCO MUNDIAL </a:t>
            </a:r>
            <a:endParaRPr lang="es-ES" sz="2800" b="1" dirty="0" smtClean="0">
              <a:solidFill>
                <a:srgbClr val="00B050"/>
              </a:solidFill>
            </a:endParaRPr>
          </a:p>
          <a:p>
            <a:pPr>
              <a:buClr>
                <a:srgbClr val="00B050"/>
              </a:buClr>
            </a:pPr>
            <a:r>
              <a:rPr lang="es-PE" sz="2800" dirty="0" smtClean="0"/>
              <a:t>El </a:t>
            </a:r>
            <a:r>
              <a:rPr lang="es-PE" sz="2800" dirty="0"/>
              <a:t>E-Gobierno se refiere al uso por las agencias del gobierno de las tecnologías de información (tales como redes WAN, el Internet, y computadoras móviles) que tienen la capacidad de transformar las relaciones con los ciudadanos, las empresas, y con el propio gobierno</a:t>
            </a:r>
            <a:r>
              <a:rPr lang="es-PE" sz="2800" dirty="0" smtClean="0"/>
              <a:t>.</a:t>
            </a:r>
          </a:p>
          <a:p>
            <a:pPr>
              <a:buNone/>
            </a:pPr>
            <a:r>
              <a:rPr lang="es-PE" b="1" dirty="0">
                <a:solidFill>
                  <a:srgbClr val="7030A0"/>
                </a:solidFill>
              </a:rPr>
              <a:t>SEGÚN LA ONU</a:t>
            </a:r>
            <a:endParaRPr lang="es-ES" b="1" dirty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</a:pPr>
            <a:r>
              <a:rPr lang="es-PE" dirty="0" smtClean="0"/>
              <a:t>Es el uso de las TIC, por parte del Estado, para brindar servicios e información a  los ciudadanos, aumentar la eficacia y eficiencia de la gestión pública, e  incrementar sustantivamente la transparencia del sector público y la participación ciudadana.</a:t>
            </a:r>
            <a:endParaRPr lang="es-ES" dirty="0" smtClean="0"/>
          </a:p>
          <a:p>
            <a:pPr>
              <a:buNone/>
            </a:pP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357158" y="214290"/>
            <a:ext cx="8572560" cy="6357982"/>
          </a:xfrm>
          <a:prstGeom prst="rect">
            <a:avLst/>
          </a:prstGeom>
          <a:noFill/>
          <a:ln w="38100">
            <a:solidFill>
              <a:srgbClr val="0099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78688" cy="1944216"/>
          </a:xfrm>
        </p:spPr>
        <p:txBody>
          <a:bodyPr>
            <a:noAutofit/>
          </a:bodyPr>
          <a:lstStyle/>
          <a:p>
            <a:pPr algn="r"/>
            <a:r>
              <a:rPr lang="es-PE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howcard Gothic" pitchFamily="82" charset="0"/>
              </a:rPr>
              <a:t>TECNOLOGÍAS DE LA INFORMACIÓN Y LA COMUNICACIÓN</a:t>
            </a:r>
            <a:br>
              <a:rPr lang="es-PE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howcard Gothic" pitchFamily="82" charset="0"/>
              </a:rPr>
            </a:br>
            <a:endParaRPr lang="es-PE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632848" cy="2713856"/>
          </a:xfrm>
        </p:spPr>
        <p:txBody>
          <a:bodyPr>
            <a:noAutofit/>
          </a:bodyPr>
          <a:lstStyle/>
          <a:p>
            <a:pPr algn="just"/>
            <a:r>
              <a:rPr lang="es-PE" sz="2400" dirty="0" smtClean="0">
                <a:solidFill>
                  <a:schemeClr val="tx1"/>
                </a:solidFill>
              </a:rPr>
              <a:t>"</a:t>
            </a:r>
            <a:r>
              <a:rPr lang="es-PE" sz="2400" dirty="0" smtClean="0">
                <a:solidFill>
                  <a:schemeClr val="tx1"/>
                </a:solidFill>
              </a:rPr>
              <a:t>Las tecnologías de la información y la comunicación no son ninguna panacea ni fórmula mágica, pero pueden mejorar la vida de todos los habitantes del planeta. Se disponen de herramientas para llegar a los Objetivos de Desarrollo del Milenio, de instrumentos que harán avanzar la causa de la libertad y la democracia, y de los medios necesarios para propagar los conocimientos y facilitar la comprensión mutua" (Kofi </a:t>
            </a:r>
            <a:r>
              <a:rPr lang="es-PE" sz="2400" dirty="0" smtClean="0">
                <a:solidFill>
                  <a:schemeClr val="tx1"/>
                </a:solidFill>
              </a:rPr>
              <a:t>Annan)</a:t>
            </a:r>
            <a:endParaRPr lang="es-PE" sz="2400" dirty="0" smtClean="0">
              <a:solidFill>
                <a:schemeClr val="tx1"/>
              </a:solidFill>
            </a:endParaRPr>
          </a:p>
          <a:p>
            <a:pPr algn="just"/>
            <a:endParaRPr lang="es-PE" sz="2400" dirty="0">
              <a:solidFill>
                <a:schemeClr val="tx1"/>
              </a:solidFill>
            </a:endParaRPr>
          </a:p>
        </p:txBody>
      </p:sp>
      <p:pic>
        <p:nvPicPr>
          <p:cNvPr id="44034" name="Picture 2" descr="http://2.bp.blogspot.com/-vdYWMXCdDqw/TacjJyv1ViI/AAAAAAAAAAY/QSERLXdAVrY/s1600/ti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692696"/>
            <a:ext cx="2520280" cy="199035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55776" y="4509120"/>
            <a:ext cx="6408712" cy="2079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PE" sz="4800" b="1" dirty="0" smtClean="0">
                <a:latin typeface="Showcard Gothic" pitchFamily="82" charset="0"/>
              </a:rPr>
              <a:t/>
            </a:r>
            <a:br>
              <a:rPr lang="es-PE" sz="4800" b="1" dirty="0" smtClean="0">
                <a:latin typeface="Showcard Gothic" pitchFamily="82" charset="0"/>
              </a:rPr>
            </a:br>
            <a:r>
              <a:rPr lang="es-PE" sz="4800" b="1" dirty="0" smtClean="0">
                <a:solidFill>
                  <a:srgbClr val="006600"/>
                </a:solidFill>
                <a:latin typeface="Showcard Gothic" pitchFamily="82" charset="0"/>
              </a:rPr>
              <a:t>LA </a:t>
            </a:r>
            <a:r>
              <a:rPr lang="es-PE" sz="4800" b="1" dirty="0" smtClean="0">
                <a:solidFill>
                  <a:srgbClr val="006600"/>
                </a:solidFill>
                <a:latin typeface="Showcard Gothic" pitchFamily="82" charset="0"/>
              </a:rPr>
              <a:t>SOCIEDAD DE LA INFORMACIÓN EN EL PERÚ</a:t>
            </a:r>
            <a:r>
              <a:rPr lang="es-PE" sz="4800" b="1" dirty="0" smtClean="0">
                <a:latin typeface="Showcard Gothic" pitchFamily="82" charset="0"/>
              </a:rPr>
              <a:t/>
            </a:r>
            <a:br>
              <a:rPr lang="es-PE" sz="4800" b="1" dirty="0" smtClean="0">
                <a:latin typeface="Showcard Gothic" pitchFamily="82" charset="0"/>
              </a:rPr>
            </a:br>
            <a:endParaRPr lang="es-PE" sz="4800" b="1" dirty="0">
              <a:latin typeface="Showcard Gothic" pitchFamily="82" charset="0"/>
            </a:endParaRPr>
          </a:p>
        </p:txBody>
      </p:sp>
      <p:pic>
        <p:nvPicPr>
          <p:cNvPr id="48130" name="Picture 2" descr="http://cafeguaguau.com/wp-content/uploads/2011/02/internet-para-Colombia-gua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32656"/>
            <a:ext cx="4380122" cy="334786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4320480" cy="525658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P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Cumplen </a:t>
            </a:r>
            <a:r>
              <a:rPr lang="es-P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importante papel para lograr el desarrollo social y económico de una sociedad hoy en día. </a:t>
            </a:r>
          </a:p>
          <a:p>
            <a:pPr algn="just"/>
            <a:r>
              <a:rPr lang="es-P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P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debe entender a la Sociedad de la Información como el “espacio” en donde interactúan usuarios y tecnología, y producto de esta interacción se pueden definir estrategias de cómo usar y donde, en que mejorar, quienes deben aplicar y en que forma las diferentes </a:t>
            </a:r>
            <a:r>
              <a:rPr lang="es-PE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TICs</a:t>
            </a:r>
            <a:r>
              <a:rPr lang="es-P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para mejorar los procesos empresariales en general y la forma de hacer las cosas por parte de los usuarios en particular.</a:t>
            </a:r>
          </a:p>
          <a:p>
            <a:pPr algn="just"/>
            <a:endParaRPr lang="es-P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http://1.bp.blogspot.com/_Bxvv6duizDE/S8SYPJE6rSI/AAAAAAAAADQ/Y09yGkMq9xk/s1600/tics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412775"/>
            <a:ext cx="3192016" cy="34688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Showcard Gothic" pitchFamily="82" charset="0"/>
              </a:rPr>
              <a:t/>
            </a:r>
            <a:br>
              <a:rPr lang="es-ES" b="1" dirty="0" smtClean="0">
                <a:latin typeface="Showcard Gothic" pitchFamily="82" charset="0"/>
              </a:rPr>
            </a:br>
            <a:r>
              <a:rPr lang="es-ES" sz="49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howcard Gothic" pitchFamily="82" charset="0"/>
              </a:rPr>
              <a:t>AVANCES </a:t>
            </a:r>
            <a:r>
              <a:rPr lang="es-ES" sz="49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howcard Gothic" pitchFamily="82" charset="0"/>
              </a:rPr>
              <a:t>EN E-GOVERNMENT EN EL PERÚ</a:t>
            </a:r>
            <a:r>
              <a:rPr lang="es-PE" b="1" dirty="0" smtClean="0">
                <a:latin typeface="Showcard Gothic" pitchFamily="82" charset="0"/>
              </a:rPr>
              <a:t/>
            </a:r>
            <a:br>
              <a:rPr lang="es-PE" b="1" dirty="0" smtClean="0">
                <a:latin typeface="Showcard Gothic" pitchFamily="82" charset="0"/>
              </a:rPr>
            </a:br>
            <a:endParaRPr lang="es-PE" dirty="0">
              <a:latin typeface="Showcard Gothic" pitchFamily="82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3600400"/>
          </a:xfrm>
        </p:spPr>
        <p:txBody>
          <a:bodyPr numCol="3">
            <a:noAutofit/>
          </a:bodyPr>
          <a:lstStyle/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bg1"/>
                </a:solidFill>
              </a:rPr>
              <a:t>Petroperú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err="1" smtClean="0">
                <a:solidFill>
                  <a:schemeClr val="bg1"/>
                </a:solidFill>
              </a:rPr>
              <a:t>Osinermin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err="1" smtClean="0">
                <a:solidFill>
                  <a:schemeClr val="bg1"/>
                </a:solidFill>
              </a:rPr>
              <a:t>Adunaas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err="1" smtClean="0">
                <a:solidFill>
                  <a:schemeClr val="bg1"/>
                </a:solidFill>
              </a:rPr>
              <a:t>Sunat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err="1" smtClean="0">
                <a:solidFill>
                  <a:schemeClr val="bg1"/>
                </a:solidFill>
              </a:rPr>
              <a:t>Promperú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err="1" smtClean="0">
                <a:solidFill>
                  <a:schemeClr val="bg1"/>
                </a:solidFill>
              </a:rPr>
              <a:t>Prompex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endParaRPr lang="es-ES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err="1" smtClean="0">
                <a:solidFill>
                  <a:schemeClr val="bg1"/>
                </a:solidFill>
              </a:rPr>
              <a:t>Osiptel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bg1"/>
                </a:solidFill>
              </a:rPr>
              <a:t>INE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err="1" smtClean="0">
                <a:solidFill>
                  <a:schemeClr val="bg1"/>
                </a:solidFill>
              </a:rPr>
              <a:t>Reniec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err="1" smtClean="0">
                <a:solidFill>
                  <a:schemeClr val="bg1"/>
                </a:solidFill>
              </a:rPr>
              <a:t>Consucción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bg1"/>
                </a:solidFill>
              </a:rPr>
              <a:t>MTC</a:t>
            </a: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bg1"/>
                </a:solidFill>
              </a:rPr>
              <a:t>Portal </a:t>
            </a:r>
            <a:r>
              <a:rPr lang="es-ES" sz="2800" b="1" dirty="0" smtClean="0">
                <a:solidFill>
                  <a:schemeClr val="bg1"/>
                </a:solidFill>
              </a:rPr>
              <a:t>del estado </a:t>
            </a:r>
            <a:r>
              <a:rPr lang="es-ES" sz="2800" b="1" dirty="0" smtClean="0">
                <a:solidFill>
                  <a:schemeClr val="bg1"/>
                </a:solidFill>
              </a:rPr>
              <a:t>peruano</a:t>
            </a: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bg1"/>
                </a:solidFill>
              </a:rPr>
              <a:t>Portal </a:t>
            </a:r>
            <a:r>
              <a:rPr lang="es-ES" sz="2800" b="1" dirty="0" smtClean="0">
                <a:solidFill>
                  <a:schemeClr val="bg1"/>
                </a:solidFill>
              </a:rPr>
              <a:t>de transparencia </a:t>
            </a:r>
            <a:r>
              <a:rPr lang="es-ES" sz="2800" b="1" dirty="0" smtClean="0">
                <a:solidFill>
                  <a:schemeClr val="bg1"/>
                </a:solidFill>
              </a:rPr>
              <a:t>económica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bg1"/>
                </a:solidFill>
              </a:rPr>
              <a:t>MEF-SIAF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 lvl="0" algn="l">
              <a:buClr>
                <a:srgbClr val="92D050"/>
              </a:buClr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bg1"/>
                </a:solidFill>
              </a:rPr>
              <a:t>Otros </a:t>
            </a:r>
            <a:r>
              <a:rPr lang="es-ES" sz="2800" b="1" dirty="0" smtClean="0">
                <a:solidFill>
                  <a:schemeClr val="bg1"/>
                </a:solidFill>
              </a:rPr>
              <a:t>ministerios </a:t>
            </a:r>
            <a:endParaRPr lang="es-PE" sz="2800" b="1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s-P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2607047"/>
            <a:ext cx="640648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OFICINA </a:t>
            </a: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NACIONAL </a:t>
            </a:r>
            <a:b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GOBIERNO ELECTRÓNICO E INFORMÁTICA</a:t>
            </a:r>
            <a:endParaRPr lang="es-P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4536504" cy="48965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Eras Demi ITC" pitchFamily="34" charset="0"/>
              </a:rPr>
              <a:t>Entre sus actividades permanentes se encuentran las vinculadas a la normatividad informática, la seguridad de la información, el desarrollo de proyectos emblemáticos en tic, brindar asesoría técnica e informática a las entidades públicas, así como, ofrecer capacitación y difusión .</a:t>
            </a:r>
            <a:endParaRPr lang="es-PE" sz="2400" dirty="0" smtClean="0">
              <a:solidFill>
                <a:schemeClr val="tx1"/>
              </a:solidFill>
              <a:latin typeface="Eras Demi ITC" pitchFamily="34" charset="0"/>
            </a:endParaRPr>
          </a:p>
        </p:txBody>
      </p:sp>
      <p:pic>
        <p:nvPicPr>
          <p:cNvPr id="47106" name="Picture 2" descr="http://www.peru.gob.pe/PM/Portales/Portal_Municipal/ban_tematico/700/BANNER_700_ORDEN_1_ONGEI_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84784"/>
            <a:ext cx="3168352" cy="21602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7108" name="Picture 4" descr="http://3.bp.blogspot.com/_OjNk7quI55Y/Sxk5FNjvgjI/AAAAAAAAAtk/wlaTWB4bchw/s400/persona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933056"/>
            <a:ext cx="2441848" cy="244184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318158" cy="475252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SEGÚN LA PACIFIC COUNCIL ON INTERNATIONAL POLICY   </a:t>
            </a:r>
          </a:p>
          <a:p>
            <a:pPr lvl="0">
              <a:buNone/>
            </a:pPr>
            <a:endParaRPr lang="es-ES" sz="11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PE" dirty="0" smtClean="0">
                <a:ln w="11430"/>
              </a:rPr>
              <a:t>El </a:t>
            </a:r>
            <a:r>
              <a:rPr lang="es-PE" dirty="0">
                <a:ln w="11430"/>
              </a:rPr>
              <a:t>Gobierno Electrónico es el uso de TIC para promover un gobierno más eficiente y más eficaz, para facilitar los servicios del gobierno y hacerlos más accesibles, para permitir un mayor acceso público a la información, y para hacer al gobierno más responsable ante los ciudadanos</a:t>
            </a:r>
            <a:r>
              <a:rPr lang="es-PE" dirty="0" smtClean="0">
                <a:ln w="11430"/>
              </a:rPr>
              <a:t>.</a:t>
            </a:r>
            <a:endParaRPr lang="es-ES" dirty="0">
              <a:ln w="11430"/>
            </a:endParaRPr>
          </a:p>
          <a:p>
            <a:pPr>
              <a:buNone/>
            </a:pPr>
            <a:endParaRPr lang="es-ES" dirty="0">
              <a:ln w="1143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214290"/>
            <a:ext cx="8572560" cy="635798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607330" cy="547260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r">
              <a:buNone/>
            </a:pPr>
            <a:r>
              <a:rPr lang="es-ES" sz="8000" b="1" dirty="0" smtClean="0">
                <a:ln w="11430"/>
                <a:solidFill>
                  <a:srgbClr val="FF99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¿Cuál es la finalidad </a:t>
            </a:r>
            <a:endParaRPr lang="es-ES" sz="8000" b="1" dirty="0" smtClean="0">
              <a:ln w="11430"/>
              <a:solidFill>
                <a:srgbClr val="FF993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wcard Gothic" pitchFamily="82" charset="0"/>
            </a:endParaRPr>
          </a:p>
          <a:p>
            <a:pPr algn="ctr">
              <a:buNone/>
            </a:pPr>
            <a:r>
              <a:rPr lang="es-ES" sz="8000" b="1" dirty="0" smtClean="0">
                <a:ln w="11430"/>
                <a:solidFill>
                  <a:srgbClr val="FF99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del </a:t>
            </a:r>
          </a:p>
          <a:p>
            <a:pPr algn="ctr">
              <a:buNone/>
            </a:pPr>
            <a:r>
              <a:rPr lang="es-ES" sz="8000" b="1" dirty="0" smtClean="0">
                <a:ln w="11430"/>
                <a:solidFill>
                  <a:srgbClr val="FF99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e-</a:t>
            </a:r>
            <a:r>
              <a:rPr lang="es-ES" sz="8000" b="1" dirty="0" err="1" smtClean="0">
                <a:ln w="11430"/>
                <a:solidFill>
                  <a:srgbClr val="FF99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government</a:t>
            </a:r>
            <a:r>
              <a:rPr lang="es-ES" sz="8000" b="1" dirty="0" smtClean="0">
                <a:ln w="11430"/>
                <a:solidFill>
                  <a:srgbClr val="FF99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?</a:t>
            </a:r>
            <a:endParaRPr lang="es-ES" sz="8000" b="1" dirty="0">
              <a:solidFill>
                <a:srgbClr val="FF993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8194" name="Picture 2" descr="ANd9GcS6mj-LDtCHtYafQj5_B4igRRr8yxmQtEGa6Im3fvvUX24Sio5em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124744"/>
            <a:ext cx="2145332" cy="282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FIN DEL E-GOVERNMENT</a:t>
            </a:r>
          </a:p>
          <a:p>
            <a:pPr algn="ctr">
              <a:buNone/>
            </a:pPr>
            <a:endParaRPr lang="es-ES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es-PE" sz="3600" b="1" dirty="0" smtClean="0"/>
              <a:t>   </a:t>
            </a:r>
            <a:r>
              <a:rPr lang="es-PE" dirty="0" smtClean="0"/>
              <a:t>“</a:t>
            </a:r>
            <a:r>
              <a:rPr lang="es-PE" sz="2400" dirty="0" smtClean="0"/>
              <a:t>Reorientar </a:t>
            </a:r>
            <a:r>
              <a:rPr lang="es-PE" sz="2400" dirty="0"/>
              <a:t>las preocupaciones hacia cómo cooperar más eficazmente a través de las agencias gubernamentales para abordar temas complejos y compartidos, cómo fortalecer la centralidad del consumidor y cómo construir relaciones con los aliados en el sector privado</a:t>
            </a:r>
            <a:r>
              <a:rPr lang="es-PE" sz="2400" dirty="0" smtClean="0"/>
              <a:t>.”</a:t>
            </a:r>
            <a:endParaRPr lang="es-ES" dirty="0" smtClean="0"/>
          </a:p>
          <a:p>
            <a:pPr algn="l">
              <a:buNone/>
            </a:pP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57158" y="214290"/>
            <a:ext cx="8572560" cy="6357982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Llamada de nube"/>
          <p:cNvSpPr/>
          <p:nvPr/>
        </p:nvSpPr>
        <p:spPr>
          <a:xfrm>
            <a:off x="755576" y="3861048"/>
            <a:ext cx="7316886" cy="192540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800" b="1" dirty="0" smtClean="0">
                <a:solidFill>
                  <a:schemeClr val="tx1"/>
                </a:solidFill>
                <a:latin typeface="Papyrus" pitchFamily="66" charset="0"/>
              </a:rPr>
              <a:t>Todo lo anteriormente mencionado con la ayuda de las NTIC</a:t>
            </a:r>
            <a:endParaRPr lang="es-ES" sz="2800" b="1" dirty="0">
              <a:solidFill>
                <a:schemeClr val="tx1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37147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es-ES" sz="8000" dirty="0" smtClean="0">
                <a:ln w="11430"/>
                <a:solidFill>
                  <a:srgbClr val="FF99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¿Cuáles son las fases </a:t>
            </a:r>
            <a:endParaRPr lang="es-ES" sz="8000" dirty="0" smtClean="0">
              <a:ln w="11430"/>
              <a:solidFill>
                <a:srgbClr val="FF993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wcard Gothic" pitchFamily="82" charset="0"/>
            </a:endParaRPr>
          </a:p>
          <a:p>
            <a:pPr algn="ctr">
              <a:buNone/>
            </a:pPr>
            <a:r>
              <a:rPr lang="es-ES" sz="8000" dirty="0" smtClean="0">
                <a:ln w="11430"/>
                <a:solidFill>
                  <a:srgbClr val="FF99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del  </a:t>
            </a:r>
            <a:endParaRPr lang="es-ES" sz="6000" dirty="0" smtClean="0">
              <a:ln w="11430"/>
              <a:solidFill>
                <a:srgbClr val="FF993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wcard Gothic" pitchFamily="82" charset="0"/>
            </a:endParaRPr>
          </a:p>
          <a:p>
            <a:pPr algn="ctr">
              <a:buNone/>
            </a:pPr>
            <a:r>
              <a:rPr lang="es-ES" sz="8000" dirty="0" smtClean="0">
                <a:ln w="11430"/>
                <a:solidFill>
                  <a:srgbClr val="FF99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e-</a:t>
            </a:r>
            <a:r>
              <a:rPr lang="es-ES" sz="8000" dirty="0" err="1" smtClean="0">
                <a:ln w="11430"/>
                <a:solidFill>
                  <a:srgbClr val="FF99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government</a:t>
            </a:r>
            <a:r>
              <a:rPr lang="es-ES" sz="8000" dirty="0" smtClean="0">
                <a:ln w="11430"/>
                <a:solidFill>
                  <a:srgbClr val="FF99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?</a:t>
            </a:r>
            <a:endParaRPr lang="es-ES" sz="8000" dirty="0">
              <a:ln w="11430"/>
              <a:solidFill>
                <a:srgbClr val="FF993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6146" name="Picture 2" descr="ANd9GcS6mj-LDtCHtYafQj5_B4igRRr8yxmQtEGa6Im3fvvUX24Sio5em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628800"/>
            <a:ext cx="1981200" cy="26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811957"/>
          <a:ext cx="8568952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1520" y="188640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FASES DEL GOBIERNO ELECTRÓNICO 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143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PE" sz="6600" b="1" u="sng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FASES</a:t>
            </a:r>
            <a:endParaRPr lang="es-ES" sz="6600" b="1" u="sng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428736"/>
            <a:ext cx="7000924" cy="200026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s-PE" b="1" dirty="0" smtClean="0">
                <a:solidFill>
                  <a:srgbClr val="CC0066"/>
                </a:solidFill>
              </a:rPr>
              <a:t>PRESENCIA</a:t>
            </a:r>
            <a:endParaRPr lang="es-ES" dirty="0" smtClean="0">
              <a:solidFill>
                <a:srgbClr val="CC0066"/>
              </a:solidFill>
            </a:endParaRPr>
          </a:p>
          <a:p>
            <a:r>
              <a:rPr lang="es-PE" dirty="0" smtClean="0"/>
              <a:t>Fase </a:t>
            </a:r>
            <a:r>
              <a:rPr lang="es-PE" dirty="0"/>
              <a:t>en la que los gobiernos ponen en línea información básica sobre leyes, reglamentos, documentos y estructuras organizacionales, sin mayor relación con los </a:t>
            </a:r>
            <a:r>
              <a:rPr lang="es-PE" dirty="0" smtClean="0"/>
              <a:t>ciudadanos.</a:t>
            </a:r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334340"/>
            <a:ext cx="5857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es-PE" sz="2400" b="1" dirty="0">
                <a:solidFill>
                  <a:srgbClr val="CC0066"/>
                </a:solidFill>
                <a:latin typeface="Berlin Sans FB" pitchFamily="34" charset="0"/>
              </a:rPr>
              <a:t>INTERACCIÓN </a:t>
            </a:r>
            <a:endParaRPr lang="es-ES" sz="2400" b="1" dirty="0">
              <a:solidFill>
                <a:srgbClr val="CC0066"/>
              </a:solidFill>
              <a:latin typeface="Berlin Sans FB" pitchFamily="34" charset="0"/>
            </a:endParaRPr>
          </a:p>
          <a:p>
            <a:pPr algn="just"/>
            <a:r>
              <a:rPr lang="es-PE" sz="2400" dirty="0" smtClean="0">
                <a:latin typeface="Berlin Sans FB" pitchFamily="34" charset="0"/>
              </a:rPr>
              <a:t>Aquí se </a:t>
            </a:r>
            <a:r>
              <a:rPr lang="es-PE" sz="2400" dirty="0">
                <a:latin typeface="Berlin Sans FB" pitchFamily="34" charset="0"/>
              </a:rPr>
              <a:t>generan las primeras interacciones entre ciudadanos y empresas con el gobierno. Se involucran los procesos gubernamentales mediante su mejoramiento y simplificación, abriendo ciertos canales de comunicación para los ciudadanos, empresas y propio gobierno. </a:t>
            </a:r>
            <a:endParaRPr lang="es-ES" sz="2400" dirty="0">
              <a:latin typeface="Berlin Sans FB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  <a:ln w="38100">
            <a:solidFill>
              <a:srgbClr val="FF00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ANd9GcTHcBEjon0glTkdU5PIrudtrmJS-kkwDDwhChBMuPTpLN-4XSloH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717032"/>
            <a:ext cx="2000264" cy="239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1671</Words>
  <Application>Microsoft Office PowerPoint</Application>
  <PresentationFormat>Presentación en pantalla (4:3)</PresentationFormat>
  <Paragraphs>178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FASES</vt:lpstr>
      <vt:lpstr>Diapositiva 10</vt:lpstr>
      <vt:lpstr>LA ORGANIZACIÓN VIRTUAL</vt:lpstr>
      <vt:lpstr>Diapositiva 12</vt:lpstr>
      <vt:lpstr>CAMPOS DE IMPLEMENTACIÓN</vt:lpstr>
      <vt:lpstr>Diapositiva 14</vt:lpstr>
      <vt:lpstr>FORTALECIMIENTO DE CAPACIDADES DE LA GOBERNABILIDAD ELECTRÓNICA</vt:lpstr>
      <vt:lpstr>OBJETIVOS DE LA GOBERNABILIDAD ELECTRÓNICA</vt:lpstr>
      <vt:lpstr>REINVENTANDO EL GOBIERNO</vt:lpstr>
      <vt:lpstr>CARACTERÍSTICAS DEL GOBIERNO ELECTRÓNICO</vt:lpstr>
      <vt:lpstr>Diapositiva 19</vt:lpstr>
      <vt:lpstr>¿QUÉ  BENEFICIOS PROPORCIONA EL E-GOVERNMENT?</vt:lpstr>
      <vt:lpstr>BENEFICIOS DEL GOBIERNO ELECTRÓNICO</vt:lpstr>
      <vt:lpstr>ESTRATEGIA DEL GOBIERNO ELECRONICO EN EL PERÚ</vt:lpstr>
      <vt:lpstr>Diapositiva 23</vt:lpstr>
      <vt:lpstr>Diapositiva 24</vt:lpstr>
      <vt:lpstr>LOS 5 NIVELES DE GOBIERNO ELECTRÓNICO </vt:lpstr>
      <vt:lpstr>2. MODERNIZACIÓN DE LA GESTIÓN PÚBLICA Y TRANSPARENCIA     ADMINISTRATIVA </vt:lpstr>
      <vt:lpstr>Diapositiva 27</vt:lpstr>
      <vt:lpstr>Diapositiva 28</vt:lpstr>
      <vt:lpstr>Diapositiva 29</vt:lpstr>
      <vt:lpstr>TECNOLOGÍAS DE LA INFORMACIÓN Y LA COMUNICACIÓN </vt:lpstr>
      <vt:lpstr> LA SOCIEDAD DE LA INFORMACIÓN EN EL PERÚ </vt:lpstr>
      <vt:lpstr>Diapositiva 32</vt:lpstr>
      <vt:lpstr> AVANCES EN E-GOVERNMENT EN EL PERÚ </vt:lpstr>
      <vt:lpstr>OFICINA  NACIONAL  DE GOBIERNO ELECTRÓNICO E INFORMÁTICA</vt:lpstr>
      <vt:lpstr>Diapositiva 35</vt:lpstr>
    </vt:vector>
  </TitlesOfParts>
  <Company>J.C.M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Javicho</dc:creator>
  <cp:lastModifiedBy>KARLA</cp:lastModifiedBy>
  <cp:revision>48</cp:revision>
  <dcterms:created xsi:type="dcterms:W3CDTF">2011-12-03T02:36:44Z</dcterms:created>
  <dcterms:modified xsi:type="dcterms:W3CDTF">2011-12-04T23:48:28Z</dcterms:modified>
</cp:coreProperties>
</file>