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64" r:id="rId4"/>
    <p:sldId id="265" r:id="rId5"/>
    <p:sldId id="267" r:id="rId6"/>
    <p:sldId id="258" r:id="rId7"/>
    <p:sldId id="263" r:id="rId8"/>
    <p:sldId id="259" r:id="rId9"/>
    <p:sldId id="260" r:id="rId10"/>
    <p:sldId id="261" r:id="rId11"/>
    <p:sldId id="266" r:id="rId12"/>
    <p:sldId id="272" r:id="rId13"/>
    <p:sldId id="269" r:id="rId14"/>
    <p:sldId id="270" r:id="rId15"/>
    <p:sldId id="271" r:id="rId16"/>
    <p:sldId id="268" r:id="rId17"/>
    <p:sldId id="26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0" autoAdjust="0"/>
    <p:restoredTop sz="85749" autoAdjust="0"/>
  </p:normalViewPr>
  <p:slideViewPr>
    <p:cSldViewPr>
      <p:cViewPr>
        <p:scale>
          <a:sx n="60" d="100"/>
          <a:sy n="60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AFB5-4CD3-4ABA-B603-EB721D220F52}" type="datetimeFigureOut">
              <a:rPr lang="it-IT" smtClean="0"/>
              <a:t>08/05/2014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C4493-926A-443C-8114-E78B9F5039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0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4493-926A-443C-8114-E78B9F5039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7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4493-926A-443C-8114-E78B9F50396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82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D4B64E-ED9E-40E7-967D-62A72CBE38E8}" type="datetimeFigureOut">
              <a:rPr lang="it-IT" smtClean="0"/>
              <a:pPr/>
              <a:t>08/05/2014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B99C63-0E45-4A42-86FF-9B2F05EE92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itamina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71736" y="1571612"/>
            <a:ext cx="5900532" cy="1824030"/>
          </a:xfrm>
        </p:spPr>
        <p:txBody>
          <a:bodyPr vert="horz">
            <a:normAutofit/>
          </a:bodyPr>
          <a:lstStyle/>
          <a:p>
            <a:pPr algn="ctr"/>
            <a:r>
              <a:rPr lang="it-IT" sz="8000" dirty="0" smtClean="0">
                <a:solidFill>
                  <a:schemeClr val="bg1"/>
                </a:solidFill>
              </a:rPr>
              <a:t>Vitamina C</a:t>
            </a:r>
            <a:endParaRPr lang="it-IT" sz="80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Acido Ascorbico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/>
              <a:t>Gli integratori sono dei prodotti specifici volti a favorire l’assunzione di determinati principi nutritivi. Sono prodotti per il regolare svolgimento delle funzioni </a:t>
            </a:r>
            <a:r>
              <a:rPr lang="it-IT" dirty="0" smtClean="0"/>
              <a:t>dell’organismo.</a:t>
            </a:r>
            <a:endParaRPr lang="it-IT" dirty="0"/>
          </a:p>
        </p:txBody>
      </p:sp>
      <p:pic>
        <p:nvPicPr>
          <p:cNvPr id="1027" name="Picture 3" descr="C:\Alessio\Scuola\Chimica\Vitamina C\integratori-vitaminici_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6072230" cy="278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389098" y="1214422"/>
            <a:ext cx="3429000" cy="3989452"/>
          </a:xfrm>
        </p:spPr>
        <p:txBody>
          <a:bodyPr>
            <a:normAutofit/>
          </a:bodyPr>
          <a:lstStyle/>
          <a:p>
            <a:r>
              <a:rPr lang="it-IT" sz="2600" dirty="0" smtClean="0"/>
              <a:t>Gli integratori non hanno proprietà curative, ma sono ideati per integrare e completare una dieta. Naturalmente vanno assunti entro un limite di sicurezza.</a:t>
            </a:r>
          </a:p>
        </p:txBody>
      </p:sp>
      <p:pic>
        <p:nvPicPr>
          <p:cNvPr id="2050" name="Picture 2" descr="C:\Alessio\Scuola\Chimica\Vitamina C\integratori_vitamic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8141" r="181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071554"/>
          </a:xfrm>
        </p:spPr>
        <p:txBody>
          <a:bodyPr/>
          <a:lstStyle/>
          <a:p>
            <a:r>
              <a:rPr lang="it-IT" dirty="0" smtClean="0"/>
              <a:t>Vitamina C in un integratore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5389098" y="2285992"/>
            <a:ext cx="3429000" cy="2917882"/>
          </a:xfrm>
        </p:spPr>
        <p:txBody>
          <a:bodyPr>
            <a:normAutofit fontScale="92500"/>
          </a:bodyPr>
          <a:lstStyle/>
          <a:p>
            <a:r>
              <a:rPr lang="it-IT" sz="2200" dirty="0" smtClean="0"/>
              <a:t>Questo </a:t>
            </a:r>
            <a:r>
              <a:rPr lang="it-IT" sz="2200" dirty="0" smtClean="0"/>
              <a:t>integratore, </a:t>
            </a:r>
            <a:r>
              <a:rPr lang="it-IT" sz="2200" dirty="0" smtClean="0"/>
              <a:t>che è stato </a:t>
            </a:r>
            <a:r>
              <a:rPr lang="it-IT" sz="2200" dirty="0" smtClean="0"/>
              <a:t>scelto </a:t>
            </a:r>
            <a:r>
              <a:rPr lang="it-IT" sz="2200" dirty="0" smtClean="0"/>
              <a:t>come campione, </a:t>
            </a:r>
            <a:r>
              <a:rPr lang="it-IT" sz="2200" dirty="0" smtClean="0"/>
              <a:t>contiene 20 </a:t>
            </a:r>
            <a:r>
              <a:rPr lang="it-IT" sz="2200" dirty="0" smtClean="0"/>
              <a:t>compresse </a:t>
            </a:r>
            <a:r>
              <a:rPr lang="it-IT" sz="2200" dirty="0" smtClean="0"/>
              <a:t>effervescenti, che </a:t>
            </a:r>
            <a:r>
              <a:rPr lang="it-IT" sz="2200" dirty="0" smtClean="0"/>
              <a:t>danno </a:t>
            </a:r>
            <a:r>
              <a:rPr lang="it-IT" sz="2200" dirty="0" smtClean="0"/>
              <a:t>complessivamente al </a:t>
            </a:r>
            <a:r>
              <a:rPr lang="it-IT" sz="2200" dirty="0" smtClean="0"/>
              <a:t>nostro organismo </a:t>
            </a:r>
            <a:r>
              <a:rPr lang="it-IT" sz="2200" dirty="0" smtClean="0"/>
              <a:t>un apporto di circa 1800 mg </a:t>
            </a:r>
            <a:r>
              <a:rPr lang="it-IT" sz="2200" dirty="0" smtClean="0"/>
              <a:t>di Vitamina C </a:t>
            </a:r>
            <a:r>
              <a:rPr lang="it-IT" sz="2200" dirty="0" smtClean="0"/>
              <a:t>ad </a:t>
            </a:r>
            <a:r>
              <a:rPr lang="it-IT" sz="2200" dirty="0" smtClean="0"/>
              <a:t>un costo che si aggira sui 4€.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Segnaposto immagine 6" descr="0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28" b="167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7818" y="1071546"/>
            <a:ext cx="3612058" cy="857256"/>
          </a:xfrm>
        </p:spPr>
        <p:txBody>
          <a:bodyPr/>
          <a:lstStyle/>
          <a:p>
            <a:r>
              <a:rPr lang="it-IT" dirty="0" smtClean="0"/>
              <a:t>Vitamina c nei cibi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429256" y="2143116"/>
            <a:ext cx="3469182" cy="3643338"/>
          </a:xfrm>
        </p:spPr>
        <p:txBody>
          <a:bodyPr>
            <a:noAutofit/>
          </a:bodyPr>
          <a:lstStyle/>
          <a:p>
            <a:r>
              <a:rPr lang="it-IT" sz="2200" dirty="0" smtClean="0"/>
              <a:t>In questa immagine sono presenti delle comuni arance. </a:t>
            </a:r>
            <a:r>
              <a:rPr lang="it-IT" sz="2200" dirty="0" smtClean="0"/>
              <a:t>Il loro contenuto di </a:t>
            </a:r>
            <a:r>
              <a:rPr lang="it-IT" sz="2200" dirty="0" smtClean="0"/>
              <a:t>Vitamina C </a:t>
            </a:r>
            <a:r>
              <a:rPr lang="it-IT" sz="2200" dirty="0" smtClean="0"/>
              <a:t>è </a:t>
            </a:r>
            <a:r>
              <a:rPr lang="it-IT" sz="2200" dirty="0" smtClean="0"/>
              <a:t>pari a </a:t>
            </a:r>
            <a:r>
              <a:rPr lang="it-IT" sz="2200" dirty="0" smtClean="0"/>
              <a:t>50mg/100g.</a:t>
            </a:r>
          </a:p>
          <a:p>
            <a:r>
              <a:rPr lang="it-IT" sz="2200" dirty="0" smtClean="0"/>
              <a:t>Ciò significa che</a:t>
            </a:r>
            <a:r>
              <a:rPr lang="it-IT" sz="2200" dirty="0" smtClean="0"/>
              <a:t> </a:t>
            </a:r>
            <a:r>
              <a:rPr lang="it-IT" sz="2200" dirty="0" smtClean="0"/>
              <a:t>per </a:t>
            </a:r>
            <a:r>
              <a:rPr lang="it-IT" sz="2200" dirty="0" smtClean="0"/>
              <a:t>eguagliare la </a:t>
            </a:r>
            <a:r>
              <a:rPr lang="it-IT" sz="2200" dirty="0" smtClean="0"/>
              <a:t>quantità di vitamina C fornita dall’integratore ne occorrerebbero </a:t>
            </a:r>
            <a:r>
              <a:rPr lang="it-IT" sz="2200" dirty="0" smtClean="0"/>
              <a:t>3,5kg </a:t>
            </a:r>
            <a:r>
              <a:rPr lang="it-IT" sz="2200" dirty="0" smtClean="0"/>
              <a:t>ad un </a:t>
            </a:r>
            <a:r>
              <a:rPr lang="it-IT" sz="2200" dirty="0" smtClean="0"/>
              <a:t>costo che si aggira sui 9</a:t>
            </a:r>
            <a:r>
              <a:rPr lang="it-IT" sz="2200" dirty="0" smtClean="0"/>
              <a:t>€.</a:t>
            </a:r>
            <a:endParaRPr lang="it-IT" sz="2200" dirty="0"/>
          </a:p>
        </p:txBody>
      </p:sp>
      <p:pic>
        <p:nvPicPr>
          <p:cNvPr id="9" name="Segnaposto immagine 8" descr="0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28" b="167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7818" y="571480"/>
            <a:ext cx="3612058" cy="1214430"/>
          </a:xfrm>
        </p:spPr>
        <p:txBody>
          <a:bodyPr/>
          <a:lstStyle/>
          <a:p>
            <a:r>
              <a:rPr lang="it-IT" dirty="0" smtClean="0"/>
              <a:t>Vitamina C nei cibi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57818" y="1857364"/>
            <a:ext cx="3429000" cy="2775006"/>
          </a:xfrm>
        </p:spPr>
        <p:txBody>
          <a:bodyPr>
            <a:noAutofit/>
          </a:bodyPr>
          <a:lstStyle/>
          <a:p>
            <a:r>
              <a:rPr lang="it-IT" sz="2200" dirty="0" smtClean="0"/>
              <a:t>In questa seconda foto sono presenti dei peperoni rossi reperibili in qualsiasi supermercato. </a:t>
            </a:r>
            <a:r>
              <a:rPr lang="it-IT" sz="2200" dirty="0" smtClean="0"/>
              <a:t>Il loro contenuto di </a:t>
            </a:r>
            <a:r>
              <a:rPr lang="it-IT" sz="2200" dirty="0" smtClean="0"/>
              <a:t>Vitamina C è di 166mg/100g, quindi per raggiungere la quota di </a:t>
            </a:r>
            <a:r>
              <a:rPr lang="it-IT" sz="2200" dirty="0" smtClean="0"/>
              <a:t>1800mg forniti dall’integratore </a:t>
            </a:r>
            <a:r>
              <a:rPr lang="it-IT" sz="2200" dirty="0" smtClean="0"/>
              <a:t>sono necessari circa 1,1kg con un prezzo che si aggira attorno ai 3</a:t>
            </a:r>
            <a:r>
              <a:rPr lang="it-IT" sz="2200" dirty="0" smtClean="0"/>
              <a:t>€.</a:t>
            </a:r>
            <a:endParaRPr lang="it-IT" sz="2200" dirty="0"/>
          </a:p>
        </p:txBody>
      </p:sp>
      <p:pic>
        <p:nvPicPr>
          <p:cNvPr id="5" name="Segnaposto immagine 4" descr="06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28" b="167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612058" cy="857240"/>
          </a:xfrm>
        </p:spPr>
        <p:txBody>
          <a:bodyPr/>
          <a:lstStyle/>
          <a:p>
            <a:r>
              <a:rPr lang="it-IT" dirty="0" smtClean="0"/>
              <a:t>Vitamina c nei cibi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389098" y="2214554"/>
            <a:ext cx="3429000" cy="2989320"/>
          </a:xfrm>
        </p:spPr>
        <p:txBody>
          <a:bodyPr>
            <a:noAutofit/>
          </a:bodyPr>
          <a:lstStyle/>
          <a:p>
            <a:r>
              <a:rPr lang="it-IT" sz="2200" dirty="0" smtClean="0"/>
              <a:t>In questa immagine sono presenti dei comuni kiwi. </a:t>
            </a:r>
            <a:r>
              <a:rPr lang="it-IT" sz="2200" dirty="0" smtClean="0"/>
              <a:t>Il contenuto di vitamina C di </a:t>
            </a:r>
            <a:r>
              <a:rPr lang="it-IT" sz="2200" dirty="0" smtClean="0"/>
              <a:t>questo agrume è pari a 85mg/100g, quindi per arrivare </a:t>
            </a:r>
            <a:r>
              <a:rPr lang="it-IT" sz="2200" dirty="0" smtClean="0"/>
              <a:t>ai 1800mg forniti dall’integratore ne occorrono circa </a:t>
            </a:r>
            <a:r>
              <a:rPr lang="it-IT" sz="2200" dirty="0" smtClean="0"/>
              <a:t>2kg </a:t>
            </a:r>
            <a:r>
              <a:rPr lang="it-IT" sz="2200" dirty="0" smtClean="0"/>
              <a:t>ad </a:t>
            </a:r>
            <a:r>
              <a:rPr lang="it-IT" sz="2200" dirty="0" smtClean="0"/>
              <a:t>un </a:t>
            </a:r>
            <a:r>
              <a:rPr lang="it-IT" sz="2200" dirty="0" smtClean="0"/>
              <a:t>costo </a:t>
            </a:r>
            <a:r>
              <a:rPr lang="it-IT" sz="2200" dirty="0" smtClean="0"/>
              <a:t>che gira attorno ai 5</a:t>
            </a:r>
            <a:r>
              <a:rPr lang="it-IT" sz="2200" dirty="0" smtClean="0"/>
              <a:t>€.  </a:t>
            </a:r>
            <a:endParaRPr lang="it-IT" sz="2200" dirty="0"/>
          </a:p>
        </p:txBody>
      </p:sp>
      <p:pic>
        <p:nvPicPr>
          <p:cNvPr id="5" name="Segnaposto immagine 4" descr="0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728" b="167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A cura di: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/>
              <a:t>Alessio </a:t>
            </a:r>
            <a:r>
              <a:rPr lang="it-IT" sz="4000" dirty="0" err="1" smtClean="0"/>
              <a:t>Previtali</a:t>
            </a:r>
            <a:r>
              <a:rPr lang="it-IT" sz="4000" dirty="0" smtClean="0"/>
              <a:t> </a:t>
            </a:r>
          </a:p>
          <a:p>
            <a:pPr algn="ctr"/>
            <a:r>
              <a:rPr lang="it-IT" sz="4000" dirty="0" smtClean="0"/>
              <a:t>Daniele </a:t>
            </a:r>
            <a:r>
              <a:rPr lang="it-IT" sz="4000" dirty="0" err="1" smtClean="0"/>
              <a:t>Facoetti</a:t>
            </a:r>
            <a:endParaRPr lang="it-IT" sz="4000" dirty="0" smtClean="0"/>
          </a:p>
          <a:p>
            <a:pPr algn="ctr"/>
            <a:r>
              <a:rPr lang="it-IT" sz="4000" dirty="0" smtClean="0"/>
              <a:t>Luca Erba</a:t>
            </a:r>
          </a:p>
          <a:p>
            <a:pPr algn="ctr"/>
            <a:r>
              <a:rPr lang="it-IT" sz="4000" dirty="0" smtClean="0"/>
              <a:t>Lorenzo </a:t>
            </a:r>
            <a:r>
              <a:rPr lang="it-IT" sz="4000" dirty="0" smtClean="0"/>
              <a:t>Rusconi</a:t>
            </a:r>
          </a:p>
          <a:p>
            <a:pPr algn="ctr"/>
            <a:endParaRPr lang="it-IT" sz="4000" dirty="0" smtClean="0"/>
          </a:p>
          <a:p>
            <a:pPr marL="0" indent="0" algn="ctr">
              <a:buNone/>
            </a:pPr>
            <a:r>
              <a:rPr lang="it-IT" sz="2400" dirty="0" smtClean="0"/>
              <a:t>CLASSE 2A ITIS NATTA- BERGAMO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 grazie speciale a: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Wikipedia</a:t>
            </a:r>
            <a:endParaRPr lang="it-IT" dirty="0" smtClean="0"/>
          </a:p>
          <a:p>
            <a:r>
              <a:rPr lang="it-IT" dirty="0" smtClean="0"/>
              <a:t>Feltrinelli: “I bottoni di Napoleone”</a:t>
            </a:r>
          </a:p>
          <a:p>
            <a:r>
              <a:rPr lang="it-IT" dirty="0" err="1" smtClean="0"/>
              <a:t>My</a:t>
            </a:r>
            <a:r>
              <a:rPr lang="it-IT" dirty="0" smtClean="0"/>
              <a:t> personal </a:t>
            </a:r>
            <a:r>
              <a:rPr lang="it-IT" dirty="0" err="1" smtClean="0"/>
              <a:t>trainer.it</a:t>
            </a:r>
            <a:endParaRPr lang="it-IT" dirty="0" smtClean="0"/>
          </a:p>
          <a:p>
            <a:r>
              <a:rPr lang="it-IT" dirty="0" smtClean="0"/>
              <a:t>Ministero della salute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vitamina C, acido ascorbico, è un composto organico presente in natura con proprietà antiossidanti, è una vitamina idrosolubile. E’ necessario un rifornimento continuo, siccome il corpo umano non può sintetizzarla. </a:t>
            </a:r>
          </a:p>
          <a:p>
            <a:pPr>
              <a:buNone/>
            </a:pPr>
            <a:r>
              <a:rPr lang="it-IT" dirty="0" smtClean="0"/>
              <a:t>Questa vitamina è in grado di aumentare la resistenza dell’organismo ed è di vitale importanza per il sistema immunitario.</a:t>
            </a:r>
            <a:endParaRPr lang="it-IT" dirty="0"/>
          </a:p>
        </p:txBody>
      </p:sp>
      <p:pic>
        <p:nvPicPr>
          <p:cNvPr id="6145" name="Picture 1" descr="C:\Alessio\Scuola\Chimica\Vitamina C\620px-L-Ascorbic_aci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636"/>
            <a:ext cx="2595560" cy="153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chimica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È un composto molto idrosolubile, spiccatamente acido, che si presenta sotto forma di cristalli inodori ed  insapori con </a:t>
            </a:r>
            <a:r>
              <a:rPr lang="it-IT" dirty="0" err="1" smtClean="0"/>
              <a:t>pH</a:t>
            </a:r>
            <a:r>
              <a:rPr lang="it-IT" dirty="0" smtClean="0"/>
              <a:t> pari a circa 2,5.</a:t>
            </a:r>
          </a:p>
          <a:p>
            <a:pPr>
              <a:buNone/>
            </a:pPr>
            <a:r>
              <a:rPr lang="it-IT" dirty="0" smtClean="0"/>
              <a:t>Tra i mammiferi solo i primati e alcuni piccoli roditori richiedono la presenza di vitamina c nella loro dieta mentre in tutti gli altri vertebrati l’acido ascorbico è prodotto autonomamente nel fegato a partire dallo  zucchero semplice, glucosio tramite una successione di quattro reazioni, ciascuna catalizzata da un enzima. Per questi animali quindi l’ assunzione di acido ascorbico non è fondamentale.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842946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Produzione </a:t>
            </a:r>
            <a:endParaRPr lang="it-IT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5897880" cy="602512"/>
          </a:xfrm>
        </p:spPr>
        <p:txBody>
          <a:bodyPr>
            <a:normAutofit/>
          </a:bodyPr>
          <a:lstStyle/>
          <a:p>
            <a:r>
              <a:rPr lang="it-IT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Primo e secondo passo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7239000" cy="4371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000" dirty="0" smtClean="0"/>
              <a:t>Tutt’ora nella produzione industriale dell’ acido ascorbico vengono impiegati gli stessi processi che  avvengono in natura. </a:t>
            </a:r>
            <a:r>
              <a:rPr lang="it-IT" sz="2000" dirty="0" smtClean="0"/>
              <a:t>Il primo </a:t>
            </a:r>
            <a:r>
              <a:rPr lang="it-IT" sz="2000" dirty="0" err="1" smtClean="0"/>
              <a:t>step</a:t>
            </a:r>
            <a:r>
              <a:rPr lang="it-IT" sz="2000" dirty="0" smtClean="0"/>
              <a:t> consiste </a:t>
            </a:r>
            <a:r>
              <a:rPr lang="it-IT" sz="2000" dirty="0" smtClean="0"/>
              <a:t>nell’ossidazione della molecola </a:t>
            </a:r>
            <a:r>
              <a:rPr lang="it-IT" sz="2000" dirty="0" smtClean="0"/>
              <a:t>del glucosio ad acido glucuronico. Il secondo </a:t>
            </a:r>
            <a:r>
              <a:rPr lang="it-IT" sz="2000" dirty="0" err="1" smtClean="0"/>
              <a:t>step</a:t>
            </a:r>
            <a:r>
              <a:rPr lang="it-IT" sz="2000" dirty="0" smtClean="0"/>
              <a:t> consiste </a:t>
            </a:r>
            <a:r>
              <a:rPr lang="it-IT" sz="2000" dirty="0" smtClean="0"/>
              <a:t>in una </a:t>
            </a:r>
            <a:r>
              <a:rPr lang="it-IT" sz="2000" dirty="0" smtClean="0"/>
              <a:t>riduzione </a:t>
            </a:r>
            <a:r>
              <a:rPr lang="it-IT" sz="2000" dirty="0" smtClean="0"/>
              <a:t>all’ estremo opposto della molecola formando un prodotto chiamato acido </a:t>
            </a:r>
            <a:r>
              <a:rPr lang="it-IT" sz="2000" dirty="0" err="1" smtClean="0"/>
              <a:t>gulonico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5" name="Immagine 4" descr="C:\Users\Lorenzo\Desktop\Cattura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6120130" cy="192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842946"/>
          </a:xfrm>
        </p:spPr>
        <p:txBody>
          <a:bodyPr>
            <a:normAutofit/>
          </a:bodyPr>
          <a:lstStyle/>
          <a:p>
            <a:r>
              <a:rPr lang="it-IT" sz="3600" dirty="0"/>
              <a:t>Produzione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00034" y="1142984"/>
            <a:ext cx="5897880" cy="602512"/>
          </a:xfrm>
        </p:spPr>
        <p:txBody>
          <a:bodyPr>
            <a:normAutofit/>
          </a:bodyPr>
          <a:lstStyle/>
          <a:p>
            <a:r>
              <a:rPr lang="it-IT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Terzo e quarto passo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7239000" cy="4371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Il terzo </a:t>
            </a:r>
            <a:r>
              <a:rPr lang="it-IT" sz="2800" dirty="0" err="1" smtClean="0"/>
              <a:t>step</a:t>
            </a:r>
            <a:r>
              <a:rPr lang="it-IT" sz="2800" dirty="0" smtClean="0"/>
              <a:t> consiste in un’esterificazione intramolecolare che porta alla formazione di un lattone. Quarto </a:t>
            </a:r>
            <a:r>
              <a:rPr lang="it-IT" sz="2800" dirty="0" smtClean="0"/>
              <a:t>ed ultimo </a:t>
            </a:r>
            <a:r>
              <a:rPr lang="it-IT" sz="2800" dirty="0" err="1" smtClean="0"/>
              <a:t>step</a:t>
            </a:r>
            <a:r>
              <a:rPr lang="it-IT" sz="2800" dirty="0" smtClean="0"/>
              <a:t>, </a:t>
            </a:r>
            <a:r>
              <a:rPr lang="it-IT" sz="2800" dirty="0" smtClean="0"/>
              <a:t>quello che non riesce a compiere </a:t>
            </a:r>
            <a:r>
              <a:rPr lang="it-IT" sz="2800" dirty="0" smtClean="0"/>
              <a:t>l’uomo</a:t>
            </a:r>
            <a:r>
              <a:rPr lang="it-IT" sz="2800" dirty="0" smtClean="0"/>
              <a:t>, è </a:t>
            </a:r>
            <a:r>
              <a:rPr lang="it-IT" sz="2800" dirty="0" smtClean="0"/>
              <a:t>una deidrogenazione  con formazione di un doppio legame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5" name="Immagine 4" descr="C:\Users\Lorenzo\Desktop\Cattur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6120130" cy="2118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800" dirty="0"/>
              <a:t>Storia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it-IT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Scorbuto </a:t>
            </a:r>
            <a:endParaRPr lang="it-IT" sz="2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t-IT" dirty="0" smtClean="0"/>
              <a:t>Lo scorbuto è una malattia antica, si può capire perché alcuni cambiamenti a livello osseo si presentarono già nel neolitico. Nel ‘300 e nel ‘400, lo scorbuto divenne comune nei viaggi oceanici a causa della longevità di essi, annunciando la dipendenza da cibo conservato. La conservazione della frutta e verdura era molto difficile. Nella dieta di un marinaio del tempo era assente la vitamina </a:t>
            </a:r>
            <a:r>
              <a:rPr lang="it-IT" dirty="0" smtClean="0"/>
              <a:t>C.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5897880" cy="1173480"/>
          </a:xfrm>
        </p:spPr>
        <p:txBody>
          <a:bodyPr/>
          <a:lstStyle/>
          <a:p>
            <a:pPr algn="ctr"/>
            <a:r>
              <a:rPr lang="it-IT" sz="3800" dirty="0"/>
              <a:t>Storia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it-IT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James Cook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t-IT" dirty="0" smtClean="0"/>
              <a:t>James Cook fu il primo a prevenire lo scorbuto, adottando diete di alto livello ed una igiene ferrea. Sulle sue navi in caso di assenza agrumi, l’unica fonte di Vit. C erano i crauti acidi. Fece anche in modo che tutte le persone sulla nave adottassero la stessa dieta senza privilegi,e ogni volta che si presentava la possibilità di attracco si riforniva di </a:t>
            </a:r>
            <a:r>
              <a:rPr lang="it-IT" dirty="0" smtClean="0"/>
              <a:t>cibo.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si trova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dirty="0"/>
              <a:t>La vitamina C è presente in alcuni </a:t>
            </a:r>
            <a:r>
              <a:rPr lang="it-IT" dirty="0" smtClean="0"/>
              <a:t>alimenti,</a:t>
            </a:r>
            <a:r>
              <a:rPr lang="it-IT" dirty="0"/>
              <a:t> </a:t>
            </a:r>
            <a:r>
              <a:rPr lang="it-IT" dirty="0" smtClean="0"/>
              <a:t> soprattutto </a:t>
            </a:r>
            <a:r>
              <a:rPr lang="it-IT" dirty="0"/>
              <a:t>nei vegetali a foglia </a:t>
            </a:r>
            <a:r>
              <a:rPr lang="it-IT" dirty="0" smtClean="0"/>
              <a:t>verde e negli agrumi, si trova soprattutto nell'</a:t>
            </a:r>
            <a:r>
              <a:rPr lang="it-IT" dirty="0" err="1" smtClean="0"/>
              <a:t>acerola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/>
              <a:t>nella</a:t>
            </a:r>
            <a:r>
              <a:rPr lang="it-IT" dirty="0"/>
              <a:t> rosa </a:t>
            </a:r>
            <a:r>
              <a:rPr lang="it-IT" dirty="0" smtClean="0"/>
              <a:t>canina. La </a:t>
            </a:r>
            <a:r>
              <a:rPr lang="it-IT" dirty="0"/>
              <a:t>vitamina può perdersi nel </a:t>
            </a:r>
            <a:r>
              <a:rPr lang="it-IT" dirty="0" smtClean="0"/>
              <a:t>caso </a:t>
            </a:r>
            <a:r>
              <a:rPr lang="it-IT" dirty="0"/>
              <a:t>in cui questi alimenti vengano tenuti </a:t>
            </a:r>
            <a:r>
              <a:rPr lang="it-IT" dirty="0" smtClean="0"/>
              <a:t>all'aria </a:t>
            </a:r>
            <a:r>
              <a:rPr lang="it-IT" dirty="0"/>
              <a:t>per molto tempo o dentro contenitori </a:t>
            </a:r>
            <a:r>
              <a:rPr lang="it-IT" dirty="0" smtClean="0"/>
              <a:t>di metallo.</a:t>
            </a:r>
            <a:endParaRPr lang="it-IT" dirty="0"/>
          </a:p>
        </p:txBody>
      </p:sp>
      <p:pic>
        <p:nvPicPr>
          <p:cNvPr id="4" name="Immagine 3" descr="acer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714884"/>
            <a:ext cx="2571736" cy="1928802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00034" y="4643444"/>
          <a:ext cx="4572032" cy="2014544"/>
        </p:xfrm>
        <a:graphic>
          <a:graphicData uri="http://schemas.openxmlformats.org/drawingml/2006/table">
            <a:tbl>
              <a:tblPr/>
              <a:tblGrid>
                <a:gridCol w="2471251"/>
                <a:gridCol w="2100781"/>
              </a:tblGrid>
              <a:tr h="611824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/>
                      </a:r>
                      <a:b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Alimento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(mg/100g)</a:t>
                      </a:r>
                      <a:b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</a:b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Vit. C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200025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68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Acerola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1300-1700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068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Rosa Canina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1250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068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Limoni/Arance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50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0680"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Succo di arance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4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Arial"/>
                        </a:rPr>
                        <a:t>44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3520440" cy="457200"/>
          </a:xfrm>
        </p:spPr>
        <p:txBody>
          <a:bodyPr/>
          <a:lstStyle/>
          <a:p>
            <a:r>
              <a:rPr lang="it-IT" dirty="0" smtClean="0"/>
              <a:t>Carenza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3"/>
          </p:nvPr>
        </p:nvSpPr>
        <p:spPr>
          <a:xfrm>
            <a:off x="4143372" y="1500174"/>
            <a:ext cx="3520440" cy="457200"/>
          </a:xfrm>
        </p:spPr>
        <p:txBody>
          <a:bodyPr/>
          <a:lstStyle/>
          <a:p>
            <a:r>
              <a:rPr lang="it-IT" dirty="0" smtClean="0"/>
              <a:t>Eccesso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428596" y="2000240"/>
            <a:ext cx="3520440" cy="4114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La carenza di vitamina C determina:</a:t>
            </a:r>
          </a:p>
          <a:p>
            <a:r>
              <a:rPr lang="it-IT" dirty="0" smtClean="0"/>
              <a:t>la comparsa dello scorbuto, </a:t>
            </a:r>
          </a:p>
          <a:p>
            <a:r>
              <a:rPr lang="it-IT" dirty="0" smtClean="0"/>
              <a:t>alterazioni dei vasi </a:t>
            </a:r>
            <a:r>
              <a:rPr lang="it-IT" sz="2300" dirty="0" smtClean="0"/>
              <a:t>sanguigni</a:t>
            </a:r>
            <a:r>
              <a:rPr lang="it-IT" dirty="0" smtClean="0"/>
              <a:t> con comparsa di emorragie, rallentamento della cicatrizzazione delle ferite,</a:t>
            </a:r>
          </a:p>
          <a:p>
            <a:r>
              <a:rPr lang="it-IT" dirty="0" smtClean="0"/>
              <a:t>gengiviti con alterazioni della dentina, </a:t>
            </a:r>
          </a:p>
          <a:p>
            <a:r>
              <a:rPr lang="it-IT" dirty="0" smtClean="0"/>
              <a:t>osteoporosi delle ossa. </a:t>
            </a:r>
          </a:p>
          <a:p>
            <a:pPr>
              <a:buNone/>
            </a:pPr>
            <a:r>
              <a:rPr lang="it-IT" dirty="0" smtClean="0"/>
              <a:t>Nei bambini si ha anche un arresto della crescita. </a:t>
            </a:r>
          </a:p>
          <a:p>
            <a:pPr>
              <a:buNone/>
            </a:pPr>
            <a:r>
              <a:rPr lang="it-IT" dirty="0" smtClean="0"/>
              <a:t>Bassi livelli di acido ascorbico, sembrano favorire l'aterosclerosi. 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143372" y="2000240"/>
            <a:ext cx="352044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 smtClean="0"/>
              <a:t>Il fabbisogno quotidiano stimato intorno a 60-120 mg quando si parla di megadosi, i livelli di assunzione di superano i due grammi/</a:t>
            </a:r>
            <a:r>
              <a:rPr lang="it-IT" sz="1600" dirty="0" err="1" smtClean="0"/>
              <a:t>die</a:t>
            </a:r>
            <a:r>
              <a:rPr lang="it-IT" sz="1600" dirty="0" smtClean="0"/>
              <a:t>, fino a raggiungere ed oltrepassare i dieci grammi. A 2000 mg si colloca la massima </a:t>
            </a:r>
            <a:r>
              <a:rPr lang="it-IT" sz="1600" dirty="0" smtClean="0"/>
              <a:t>dose.</a:t>
            </a: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I rischi per i sovradosaggi sono contenuti.</a:t>
            </a:r>
          </a:p>
          <a:p>
            <a:pPr>
              <a:buNone/>
            </a:pPr>
            <a:r>
              <a:rPr lang="it-IT" sz="1600" dirty="0" smtClean="0"/>
              <a:t>I soggetti che assumono megadosi possono avere problemi di acidità gastrica, con bruciori, reflusso, problemi gastrointestinali e addirittura calcoli renali.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  <p:bldP spid="7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</TotalTime>
  <Words>805</Words>
  <Application>Microsoft Office PowerPoint</Application>
  <PresentationFormat>Presentazione su schermo (4:3)</PresentationFormat>
  <Paragraphs>71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Mito</vt:lpstr>
      <vt:lpstr>Vitamina C</vt:lpstr>
      <vt:lpstr>Cosa è?</vt:lpstr>
      <vt:lpstr>La chimica </vt:lpstr>
      <vt:lpstr>Produzione </vt:lpstr>
      <vt:lpstr>Produzione</vt:lpstr>
      <vt:lpstr>Storia</vt:lpstr>
      <vt:lpstr>Storia </vt:lpstr>
      <vt:lpstr>Dove si trova </vt:lpstr>
      <vt:lpstr>Conseguenze</vt:lpstr>
      <vt:lpstr>Integratori</vt:lpstr>
      <vt:lpstr>Presentazione standard di PowerPoint</vt:lpstr>
      <vt:lpstr>Vitamina C in un integratore</vt:lpstr>
      <vt:lpstr>Vitamina c nei cibi</vt:lpstr>
      <vt:lpstr>Vitamina C nei cibi</vt:lpstr>
      <vt:lpstr>Vitamina c nei cibi</vt:lpstr>
      <vt:lpstr>A cura di:</vt:lpstr>
      <vt:lpstr>Un grazie speciale 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Vitamina C</dc:title>
  <dc:creator>User</dc:creator>
  <cp:lastModifiedBy>Francesca</cp:lastModifiedBy>
  <cp:revision>39</cp:revision>
  <dcterms:created xsi:type="dcterms:W3CDTF">2014-03-26T17:08:44Z</dcterms:created>
  <dcterms:modified xsi:type="dcterms:W3CDTF">2014-05-08T21:32:59Z</dcterms:modified>
</cp:coreProperties>
</file>