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Roboto"/>
      <p:regular r:id="rId44"/>
      <p:bold r:id="rId45"/>
      <p:italic r:id="rId46"/>
      <p:boldItalic r:id="rId47"/>
    </p:embeddedFont>
    <p:embeddedFont>
      <p:font typeface="Lobster"/>
      <p:regular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Roboto-regular.fntdata"/><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font" Target="fonts/Roboto-italic.fntdata"/><Relationship Id="rId23" Type="http://schemas.openxmlformats.org/officeDocument/2006/relationships/slide" Target="slides/slide18.xml"/><Relationship Id="rId45"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Lobster-regular.fntdata"/><Relationship Id="rId25" Type="http://schemas.openxmlformats.org/officeDocument/2006/relationships/slide" Target="slides/slide20.xml"/><Relationship Id="rId47" Type="http://schemas.openxmlformats.org/officeDocument/2006/relationships/font" Target="fonts/Roboto-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82b8840e6_3_14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82b8840e6_3_1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82b8840e6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82b8840e6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82b8840e6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82b8840e6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82b8840e6_3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82b8840e6_3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482b8840e6_3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82b8840e6_3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482b8840e6_3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482b8840e6_3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82b8840e6_4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82b8840e6_4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82b8840e6_4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82b8840e6_4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82b8840e6_4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82b8840e6_4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82b8840e6_4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82b8840e6_4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82b8840e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82b8840e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482b8840e6_4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82b8840e6_4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482b8840e6_4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482b8840e6_4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482b8840e6_4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482b8840e6_4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482b8840e6_4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482b8840e6_4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482b8840e6_4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482b8840e6_4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82b8840e6_4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482b8840e6_4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482b8840e6_4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482b8840e6_4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482b8840e6_8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482b8840e6_8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482b8840e6_8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482b8840e6_8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482b8840e6_8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482b8840e6_8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82b8840e6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82b8840e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482b8840e6_8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482b8840e6_8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482b8840e6_8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482b8840e6_8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482b8840e6_8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482b8840e6_8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482b8840e6_8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482b8840e6_8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482b8840e6_8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482b8840e6_8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482b8840e6_8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482b8840e6_8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482b8840e6_8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482b8840e6_8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482b8840e6_8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482b8840e6_8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482b8840e6_8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482b8840e6_8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482b8840e6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482b8840e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82b8840e6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482b8840e6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82b8840e6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82b8840e6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482b8840e6_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82b8840e6_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82b8840e6_3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82b8840e6_3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82b8840e6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82b8840e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sz="4800">
                <a:latin typeface="Impact"/>
                <a:ea typeface="Impact"/>
                <a:cs typeface="Impact"/>
                <a:sym typeface="Impact"/>
              </a:rPr>
              <a:t>Ventajas e Inconvenientes de la nube</a:t>
            </a:r>
            <a:endParaRPr sz="4800">
              <a:latin typeface="Impact"/>
              <a:ea typeface="Impact"/>
              <a:cs typeface="Impact"/>
              <a:sym typeface="Impact"/>
            </a:endParaRPr>
          </a:p>
        </p:txBody>
      </p:sp>
      <p:sp>
        <p:nvSpPr>
          <p:cNvPr id="86" name="Google Shape;86;p13"/>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Curso: Técnicas de la Información y Comunicación en Obstetricia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2"/>
          <p:cNvSpPr txBox="1"/>
          <p:nvPr>
            <p:ph idx="1" type="body"/>
          </p:nvPr>
        </p:nvSpPr>
        <p:spPr>
          <a:xfrm>
            <a:off x="311700" y="825350"/>
            <a:ext cx="8520600" cy="374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2400">
                <a:latin typeface="Impact"/>
                <a:ea typeface="Impact"/>
                <a:cs typeface="Impact"/>
                <a:sym typeface="Impact"/>
              </a:rPr>
              <a:t>    </a:t>
            </a:r>
            <a:r>
              <a:rPr b="1" lang="es" sz="2400">
                <a:latin typeface="Impact"/>
                <a:ea typeface="Impact"/>
                <a:cs typeface="Impact"/>
                <a:sym typeface="Impact"/>
              </a:rPr>
              <a:t>1) RITMO DE INNOVACIÓN</a:t>
            </a:r>
            <a:endParaRPr b="1" sz="2400">
              <a:latin typeface="Impact"/>
              <a:ea typeface="Impact"/>
              <a:cs typeface="Impact"/>
              <a:sym typeface="Impact"/>
            </a:endParaRPr>
          </a:p>
          <a:p>
            <a:pPr indent="-342900" lvl="0" marL="457200" rtl="0" algn="l">
              <a:spcBef>
                <a:spcPts val="1600"/>
              </a:spcBef>
              <a:spcAft>
                <a:spcPts val="0"/>
              </a:spcAft>
              <a:buSzPts val="1800"/>
              <a:buChar char="●"/>
            </a:pPr>
            <a:r>
              <a:rPr lang="es"/>
              <a:t>Si el servicio incorpora mejoras provoca problemas en el producto.</a:t>
            </a:r>
            <a:endParaRPr/>
          </a:p>
          <a:p>
            <a:pPr indent="-342900" lvl="0" marL="457200" rtl="0" algn="l">
              <a:spcBef>
                <a:spcPts val="0"/>
              </a:spcBef>
              <a:spcAft>
                <a:spcPts val="0"/>
              </a:spcAft>
              <a:buSzPts val="1800"/>
              <a:buChar char="●"/>
            </a:pPr>
            <a:r>
              <a:rPr lang="es"/>
              <a:t>Si el usuario está acostumbrado a cambios lentos en el modo de trabajo supone un problema.</a:t>
            </a:r>
            <a:endParaRPr/>
          </a:p>
          <a:p>
            <a:pPr indent="-342900" lvl="0" marL="457200" rtl="0" algn="l">
              <a:spcBef>
                <a:spcPts val="0"/>
              </a:spcBef>
              <a:spcAft>
                <a:spcPts val="0"/>
              </a:spcAft>
              <a:buSzPts val="1800"/>
              <a:buChar char="●"/>
            </a:pPr>
            <a:r>
              <a:rPr lang="es"/>
              <a:t>En caso de que el usuario le cueste adaptarse a los cambios, será un inconveniente.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3"/>
          <p:cNvSpPr txBox="1"/>
          <p:nvPr>
            <p:ph idx="1" type="body"/>
          </p:nvPr>
        </p:nvSpPr>
        <p:spPr>
          <a:xfrm>
            <a:off x="311700" y="336650"/>
            <a:ext cx="8520600" cy="487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s"/>
              <a:t>  </a:t>
            </a:r>
            <a:r>
              <a:rPr lang="es" sz="2400">
                <a:latin typeface="Impact"/>
                <a:ea typeface="Impact"/>
                <a:cs typeface="Impact"/>
                <a:sym typeface="Impact"/>
              </a:rPr>
              <a:t>2) RITMO DE ACTUALIZACIONES DE LA INFRAESTRUCTURA</a:t>
            </a:r>
            <a:endParaRPr sz="2400">
              <a:latin typeface="Impact"/>
              <a:ea typeface="Impact"/>
              <a:cs typeface="Impact"/>
              <a:sym typeface="Impact"/>
            </a:endParaRPr>
          </a:p>
          <a:p>
            <a:pPr indent="-342900" lvl="0" marL="457200" rtl="0" algn="just">
              <a:spcBef>
                <a:spcPts val="1600"/>
              </a:spcBef>
              <a:spcAft>
                <a:spcPts val="0"/>
              </a:spcAft>
              <a:buSzPts val="1800"/>
              <a:buChar char="●"/>
            </a:pPr>
            <a:r>
              <a:rPr lang="es"/>
              <a:t>Los cambios en el servicio en la nube suelen requerir cambios en nuestra infraestructura informática, arrastrando a veces a una actualización forzada.</a:t>
            </a:r>
            <a:endParaRPr/>
          </a:p>
          <a:p>
            <a:pPr indent="-342900" lvl="0" marL="457200" rtl="0" algn="just">
              <a:spcBef>
                <a:spcPts val="0"/>
              </a:spcBef>
              <a:spcAft>
                <a:spcPts val="0"/>
              </a:spcAft>
              <a:buSzPts val="1800"/>
              <a:buChar char="●"/>
            </a:pPr>
            <a:r>
              <a:rPr lang="es"/>
              <a:t>Puede que conforme pasa el tiempo y la plataforma Cloud evoluciona, navegadores y sistemas operativos enteros dejen de ser compatibles con el servicio Cloud.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4"/>
          <p:cNvSpPr txBox="1"/>
          <p:nvPr>
            <p:ph idx="1" type="body"/>
          </p:nvPr>
        </p:nvSpPr>
        <p:spPr>
          <a:xfrm>
            <a:off x="311700" y="692975"/>
            <a:ext cx="8520600" cy="387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Impact"/>
                <a:ea typeface="Impact"/>
                <a:cs typeface="Impact"/>
                <a:sym typeface="Impact"/>
              </a:rPr>
              <a:t>   </a:t>
            </a:r>
            <a:r>
              <a:rPr lang="es" sz="2400">
                <a:latin typeface="Impact"/>
                <a:ea typeface="Impact"/>
                <a:cs typeface="Impact"/>
                <a:sym typeface="Impact"/>
              </a:rPr>
              <a:t>3) DEPENDENCIA DEL PROVEEDOR</a:t>
            </a:r>
            <a:endParaRPr sz="2400">
              <a:latin typeface="Impact"/>
              <a:ea typeface="Impact"/>
              <a:cs typeface="Impact"/>
              <a:sym typeface="Impact"/>
            </a:endParaRPr>
          </a:p>
          <a:p>
            <a:pPr indent="-342900" lvl="0" marL="457200" rtl="0" algn="l">
              <a:spcBef>
                <a:spcPts val="1600"/>
              </a:spcBef>
              <a:spcAft>
                <a:spcPts val="0"/>
              </a:spcAft>
              <a:buSzPts val="1800"/>
              <a:buChar char="●"/>
            </a:pPr>
            <a:r>
              <a:rPr lang="es"/>
              <a:t>Una de las desventajas del modelo Cloud es que, en muchos casos, pasamos a depender del proveedor del servicio y estamos atados a él "de facto"</a:t>
            </a:r>
            <a:endParaRPr/>
          </a:p>
          <a:p>
            <a:pPr indent="-342900" lvl="0" marL="457200" rtl="0" algn="l">
              <a:spcBef>
                <a:spcPts val="0"/>
              </a:spcBef>
              <a:spcAft>
                <a:spcPts val="0"/>
              </a:spcAft>
              <a:buSzPts val="1800"/>
              <a:buChar char="●"/>
            </a:pPr>
            <a:r>
              <a:rPr lang="es"/>
              <a:t>Casi todos los proveedores dejan claro que los datos son propiedad del cliente, pero no suelen ofrecer facilidades para salir del servicio.</a:t>
            </a:r>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5"/>
          <p:cNvSpPr txBox="1"/>
          <p:nvPr>
            <p:ph idx="1" type="body"/>
          </p:nvPr>
        </p:nvSpPr>
        <p:spPr>
          <a:xfrm>
            <a:off x="311700" y="625375"/>
            <a:ext cx="8520600" cy="394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Impact"/>
                <a:ea typeface="Impact"/>
                <a:cs typeface="Impact"/>
                <a:sym typeface="Impact"/>
              </a:rPr>
              <a:t>   </a:t>
            </a:r>
            <a:r>
              <a:rPr lang="es" sz="2400">
                <a:latin typeface="Impact"/>
                <a:ea typeface="Impact"/>
                <a:cs typeface="Impact"/>
                <a:sym typeface="Impact"/>
              </a:rPr>
              <a:t>4) DEPENDENCIA DE LA RED</a:t>
            </a:r>
            <a:endParaRPr sz="2400">
              <a:latin typeface="Impact"/>
              <a:ea typeface="Impact"/>
              <a:cs typeface="Impact"/>
              <a:sym typeface="Impact"/>
            </a:endParaRPr>
          </a:p>
          <a:p>
            <a:pPr indent="-342900" lvl="0" marL="457200" rtl="0" algn="l">
              <a:spcBef>
                <a:spcPts val="1600"/>
              </a:spcBef>
              <a:spcAft>
                <a:spcPts val="0"/>
              </a:spcAft>
              <a:buSzPts val="1800"/>
              <a:buChar char="●"/>
            </a:pPr>
            <a:r>
              <a:rPr lang="es"/>
              <a:t>Mayor dependencia de nuestra conexión a Internet.</a:t>
            </a:r>
            <a:endParaRPr/>
          </a:p>
          <a:p>
            <a:pPr indent="-342900" lvl="0" marL="457200" rtl="0" algn="l">
              <a:spcBef>
                <a:spcPts val="0"/>
              </a:spcBef>
              <a:spcAft>
                <a:spcPts val="0"/>
              </a:spcAft>
              <a:buSzPts val="1800"/>
              <a:buChar char="●"/>
            </a:pPr>
            <a:r>
              <a:rPr lang="es"/>
              <a:t>Cuando nuestros datos están en la nube, una caída de la conexión implica casi siempre no poder trabajar</a:t>
            </a:r>
            <a:endParaRPr/>
          </a:p>
          <a:p>
            <a:pPr indent="-342900" lvl="0" marL="457200" rtl="0" algn="l">
              <a:spcBef>
                <a:spcPts val="0"/>
              </a:spcBef>
              <a:spcAft>
                <a:spcPts val="0"/>
              </a:spcAft>
              <a:buSzPts val="1800"/>
              <a:buChar char="●"/>
            </a:pPr>
            <a:r>
              <a:rPr lang="es"/>
              <a:t>No sólo tenemos que tener conexión a Internet, sino que esta tiene que tener la suficiente calidad y capacidad para soportar un mayor tráfico de datos</a:t>
            </a:r>
            <a:endParaRPr/>
          </a:p>
          <a:p>
            <a:pPr indent="-342900" lvl="0" marL="457200" rtl="0" algn="l">
              <a:spcBef>
                <a:spcPts val="0"/>
              </a:spcBef>
              <a:spcAft>
                <a:spcPts val="0"/>
              </a:spcAft>
              <a:buSzPts val="1800"/>
              <a:buChar char="●"/>
            </a:pPr>
            <a:r>
              <a:rPr lang="es"/>
              <a:t>Las conexiones a Internet suelen ser asimétricas.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6"/>
          <p:cNvSpPr txBox="1"/>
          <p:nvPr>
            <p:ph idx="1" type="body"/>
          </p:nvPr>
        </p:nvSpPr>
        <p:spPr>
          <a:xfrm>
            <a:off x="311700" y="794400"/>
            <a:ext cx="8520600" cy="382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Impact"/>
                <a:ea typeface="Impact"/>
                <a:cs typeface="Impact"/>
                <a:sym typeface="Impact"/>
              </a:rPr>
              <a:t>    </a:t>
            </a:r>
            <a:r>
              <a:rPr lang="es" sz="2400">
                <a:latin typeface="Impact"/>
                <a:ea typeface="Impact"/>
                <a:cs typeface="Impact"/>
                <a:sym typeface="Impact"/>
              </a:rPr>
              <a:t>5) ESTANDARIZACIÓN</a:t>
            </a:r>
            <a:endParaRPr sz="2400">
              <a:latin typeface="Impact"/>
              <a:ea typeface="Impact"/>
              <a:cs typeface="Impact"/>
              <a:sym typeface="Impact"/>
            </a:endParaRPr>
          </a:p>
          <a:p>
            <a:pPr indent="-342900" lvl="0" marL="457200" rtl="0" algn="l">
              <a:spcBef>
                <a:spcPts val="1600"/>
              </a:spcBef>
              <a:spcAft>
                <a:spcPts val="0"/>
              </a:spcAft>
              <a:buSzPts val="1800"/>
              <a:buChar char="●"/>
            </a:pPr>
            <a:r>
              <a:rPr lang="es"/>
              <a:t>Poco margen para la personalización de los servicios.</a:t>
            </a:r>
            <a:endParaRPr/>
          </a:p>
          <a:p>
            <a:pPr indent="-342900" lvl="0" marL="457200" rtl="0" algn="l">
              <a:spcBef>
                <a:spcPts val="0"/>
              </a:spcBef>
              <a:spcAft>
                <a:spcPts val="0"/>
              </a:spcAft>
              <a:buSzPts val="1800"/>
              <a:buChar char="●"/>
            </a:pPr>
            <a:r>
              <a:rPr lang="es"/>
              <a:t>Si tenemos unas necesidades especiales fuera de lo habitual, es probable que la plataforma cloud no pueda dar respuesta.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7"/>
          <p:cNvSpPr txBox="1"/>
          <p:nvPr>
            <p:ph idx="1" type="body"/>
          </p:nvPr>
        </p:nvSpPr>
        <p:spPr>
          <a:xfrm>
            <a:off x="311700" y="591575"/>
            <a:ext cx="8520600" cy="39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Impact"/>
                <a:ea typeface="Impact"/>
                <a:cs typeface="Impact"/>
                <a:sym typeface="Impact"/>
              </a:rPr>
              <a:t>  </a:t>
            </a:r>
            <a:r>
              <a:rPr lang="es" sz="2400">
                <a:latin typeface="Impact"/>
                <a:ea typeface="Impact"/>
                <a:cs typeface="Impact"/>
                <a:sym typeface="Impact"/>
              </a:rPr>
              <a:t>6)  RESTRICCIONES</a:t>
            </a:r>
            <a:endParaRPr sz="2400">
              <a:latin typeface="Impact"/>
              <a:ea typeface="Impact"/>
              <a:cs typeface="Impact"/>
              <a:sym typeface="Impact"/>
            </a:endParaRPr>
          </a:p>
          <a:p>
            <a:pPr indent="-342900" lvl="0" marL="457200" rtl="0" algn="just">
              <a:spcBef>
                <a:spcPts val="1600"/>
              </a:spcBef>
              <a:spcAft>
                <a:spcPts val="0"/>
              </a:spcAft>
              <a:buSzPts val="1800"/>
              <a:buChar char="●"/>
            </a:pPr>
            <a:r>
              <a:rPr lang="es"/>
              <a:t>El servicio se presta sobre una infraestructura común ,suele ser habitual que tengamos menos permisos y menos libertad para adaptar las configuraciones.</a:t>
            </a:r>
            <a:endParaRPr/>
          </a:p>
          <a:p>
            <a:pPr indent="-342900" lvl="0" marL="457200" rtl="0" algn="just">
              <a:spcBef>
                <a:spcPts val="0"/>
              </a:spcBef>
              <a:spcAft>
                <a:spcPts val="0"/>
              </a:spcAft>
              <a:buSzPts val="1800"/>
              <a:buChar char="●"/>
            </a:pPr>
            <a:r>
              <a:rPr lang="es"/>
              <a:t>En una plataforma cloud, nuestras opciones siempre van a ser más limitadas, porque no podremos hacer cambios que puedan afectar al servicio que se presta a los demás clientes del proveedor con los que compartimos la plataforma.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FF00FF"/>
                </a:solidFill>
                <a:highlight>
                  <a:srgbClr val="FFFFFF"/>
                </a:highlight>
              </a:rPr>
              <a:t>      ANÁLISIS COSTE-BENEFICIO</a:t>
            </a:r>
            <a:endParaRPr b="1">
              <a:solidFill>
                <a:srgbClr val="FF00FF"/>
              </a:solidFill>
              <a:highlight>
                <a:srgbClr val="FFFFFF"/>
              </a:highlight>
            </a:endParaRPr>
          </a:p>
        </p:txBody>
      </p:sp>
      <p:sp>
        <p:nvSpPr>
          <p:cNvPr id="163" name="Google Shape;163;p28"/>
          <p:cNvSpPr txBox="1"/>
          <p:nvPr>
            <p:ph idx="1" type="body"/>
          </p:nvPr>
        </p:nvSpPr>
        <p:spPr>
          <a:xfrm>
            <a:off x="311700" y="1106000"/>
            <a:ext cx="8520600" cy="36564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s"/>
              <a:t> ANÁLISIS FUNCIONAL:</a:t>
            </a:r>
            <a:endParaRPr/>
          </a:p>
          <a:p>
            <a:pPr indent="-342900" lvl="0" marL="457200" rtl="0" algn="just">
              <a:lnSpc>
                <a:spcPct val="150000"/>
              </a:lnSpc>
              <a:spcBef>
                <a:spcPts val="1600"/>
              </a:spcBef>
              <a:spcAft>
                <a:spcPts val="0"/>
              </a:spcAft>
              <a:buSzPts val="1800"/>
              <a:buChar char="★"/>
            </a:pPr>
            <a:r>
              <a:rPr lang="es"/>
              <a:t>Determinar si las capacidades funcionales del servicio o aplicación se ajustan a nuestras necesidades</a:t>
            </a:r>
            <a:endParaRPr/>
          </a:p>
          <a:p>
            <a:pPr indent="-342900" lvl="0" marL="457200" rtl="0" algn="just">
              <a:lnSpc>
                <a:spcPct val="150000"/>
              </a:lnSpc>
              <a:spcBef>
                <a:spcPts val="0"/>
              </a:spcBef>
              <a:spcAft>
                <a:spcPts val="0"/>
              </a:spcAft>
              <a:buSzPts val="1800"/>
              <a:buChar char="★"/>
            </a:pPr>
            <a:r>
              <a:rPr lang="es"/>
              <a:t>Revisar cuidadosamente la documentación para confirmar que la funcionalidad que presta el </a:t>
            </a:r>
            <a:r>
              <a:rPr lang="es"/>
              <a:t>servicio</a:t>
            </a:r>
            <a:r>
              <a:rPr lang="es"/>
              <a:t> cloud</a:t>
            </a:r>
            <a:endParaRPr/>
          </a:p>
          <a:p>
            <a:pPr indent="-342900" lvl="0" marL="457200" rtl="0" algn="just">
              <a:lnSpc>
                <a:spcPct val="150000"/>
              </a:lnSpc>
              <a:spcBef>
                <a:spcPts val="0"/>
              </a:spcBef>
              <a:spcAft>
                <a:spcPts val="0"/>
              </a:spcAft>
              <a:buSzPts val="1800"/>
              <a:buChar char="★"/>
            </a:pPr>
            <a:r>
              <a:rPr lang="es"/>
              <a:t>Analizar la perspectiva económica para ver si hay ahorro de costes o </a:t>
            </a:r>
            <a:r>
              <a:rPr lang="es"/>
              <a:t>no.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9"/>
          <p:cNvSpPr txBox="1"/>
          <p:nvPr>
            <p:ph idx="1" type="body"/>
          </p:nvPr>
        </p:nvSpPr>
        <p:spPr>
          <a:xfrm>
            <a:off x="311700" y="629775"/>
            <a:ext cx="8520600" cy="39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Impact"/>
                <a:ea typeface="Impact"/>
                <a:cs typeface="Impact"/>
                <a:sym typeface="Impact"/>
              </a:rPr>
              <a:t>ANÁLISIS DE COSTES</a:t>
            </a:r>
            <a:endParaRPr sz="2400">
              <a:latin typeface="Impact"/>
              <a:ea typeface="Impact"/>
              <a:cs typeface="Impact"/>
              <a:sym typeface="Impact"/>
            </a:endParaRPr>
          </a:p>
          <a:p>
            <a:pPr indent="-342900" lvl="0" marL="457200" rtl="0" algn="just">
              <a:lnSpc>
                <a:spcPct val="150000"/>
              </a:lnSpc>
              <a:spcBef>
                <a:spcPts val="1600"/>
              </a:spcBef>
              <a:spcAft>
                <a:spcPts val="0"/>
              </a:spcAft>
              <a:buSzPts val="1800"/>
              <a:buChar char="●"/>
            </a:pPr>
            <a:r>
              <a:rPr lang="es"/>
              <a:t>Contraponer los costes de la solución tradicional frente a los de la solución cloud.</a:t>
            </a:r>
            <a:endParaRPr/>
          </a:p>
          <a:p>
            <a:pPr indent="-342900" lvl="0" marL="457200" rtl="0" algn="just">
              <a:lnSpc>
                <a:spcPct val="150000"/>
              </a:lnSpc>
              <a:spcBef>
                <a:spcPts val="0"/>
              </a:spcBef>
              <a:spcAft>
                <a:spcPts val="0"/>
              </a:spcAft>
              <a:buSzPts val="1800"/>
              <a:buChar char="●"/>
            </a:pPr>
            <a:r>
              <a:rPr lang="es"/>
              <a:t>Cada caso será diferente, pero estos son costes típicos de las soluciones tradicionales.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0"/>
          <p:cNvSpPr txBox="1"/>
          <p:nvPr>
            <p:ph idx="1" type="body"/>
          </p:nvPr>
        </p:nvSpPr>
        <p:spPr>
          <a:xfrm>
            <a:off x="190825" y="112425"/>
            <a:ext cx="8520600" cy="47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rgbClr val="FF00FF"/>
              </a:solidFill>
            </a:endParaRPr>
          </a:p>
          <a:p>
            <a:pPr indent="0" lvl="0" marL="0" rtl="0" algn="l">
              <a:spcBef>
                <a:spcPts val="1600"/>
              </a:spcBef>
              <a:spcAft>
                <a:spcPts val="0"/>
              </a:spcAft>
              <a:buNone/>
            </a:pPr>
            <a:r>
              <a:rPr b="1" lang="es">
                <a:solidFill>
                  <a:srgbClr val="FF00FF"/>
                </a:solidFill>
              </a:rPr>
              <a:t>Costes adquisición e instalación de Servidores:</a:t>
            </a:r>
            <a:r>
              <a:rPr lang="es"/>
              <a:t>La mayoría de los servicios y aplicaciones corporativas se instalan sobre servidores, ordenadores potentes que funcionan con fiabilidad.son mucho más caros que en un PC normal.</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b="1" lang="es">
                <a:solidFill>
                  <a:srgbClr val="FF00FF"/>
                </a:solidFill>
              </a:rPr>
              <a:t>Costes adquisición e instalación de Almacenamiento</a:t>
            </a:r>
            <a:r>
              <a:rPr lang="es">
                <a:solidFill>
                  <a:srgbClr val="FF00FF"/>
                </a:solidFill>
              </a:rPr>
              <a:t>:</a:t>
            </a:r>
            <a:r>
              <a:rPr lang="es"/>
              <a:t> Los servidores necesitan espacio donde almacenar los datos Al igual que el hardware servidor, discos, cabinas de almacenamiento y demás componentes que componen la infraestructura de almacenamiento.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1"/>
          <p:cNvSpPr txBox="1"/>
          <p:nvPr>
            <p:ph idx="1" type="body"/>
          </p:nvPr>
        </p:nvSpPr>
        <p:spPr>
          <a:xfrm>
            <a:off x="134300" y="134300"/>
            <a:ext cx="8697900" cy="486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FF00FF"/>
                </a:solidFill>
                <a:highlight>
                  <a:srgbClr val="F3F3F3"/>
                </a:highlight>
              </a:rPr>
              <a:t>Costes de Elementos de Comunicaciones:</a:t>
            </a:r>
            <a:r>
              <a:rPr lang="es"/>
              <a:t> Todos los dispositivos en red necesitan equipamiento de comunicaciones para estar conectados se incluyen costes de switches, tarjetas de red, paneles de parcheo, cables, routers, etc.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b="1" lang="es">
                <a:solidFill>
                  <a:srgbClr val="FF00FF"/>
                </a:solidFill>
              </a:rPr>
              <a:t>Costes de Implantación:</a:t>
            </a:r>
            <a:r>
              <a:rPr lang="es"/>
              <a:t> Toda solución que queramos implantar en la empresa necesitará de actuaciones, trabajos y servicios en ocasiones especializados para su puesta en marcha, no basta con tener el equipamiento.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4"/>
          <p:cNvSpPr txBox="1"/>
          <p:nvPr>
            <p:ph type="title"/>
          </p:nvPr>
        </p:nvSpPr>
        <p:spPr>
          <a:xfrm>
            <a:off x="311700" y="410000"/>
            <a:ext cx="8520600" cy="607800"/>
          </a:xfrm>
          <a:prstGeom prst="rect">
            <a:avLst/>
          </a:prstGeom>
          <a:solidFill>
            <a:srgbClr val="D533AE">
              <a:alpha val="45770"/>
            </a:srgbClr>
          </a:solidFill>
        </p:spPr>
        <p:txBody>
          <a:bodyPr anchorCtr="0" anchor="t" bIns="91425" lIns="91425" spcFirstLastPara="1" rIns="91425" wrap="square" tIns="91425">
            <a:noAutofit/>
          </a:bodyPr>
          <a:lstStyle/>
          <a:p>
            <a:pPr indent="0" lvl="0" marL="0" rtl="0" algn="l">
              <a:spcBef>
                <a:spcPts val="0"/>
              </a:spcBef>
              <a:spcAft>
                <a:spcPts val="0"/>
              </a:spcAft>
              <a:buNone/>
            </a:pPr>
            <a:r>
              <a:rPr lang="es">
                <a:latin typeface="Impact"/>
                <a:ea typeface="Impact"/>
                <a:cs typeface="Impact"/>
                <a:sym typeface="Impact"/>
              </a:rPr>
              <a:t>Ventajas de Cloud</a:t>
            </a:r>
            <a:endParaRPr>
              <a:latin typeface="Impact"/>
              <a:ea typeface="Impact"/>
              <a:cs typeface="Impact"/>
              <a:sym typeface="Impact"/>
            </a:endParaRPr>
          </a:p>
        </p:txBody>
      </p:sp>
      <p:sp>
        <p:nvSpPr>
          <p:cNvPr id="92" name="Google Shape;92;p14"/>
          <p:cNvSpPr txBox="1"/>
          <p:nvPr>
            <p:ph idx="1" type="body"/>
          </p:nvPr>
        </p:nvSpPr>
        <p:spPr>
          <a:xfrm>
            <a:off x="311700" y="1229875"/>
            <a:ext cx="8520600" cy="3339000"/>
          </a:xfrm>
          <a:prstGeom prst="rect">
            <a:avLst/>
          </a:prstGeom>
          <a:solidFill>
            <a:srgbClr val="FF0000">
              <a:alpha val="31920"/>
            </a:srgbClr>
          </a:solidFill>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arenR"/>
            </a:pPr>
            <a:r>
              <a:rPr b="1" lang="es"/>
              <a:t>Agilidad</a:t>
            </a:r>
            <a:endParaRPr b="1"/>
          </a:p>
          <a:p>
            <a:pPr indent="-342900" lvl="0" marL="457200" rtl="0" algn="l">
              <a:spcBef>
                <a:spcPts val="0"/>
              </a:spcBef>
              <a:spcAft>
                <a:spcPts val="0"/>
              </a:spcAft>
              <a:buSzPts val="1800"/>
              <a:buChar char="➔"/>
            </a:pPr>
            <a:r>
              <a:rPr lang="es"/>
              <a:t>Pone en marcha un servicio de manera rápida.</a:t>
            </a:r>
            <a:endParaRPr/>
          </a:p>
          <a:p>
            <a:pPr indent="-342900" lvl="0" marL="457200" rtl="0" algn="l">
              <a:spcBef>
                <a:spcPts val="0"/>
              </a:spcBef>
              <a:spcAft>
                <a:spcPts val="0"/>
              </a:spcAft>
              <a:buSzPts val="1800"/>
              <a:buChar char="➔"/>
            </a:pPr>
            <a:r>
              <a:rPr lang="es"/>
              <a:t>Se compra por lo que necesitas en cada momento, no es necesario dimensionar en base a una previsión de futuro.</a:t>
            </a:r>
            <a:endParaRPr/>
          </a:p>
          <a:p>
            <a:pPr indent="-342900" lvl="0" marL="457200" rtl="0" algn="l">
              <a:spcBef>
                <a:spcPts val="0"/>
              </a:spcBef>
              <a:spcAft>
                <a:spcPts val="0"/>
              </a:spcAft>
              <a:buSzPts val="1800"/>
              <a:buChar char="➔"/>
            </a:pPr>
            <a:r>
              <a:rPr lang="es"/>
              <a:t>Tiene la capacidad de adaptar la infraestructura informática y de servicios rápidamente a las necesidades del negocio a comparacion de otras empresas que tienen el modelo tradicional, que no son capaces de responder con la misma agilidad.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2"/>
          <p:cNvSpPr txBox="1"/>
          <p:nvPr>
            <p:ph idx="1" type="body"/>
          </p:nvPr>
        </p:nvSpPr>
        <p:spPr>
          <a:xfrm>
            <a:off x="120875" y="295450"/>
            <a:ext cx="9023100" cy="48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s">
                <a:solidFill>
                  <a:srgbClr val="FF00FF"/>
                </a:solidFill>
                <a:highlight>
                  <a:srgbClr val="FFFFFF"/>
                </a:highlight>
              </a:rPr>
              <a:t>Costes de Licencias</a:t>
            </a:r>
            <a:r>
              <a:rPr lang="es"/>
              <a:t>: licencias de las aplicaciones necesarias para hacerlas funcionar. Hablamos de costes de Sistemas Operativos, aplicaciones ofimáticas, soluciones de copia de seguridad, antivirus y antispam. Además, muchos componentes de los servidores necesitan también su propia licencia de software para funcionar.</a:t>
            </a:r>
            <a:endParaRPr/>
          </a:p>
          <a:p>
            <a:pPr indent="0" lvl="0" marL="0" rtl="0" algn="l">
              <a:spcBef>
                <a:spcPts val="1600"/>
              </a:spcBef>
              <a:spcAft>
                <a:spcPts val="0"/>
              </a:spcAft>
              <a:buNone/>
            </a:pPr>
            <a:r>
              <a:rPr b="1" lang="es">
                <a:solidFill>
                  <a:srgbClr val="FF00FF"/>
                </a:solidFill>
              </a:rPr>
              <a:t>Costes de Mobiliario:</a:t>
            </a:r>
            <a:r>
              <a:rPr lang="es"/>
              <a:t> sirven </a:t>
            </a:r>
            <a:r>
              <a:rPr lang="es"/>
              <a:t>para</a:t>
            </a:r>
            <a:r>
              <a:rPr lang="es"/>
              <a:t> albergar los servidores y los equipos de comunicaciones. Hablamos de armarios rack, de mesas, monitores, sillas, etc.</a:t>
            </a:r>
            <a:endParaRPr/>
          </a:p>
          <a:p>
            <a:pPr indent="0" lvl="0" marL="0" rtl="0" algn="l">
              <a:spcBef>
                <a:spcPts val="1600"/>
              </a:spcBef>
              <a:spcAft>
                <a:spcPts val="0"/>
              </a:spcAft>
              <a:buClr>
                <a:srgbClr val="000000"/>
              </a:buClr>
              <a:buSzPts val="1100"/>
              <a:buFont typeface="Arial"/>
              <a:buNone/>
            </a:pPr>
            <a:r>
              <a:rPr b="1" lang="es">
                <a:solidFill>
                  <a:srgbClr val="FF00FF"/>
                </a:solidFill>
              </a:rPr>
              <a:t>Costes de Alquiler CPD:</a:t>
            </a:r>
            <a:r>
              <a:rPr lang="es"/>
              <a:t> La ubicación donde se </a:t>
            </a:r>
            <a:r>
              <a:rPr lang="es"/>
              <a:t>guarda</a:t>
            </a:r>
            <a:r>
              <a:rPr lang="es"/>
              <a:t>n</a:t>
            </a:r>
            <a:r>
              <a:rPr lang="es"/>
              <a:t> los servidores en una empresa recibe el nombre de Centro de Proceso de Datos. </a:t>
            </a:r>
            <a:endParaRPr/>
          </a:p>
          <a:p>
            <a:pPr indent="0" lvl="0" marL="0" rtl="0" algn="l">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3"/>
          <p:cNvSpPr txBox="1"/>
          <p:nvPr>
            <p:ph idx="1" type="body"/>
          </p:nvPr>
        </p:nvSpPr>
        <p:spPr>
          <a:xfrm>
            <a:off x="228300" y="80575"/>
            <a:ext cx="8604000" cy="491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FF00FF"/>
                </a:solidFill>
              </a:rPr>
              <a:t>Costes de Refrigeración y Adecuación:</a:t>
            </a:r>
            <a:r>
              <a:rPr lang="es"/>
              <a:t> El CPD necesita equipos de refrigeración dedicados para mantener los sistemas operando a una temperatura baja</a:t>
            </a:r>
            <a:endParaRPr/>
          </a:p>
          <a:p>
            <a:pPr indent="0" lvl="0" marL="0" rtl="0" algn="l">
              <a:spcBef>
                <a:spcPts val="1600"/>
              </a:spcBef>
              <a:spcAft>
                <a:spcPts val="0"/>
              </a:spcAft>
              <a:buNone/>
            </a:pPr>
            <a:r>
              <a:rPr b="1" lang="es">
                <a:solidFill>
                  <a:srgbClr val="FF00FF"/>
                </a:solidFill>
              </a:rPr>
              <a:t>Costes de Electricidad:</a:t>
            </a:r>
            <a:r>
              <a:rPr lang="es"/>
              <a:t> El consumo eléctrico del CPD y de todos los sistemas implicados puede suponer una factura muy elevada </a:t>
            </a:r>
            <a:r>
              <a:rPr lang="es"/>
              <a:t>que tendremos que tener en cuenta a la hora de ver los costes de una solución local.</a:t>
            </a:r>
            <a:endParaRPr/>
          </a:p>
          <a:p>
            <a:pPr indent="0" lvl="0" marL="0" rtl="0" algn="l">
              <a:spcBef>
                <a:spcPts val="1600"/>
              </a:spcBef>
              <a:spcAft>
                <a:spcPts val="0"/>
              </a:spcAft>
              <a:buClr>
                <a:srgbClr val="000000"/>
              </a:buClr>
              <a:buSzPts val="1100"/>
              <a:buFont typeface="Arial"/>
              <a:buNone/>
            </a:pPr>
            <a:r>
              <a:rPr b="1" lang="es">
                <a:solidFill>
                  <a:srgbClr val="FF00FF"/>
                </a:solidFill>
              </a:rPr>
              <a:t>Costes de Vigilancia y Protección:</a:t>
            </a:r>
            <a:r>
              <a:rPr lang="es"/>
              <a:t> El acceso físico a los servidores y sus datos es uno de los puntos de ataque más importantes, por lo que dependiendo del tamaño de nuestra empresa es posible que tengamos que invertir en vigilancia para el acceso</a:t>
            </a:r>
            <a:endParaRPr/>
          </a:p>
          <a:p>
            <a:pPr indent="0" lvl="0" marL="0" rtl="0" algn="l">
              <a:spcBef>
                <a:spcPts val="16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4"/>
          <p:cNvSpPr txBox="1"/>
          <p:nvPr>
            <p:ph idx="1" type="body"/>
          </p:nvPr>
        </p:nvSpPr>
        <p:spPr>
          <a:xfrm>
            <a:off x="311700" y="100"/>
            <a:ext cx="8520600" cy="514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s">
                <a:solidFill>
                  <a:srgbClr val="FF00FF"/>
                </a:solidFill>
              </a:rPr>
              <a:t>Seguros: </a:t>
            </a:r>
            <a:r>
              <a:rPr lang="es"/>
              <a:t>Seguros contra incendio o robo del material suponen un coste que tendremos que imputar a una solución en las instalaciones.</a:t>
            </a:r>
            <a:endParaRPr/>
          </a:p>
          <a:p>
            <a:pPr indent="0" lvl="0" marL="0" rtl="0" algn="l">
              <a:spcBef>
                <a:spcPts val="1600"/>
              </a:spcBef>
              <a:spcAft>
                <a:spcPts val="0"/>
              </a:spcAft>
              <a:buClr>
                <a:srgbClr val="000000"/>
              </a:buClr>
              <a:buSzPts val="1100"/>
              <a:buFont typeface="Arial"/>
              <a:buNone/>
            </a:pPr>
            <a:r>
              <a:rPr b="1" lang="es">
                <a:solidFill>
                  <a:srgbClr val="FF00FF"/>
                </a:solidFill>
                <a:highlight>
                  <a:srgbClr val="FFFFFF"/>
                </a:highlight>
              </a:rPr>
              <a:t>Costes de Medidas de Seguridad:</a:t>
            </a:r>
            <a:r>
              <a:rPr lang="es"/>
              <a:t> Los CPD suelen estar protegidos con fuertes medidas de seguridad, que pueden incluir controles físicos, puertas con código o lectores de huellas, cámaras de vigilancia, etc. Esto supone un coste a calcular.</a:t>
            </a:r>
            <a:endParaRPr/>
          </a:p>
          <a:p>
            <a:pPr indent="0" lvl="0" marL="0" rtl="0" algn="l">
              <a:spcBef>
                <a:spcPts val="1600"/>
              </a:spcBef>
              <a:spcAft>
                <a:spcPts val="0"/>
              </a:spcAft>
              <a:buClr>
                <a:srgbClr val="000000"/>
              </a:buClr>
              <a:buSzPts val="1100"/>
              <a:buFont typeface="Arial"/>
              <a:buNone/>
            </a:pPr>
            <a:r>
              <a:rPr b="1" lang="es">
                <a:solidFill>
                  <a:srgbClr val="FF00FF"/>
                </a:solidFill>
              </a:rPr>
              <a:t>Costes Soporte de Hardware:</a:t>
            </a:r>
            <a:r>
              <a:rPr lang="es"/>
              <a:t>el hardware también sufren fallos y averías, por lo que es imprescindible contratar soporte con distintos fabricantes para cubrir cualquier eventualidad, dependiendo de los tiempos de respuesta y el horario, puede llegar a ser muy caro</a:t>
            </a:r>
            <a:endParaRPr/>
          </a:p>
          <a:p>
            <a:pPr indent="0" lvl="0" marL="0" rtl="0" algn="l">
              <a:spcBef>
                <a:spcPts val="160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5"/>
          <p:cNvSpPr txBox="1"/>
          <p:nvPr>
            <p:ph idx="1" type="body"/>
          </p:nvPr>
        </p:nvSpPr>
        <p:spPr>
          <a:xfrm>
            <a:off x="311700" y="120875"/>
            <a:ext cx="8520600" cy="488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s">
                <a:solidFill>
                  <a:srgbClr val="FF00FF"/>
                </a:solidFill>
              </a:rPr>
              <a:t>Costes de Servicios de Comunicaciones</a:t>
            </a:r>
            <a:r>
              <a:rPr lang="es"/>
              <a:t>: Este es uno de los costes que probablemente sea superior en el caso de una solución cloud, salvo que estemos hablando de una empresa con muchas ubicaciones físicas conectadas a través de un proveedor, por ejemplo. Será un coste más a sumar a cualquier solución.</a:t>
            </a:r>
            <a:endParaRPr/>
          </a:p>
          <a:p>
            <a:pPr indent="0" lvl="0" marL="0" rtl="0" algn="l">
              <a:spcBef>
                <a:spcPts val="1600"/>
              </a:spcBef>
              <a:spcAft>
                <a:spcPts val="0"/>
              </a:spcAft>
              <a:buClr>
                <a:srgbClr val="000000"/>
              </a:buClr>
              <a:buSzPts val="1100"/>
              <a:buFont typeface="Arial"/>
              <a:buNone/>
            </a:pPr>
            <a:r>
              <a:rPr b="1" lang="es">
                <a:solidFill>
                  <a:srgbClr val="FF00FF"/>
                </a:solidFill>
              </a:rPr>
              <a:t>Costes de Personal de Administración y Desarrollo: </a:t>
            </a:r>
            <a:r>
              <a:rPr lang="es"/>
              <a:t>Los costes de personal son una parte muy elevada dentro de las soluciones tradicionales. Los salarios de administradores de sistemas y desarrolladores son fundamentales para mantener la plataforma operativa y poder evolucionarla al ritmo de las necesidades del negocio.</a:t>
            </a:r>
            <a:endParaRPr/>
          </a:p>
          <a:p>
            <a:pPr indent="0" lvl="0" marL="0" rtl="0" algn="l">
              <a:spcBef>
                <a:spcPts val="16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6"/>
          <p:cNvSpPr txBox="1"/>
          <p:nvPr>
            <p:ph idx="1" type="body"/>
          </p:nvPr>
        </p:nvSpPr>
        <p:spPr>
          <a:xfrm>
            <a:off x="231125" y="206450"/>
            <a:ext cx="8520600" cy="462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FF00FF"/>
                </a:solidFill>
              </a:rPr>
              <a:t>C</a:t>
            </a:r>
            <a:r>
              <a:rPr b="1" lang="es">
                <a:solidFill>
                  <a:srgbClr val="FF00FF"/>
                </a:solidFill>
              </a:rPr>
              <a:t>ostes de Mantenimiento y Actualizaciones:</a:t>
            </a:r>
            <a:r>
              <a:rPr lang="es"/>
              <a:t> Lo más habitual es que una solución necesite evolucionar para mantenerse operativa.los componentes de hardware tienen que ser ampliados y actualizados periódicamente, y las licencias de software renovadas</a:t>
            </a:r>
            <a:endParaRPr/>
          </a:p>
          <a:p>
            <a:pPr indent="0" lvl="0" marL="0" rtl="0" algn="l">
              <a:spcBef>
                <a:spcPts val="1600"/>
              </a:spcBef>
              <a:spcAft>
                <a:spcPts val="0"/>
              </a:spcAft>
              <a:buClr>
                <a:srgbClr val="000000"/>
              </a:buClr>
              <a:buSzPts val="1100"/>
              <a:buFont typeface="Arial"/>
              <a:buNone/>
            </a:pPr>
            <a:r>
              <a:rPr b="1" lang="es">
                <a:solidFill>
                  <a:srgbClr val="FF00FF"/>
                </a:solidFill>
              </a:rPr>
              <a:t>Costes por No Disponibilidad:</a:t>
            </a:r>
            <a:r>
              <a:rPr lang="es"/>
              <a:t> ¿Cuánto le cuesta al negocio que la página web, la aplicación de gestión comercial, o el sistema de correo no estén disponibles? Habrá casos en los que el impacto de la no disponibilidad sea muy fácil de medir, pero otros en los que eso será subjetivo.</a:t>
            </a:r>
            <a:endParaRPr/>
          </a:p>
          <a:p>
            <a:pPr indent="0" lvl="0" marL="0" rtl="0" algn="l">
              <a:spcBef>
                <a:spcPts val="160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7"/>
          <p:cNvSpPr txBox="1"/>
          <p:nvPr>
            <p:ph idx="1" type="body"/>
          </p:nvPr>
        </p:nvSpPr>
        <p:spPr>
          <a:xfrm>
            <a:off x="311700" y="1316100"/>
            <a:ext cx="8520600" cy="325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s">
                <a:solidFill>
                  <a:srgbClr val="FF00FF"/>
                </a:solidFill>
              </a:rPr>
              <a:t>Costes por Alta Disponibilidad: </a:t>
            </a:r>
            <a:r>
              <a:rPr lang="es"/>
              <a:t>Si después de hacer el cálculo del coste anterior tenemos un coste significativo, es probable que queramos invertir en medidas de alta disponibilidad para nuestra infraestructura y/o aplicaciones. Esto, en muchas ocasiones implica una redundancia de sistemas, duplicando en muchos casos servidores, aplicaciones y almacenamiento. Como es lógico, esto supondrá un coste muy importante que tenemos que considerar y que, normalmente, en las soluciones cloud están incluidos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8"/>
          <p:cNvSpPr txBox="1"/>
          <p:nvPr>
            <p:ph idx="1" type="body"/>
          </p:nvPr>
        </p:nvSpPr>
        <p:spPr>
          <a:xfrm>
            <a:off x="189450" y="135850"/>
            <a:ext cx="8765100" cy="508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s"/>
              <a:t>OBSOLESCENCIA Y AMORTIZACIÓN</a:t>
            </a:r>
            <a:endParaRPr b="1"/>
          </a:p>
          <a:p>
            <a:pPr indent="0" lvl="0" marL="0" rtl="0" algn="l">
              <a:spcBef>
                <a:spcPts val="1600"/>
              </a:spcBef>
              <a:spcAft>
                <a:spcPts val="0"/>
              </a:spcAft>
              <a:buClr>
                <a:srgbClr val="000000"/>
              </a:buClr>
              <a:buSzPts val="1100"/>
              <a:buFont typeface="Arial"/>
              <a:buNone/>
            </a:pPr>
            <a:r>
              <a:rPr lang="es"/>
              <a:t>A primera vista, la cuestión de la propiedad podría en un momento dado inclinar la balanza hacia una solución tradicional, ya que, al fin y al cabo, aunque haya que hacer una inversión grande el equipamiento se queda en la empresa y a largo plazo saldría más barato que un coste mensual permanente.</a:t>
            </a:r>
            <a:endParaRPr/>
          </a:p>
          <a:p>
            <a:pPr indent="0" lvl="0" marL="0" rtl="0" algn="l">
              <a:spcBef>
                <a:spcPts val="1600"/>
              </a:spcBef>
              <a:spcAft>
                <a:spcPts val="0"/>
              </a:spcAft>
              <a:buClr>
                <a:srgbClr val="000000"/>
              </a:buClr>
              <a:buSzPts val="1100"/>
              <a:buFont typeface="Arial"/>
              <a:buNone/>
            </a:pPr>
            <a:r>
              <a:rPr lang="es"/>
              <a:t>Sin embargo, cuando hablamos de Tecnologías de la Información, esto no se sostiene, ya que el ritmo de evolución de estas tecnologías hace que en muy pocos años se vuelvan obsoletas y haya que renovarlas.</a:t>
            </a:r>
            <a:endParaRPr/>
          </a:p>
          <a:p>
            <a:pPr indent="0" lvl="0" marL="0" rtl="0" algn="l">
              <a:spcBef>
                <a:spcPts val="1600"/>
              </a:spcBef>
              <a:spcAft>
                <a:spcPts val="0"/>
              </a:spcAft>
              <a:buClr>
                <a:srgbClr val="000000"/>
              </a:buClr>
              <a:buSzPts val="1100"/>
              <a:buFont typeface="Arial"/>
              <a:buNone/>
            </a:pPr>
            <a:r>
              <a:rPr lang="es"/>
              <a:t>Por tanto, a la hora de hacer la comparativa tendremos que ser realistas acerca de cuánto tiempo nos va a ser útil esa plataforma</a:t>
            </a:r>
            <a:endParaRPr/>
          </a:p>
          <a:p>
            <a:pPr indent="0" lvl="0" marL="0" rtl="0" algn="l">
              <a:spcBef>
                <a:spcPts val="1600"/>
              </a:spcBef>
              <a:spcAft>
                <a:spcPts val="16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9"/>
          <p:cNvSpPr txBox="1"/>
          <p:nvPr>
            <p:ph type="title"/>
          </p:nvPr>
        </p:nvSpPr>
        <p:spPr>
          <a:xfrm>
            <a:off x="490250" y="526350"/>
            <a:ext cx="80844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Herramientas en la Nube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4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t>Cloud Computing</a:t>
            </a:r>
            <a:endParaRPr b="1"/>
          </a:p>
        </p:txBody>
      </p:sp>
      <p:sp>
        <p:nvSpPr>
          <p:cNvPr id="224" name="Google Shape;224;p40"/>
          <p:cNvSpPr txBox="1"/>
          <p:nvPr>
            <p:ph idx="1" type="body"/>
          </p:nvPr>
        </p:nvSpPr>
        <p:spPr>
          <a:xfrm>
            <a:off x="311700" y="1229875"/>
            <a:ext cx="4690200" cy="33390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s"/>
              <a:t>L</a:t>
            </a:r>
            <a:r>
              <a:rPr lang="es"/>
              <a:t>a computación en la nube consiste en una serie de servidores conectados a internet que permite a los usuarios acceder, almacenar e interactuar con todo tipo de datos (documentos, imágenes, música, vídeos), a través de unos servicios o aplicaciones web, en cualquier momento, con cualquier dispositivo y de forma transparente (es decir, sin necesidad de tener conocimientos técnicos particulares para usarla). </a:t>
            </a:r>
            <a:endParaRPr/>
          </a:p>
        </p:txBody>
      </p:sp>
      <p:pic>
        <p:nvPicPr>
          <p:cNvPr id="225" name="Google Shape;225;p40"/>
          <p:cNvPicPr preferRelativeResize="0"/>
          <p:nvPr/>
        </p:nvPicPr>
        <p:blipFill rotWithShape="1">
          <a:blip r:embed="rId3">
            <a:alphaModFix/>
          </a:blip>
          <a:srcRect b="0" l="5013" r="4159" t="0"/>
          <a:stretch/>
        </p:blipFill>
        <p:spPr>
          <a:xfrm>
            <a:off x="5001900" y="327000"/>
            <a:ext cx="4142100" cy="387447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4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Estrategia  Freemiun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1" name="Google Shape;231;p41"/>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s"/>
              <a:t>Acceso gratuito a un paquete de servicios básicos, suficiente para la mayoría de usuarios. </a:t>
            </a:r>
            <a:endParaRPr/>
          </a:p>
          <a:p>
            <a:pPr indent="-342900" lvl="0" marL="457200" rtl="0" algn="l">
              <a:spcBef>
                <a:spcPts val="0"/>
              </a:spcBef>
              <a:spcAft>
                <a:spcPts val="0"/>
              </a:spcAft>
              <a:buSzPts val="1800"/>
              <a:buChar char="●"/>
            </a:pPr>
            <a:r>
              <a:rPr lang="es"/>
              <a:t>Acceso premium o de pago para funcionalidades extendidas, para usuarios corporativos o con mayores necesidades. </a:t>
            </a:r>
            <a:endParaRPr/>
          </a:p>
          <a:p>
            <a:pPr indent="0" lvl="0" marL="0" rtl="0" algn="l">
              <a:spcBef>
                <a:spcPts val="1600"/>
              </a:spcBef>
              <a:spcAft>
                <a:spcPts val="0"/>
              </a:spcAft>
              <a:buClr>
                <a:srgbClr val="000000"/>
              </a:buClr>
              <a:buSzPts val="1100"/>
              <a:buFont typeface="Arial"/>
              <a:buNone/>
            </a:pPr>
            <a:r>
              <a:rPr lang="es"/>
              <a:t> </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5"/>
          <p:cNvSpPr txBox="1"/>
          <p:nvPr>
            <p:ph idx="1" type="body"/>
          </p:nvPr>
        </p:nvSpPr>
        <p:spPr>
          <a:xfrm>
            <a:off x="311700" y="252125"/>
            <a:ext cx="8520600" cy="4495800"/>
          </a:xfrm>
          <a:prstGeom prst="rect">
            <a:avLst/>
          </a:prstGeom>
          <a:ln cap="flat" cmpd="sng" w="9525">
            <a:solidFill>
              <a:srgbClr val="000000"/>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s" sz="2400">
                <a:latin typeface="Impact"/>
                <a:ea typeface="Impact"/>
                <a:cs typeface="Impact"/>
                <a:sym typeface="Impact"/>
              </a:rPr>
              <a:t>2) Movilidad</a:t>
            </a:r>
            <a:endParaRPr sz="2400">
              <a:latin typeface="Impact"/>
              <a:ea typeface="Impact"/>
              <a:cs typeface="Impact"/>
              <a:sym typeface="Impact"/>
            </a:endParaRPr>
          </a:p>
          <a:p>
            <a:pPr indent="-342900" lvl="0" marL="457200" rtl="0" algn="l">
              <a:spcBef>
                <a:spcPts val="1600"/>
              </a:spcBef>
              <a:spcAft>
                <a:spcPts val="0"/>
              </a:spcAft>
              <a:buSzPts val="1800"/>
              <a:buChar char="●"/>
            </a:pPr>
            <a:r>
              <a:rPr lang="es"/>
              <a:t>Accesibles desde cualquier lugar</a:t>
            </a:r>
            <a:endParaRPr/>
          </a:p>
          <a:p>
            <a:pPr indent="-342900" lvl="0" marL="457200" rtl="0" algn="l">
              <a:spcBef>
                <a:spcPts val="0"/>
              </a:spcBef>
              <a:spcAft>
                <a:spcPts val="0"/>
              </a:spcAft>
              <a:buSzPts val="1800"/>
              <a:buChar char="●"/>
            </a:pPr>
            <a:r>
              <a:rPr lang="es"/>
              <a:t>Hace que no tengamos que depender de una aplicación</a:t>
            </a:r>
            <a:endParaRPr/>
          </a:p>
          <a:p>
            <a:pPr indent="-342900" lvl="0" marL="457200" rtl="0" algn="l">
              <a:spcBef>
                <a:spcPts val="0"/>
              </a:spcBef>
              <a:spcAft>
                <a:spcPts val="0"/>
              </a:spcAft>
              <a:buSzPts val="1800"/>
              <a:buChar char="●"/>
            </a:pPr>
            <a:r>
              <a:rPr lang="es"/>
              <a:t>Podamos utilizar en y desde cualquier parte, pues los datos y el servicio están en la nube. </a:t>
            </a:r>
            <a:endParaRPr/>
          </a:p>
          <a:p>
            <a:pPr indent="-342900" lvl="0" marL="457200" rtl="0" algn="l">
              <a:spcBef>
                <a:spcPts val="0"/>
              </a:spcBef>
              <a:spcAft>
                <a:spcPts val="0"/>
              </a:spcAft>
              <a:buSzPts val="1800"/>
              <a:buChar char="●"/>
            </a:pPr>
            <a:r>
              <a:rPr lang="es"/>
              <a:t>Proporciona una gran flexibilidad de maneras de trabajar</a:t>
            </a:r>
            <a:endParaRPr/>
          </a:p>
          <a:p>
            <a:pPr indent="0" lvl="0" marL="457200" rtl="0" algn="l">
              <a:spcBef>
                <a:spcPts val="160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grpSp>
        <p:nvGrpSpPr>
          <p:cNvPr id="236" name="Google Shape;236;p42"/>
          <p:cNvGrpSpPr/>
          <p:nvPr/>
        </p:nvGrpSpPr>
        <p:grpSpPr>
          <a:xfrm>
            <a:off x="327009" y="339149"/>
            <a:ext cx="4244980" cy="4517414"/>
            <a:chOff x="-143644" y="1139791"/>
            <a:chExt cx="3784079" cy="3748891"/>
          </a:xfrm>
        </p:grpSpPr>
        <p:sp>
          <p:nvSpPr>
            <p:cNvPr id="237" name="Google Shape;237;p42"/>
            <p:cNvSpPr/>
            <p:nvPr/>
          </p:nvSpPr>
          <p:spPr>
            <a:xfrm>
              <a:off x="-50165" y="1139791"/>
              <a:ext cx="3690600" cy="7191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800">
                  <a:solidFill>
                    <a:srgbClr val="FFFFFF"/>
                  </a:solidFill>
                  <a:latin typeface="Impact"/>
                  <a:ea typeface="Impact"/>
                  <a:cs typeface="Impact"/>
                  <a:sym typeface="Impact"/>
                </a:rPr>
                <a:t>Ventajas</a:t>
              </a:r>
              <a:endParaRPr sz="1800">
                <a:solidFill>
                  <a:srgbClr val="FFFFFF"/>
                </a:solidFill>
                <a:latin typeface="Impact"/>
                <a:ea typeface="Impact"/>
                <a:cs typeface="Impact"/>
                <a:sym typeface="Impact"/>
              </a:endParaRPr>
            </a:p>
          </p:txBody>
        </p:sp>
        <p:sp>
          <p:nvSpPr>
            <p:cNvPr id="238" name="Google Shape;238;p42"/>
            <p:cNvSpPr txBox="1"/>
            <p:nvPr/>
          </p:nvSpPr>
          <p:spPr>
            <a:xfrm>
              <a:off x="-143644" y="1858982"/>
              <a:ext cx="3783900" cy="3029700"/>
            </a:xfrm>
            <a:prstGeom prst="rect">
              <a:avLst/>
            </a:prstGeom>
            <a:noFill/>
            <a:ln>
              <a:noFill/>
            </a:ln>
          </p:spPr>
          <p:txBody>
            <a:bodyPr anchorCtr="0" anchor="t" bIns="91425" lIns="91425" spcFirstLastPara="1" rIns="91425" wrap="square" tIns="91425">
              <a:noAutofit/>
            </a:bodyPr>
            <a:lstStyle/>
            <a:p>
              <a:pPr indent="-317500" lvl="0" marL="457200" rtl="0" algn="just">
                <a:lnSpc>
                  <a:spcPct val="115000"/>
                </a:lnSpc>
                <a:spcBef>
                  <a:spcPts val="0"/>
                </a:spcBef>
                <a:spcAft>
                  <a:spcPts val="0"/>
                </a:spcAft>
                <a:buSzPts val="1400"/>
                <a:buFont typeface="Roboto"/>
                <a:buChar char="➔"/>
              </a:pPr>
              <a:r>
                <a:rPr lang="es">
                  <a:latin typeface="Roboto"/>
                  <a:ea typeface="Roboto"/>
                  <a:cs typeface="Roboto"/>
                  <a:sym typeface="Roboto"/>
                </a:rPr>
                <a:t>Multisistema: acceso desde múltiples sistemas operativos (Windows, Mac OS, Linux, iOS, Android, Blackberry OS, Symbian) </a:t>
              </a:r>
              <a:endParaRPr>
                <a:latin typeface="Roboto"/>
                <a:ea typeface="Roboto"/>
                <a:cs typeface="Roboto"/>
                <a:sym typeface="Roboto"/>
              </a:endParaRPr>
            </a:p>
            <a:p>
              <a:pPr indent="-317500" lvl="0" marL="457200" rtl="0" algn="just">
                <a:lnSpc>
                  <a:spcPct val="115000"/>
                </a:lnSpc>
                <a:spcBef>
                  <a:spcPts val="0"/>
                </a:spcBef>
                <a:spcAft>
                  <a:spcPts val="0"/>
                </a:spcAft>
                <a:buSzPts val="1400"/>
                <a:buFont typeface="Roboto"/>
                <a:buChar char="➔"/>
              </a:pPr>
              <a:r>
                <a:rPr lang="es">
                  <a:latin typeface="Roboto"/>
                  <a:ea typeface="Roboto"/>
                  <a:cs typeface="Roboto"/>
                  <a:sym typeface="Roboto"/>
                </a:rPr>
                <a:t>Multidispositivo: acceso desde ordenadores personales (de sobremesa, portátiles, netbooks, ultrabooks), smartphones y tabletas </a:t>
              </a:r>
              <a:endParaRPr>
                <a:latin typeface="Roboto"/>
                <a:ea typeface="Roboto"/>
                <a:cs typeface="Roboto"/>
                <a:sym typeface="Roboto"/>
              </a:endParaRPr>
            </a:p>
            <a:p>
              <a:pPr indent="-317500" lvl="0" marL="457200" rtl="0" algn="just">
                <a:lnSpc>
                  <a:spcPct val="115000"/>
                </a:lnSpc>
                <a:spcBef>
                  <a:spcPts val="0"/>
                </a:spcBef>
                <a:spcAft>
                  <a:spcPts val="0"/>
                </a:spcAft>
                <a:buSzPts val="1400"/>
                <a:buFont typeface="Roboto"/>
                <a:buChar char="➔"/>
              </a:pPr>
              <a:r>
                <a:rPr lang="es">
                  <a:latin typeface="Roboto"/>
                  <a:ea typeface="Roboto"/>
                  <a:cs typeface="Roboto"/>
                  <a:sym typeface="Roboto"/>
                </a:rPr>
                <a:t>Facilita compartir información y el trabajo colaborativo </a:t>
              </a:r>
              <a:endParaRPr>
                <a:latin typeface="Roboto"/>
                <a:ea typeface="Roboto"/>
                <a:cs typeface="Roboto"/>
                <a:sym typeface="Roboto"/>
              </a:endParaRPr>
            </a:p>
            <a:p>
              <a:pPr indent="-317500" lvl="0" marL="457200" rtl="0" algn="just">
                <a:lnSpc>
                  <a:spcPct val="115000"/>
                </a:lnSpc>
                <a:spcBef>
                  <a:spcPts val="0"/>
                </a:spcBef>
                <a:spcAft>
                  <a:spcPts val="0"/>
                </a:spcAft>
                <a:buSzPts val="1400"/>
                <a:buFont typeface="Roboto"/>
                <a:buChar char="➔"/>
              </a:pPr>
              <a:r>
                <a:rPr lang="es">
                  <a:latin typeface="Roboto"/>
                  <a:ea typeface="Roboto"/>
                  <a:cs typeface="Roboto"/>
                  <a:sym typeface="Roboto"/>
                </a:rPr>
                <a:t>Movilidad: acceso a nuestros datos desde cualquier lugar </a:t>
              </a:r>
              <a:endParaRPr>
                <a:latin typeface="Roboto"/>
                <a:ea typeface="Roboto"/>
                <a:cs typeface="Roboto"/>
                <a:sym typeface="Roboto"/>
              </a:endParaRPr>
            </a:p>
            <a:p>
              <a:pPr indent="-317500" lvl="0" marL="457200" rtl="0" algn="just">
                <a:lnSpc>
                  <a:spcPct val="115000"/>
                </a:lnSpc>
                <a:spcBef>
                  <a:spcPts val="0"/>
                </a:spcBef>
                <a:spcAft>
                  <a:spcPts val="0"/>
                </a:spcAft>
                <a:buSzPts val="1400"/>
                <a:buFont typeface="Roboto"/>
                <a:buChar char="➔"/>
              </a:pPr>
              <a:r>
                <a:rPr lang="es">
                  <a:latin typeface="Roboto"/>
                  <a:ea typeface="Roboto"/>
                  <a:cs typeface="Roboto"/>
                  <a:sym typeface="Roboto"/>
                </a:rPr>
                <a:t>Flexibilidad: acceso a cualquier hora </a:t>
              </a:r>
              <a:endParaRPr>
                <a:latin typeface="Roboto"/>
                <a:ea typeface="Roboto"/>
                <a:cs typeface="Roboto"/>
                <a:sym typeface="Roboto"/>
              </a:endParaRPr>
            </a:p>
            <a:p>
              <a:pPr indent="-317500" lvl="0" marL="457200" rtl="0" algn="just">
                <a:lnSpc>
                  <a:spcPct val="115000"/>
                </a:lnSpc>
                <a:spcBef>
                  <a:spcPts val="0"/>
                </a:spcBef>
                <a:spcAft>
                  <a:spcPts val="0"/>
                </a:spcAft>
                <a:buSzPts val="1400"/>
                <a:buFont typeface="Roboto"/>
                <a:buChar char="➔"/>
              </a:pPr>
              <a:r>
                <a:rPr lang="es">
                  <a:latin typeface="Roboto"/>
                  <a:ea typeface="Roboto"/>
                  <a:cs typeface="Roboto"/>
                  <a:sym typeface="Roboto"/>
                </a:rPr>
                <a:t>Simplicidad: el flujo de trabajo es claro y sencillo </a:t>
              </a:r>
              <a:endParaRPr>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grpSp>
        <p:nvGrpSpPr>
          <p:cNvPr id="239" name="Google Shape;239;p42"/>
          <p:cNvGrpSpPr/>
          <p:nvPr/>
        </p:nvGrpSpPr>
        <p:grpSpPr>
          <a:xfrm>
            <a:off x="4178415" y="339147"/>
            <a:ext cx="4772118" cy="4517580"/>
            <a:chOff x="2944204" y="1123165"/>
            <a:chExt cx="3305706" cy="3549604"/>
          </a:xfrm>
        </p:grpSpPr>
        <p:sp>
          <p:nvSpPr>
            <p:cNvPr id="240" name="Google Shape;240;p42"/>
            <p:cNvSpPr/>
            <p:nvPr/>
          </p:nvSpPr>
          <p:spPr>
            <a:xfrm>
              <a:off x="2944204" y="1123165"/>
              <a:ext cx="33057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sz="1800">
                  <a:solidFill>
                    <a:srgbClr val="FFFFFF"/>
                  </a:solidFill>
                  <a:latin typeface="Impact"/>
                  <a:ea typeface="Impact"/>
                  <a:cs typeface="Impact"/>
                  <a:sym typeface="Impact"/>
                </a:rPr>
                <a:t>Desventajas</a:t>
              </a:r>
              <a:endParaRPr sz="1800">
                <a:solidFill>
                  <a:srgbClr val="FFFFFF"/>
                </a:solidFill>
                <a:latin typeface="Impact"/>
                <a:ea typeface="Impact"/>
                <a:cs typeface="Impact"/>
                <a:sym typeface="Impact"/>
              </a:endParaRPr>
            </a:p>
          </p:txBody>
        </p:sp>
        <p:sp>
          <p:nvSpPr>
            <p:cNvPr id="241" name="Google Shape;241;p42"/>
            <p:cNvSpPr txBox="1"/>
            <p:nvPr/>
          </p:nvSpPr>
          <p:spPr>
            <a:xfrm>
              <a:off x="3170710" y="1858768"/>
              <a:ext cx="3079200" cy="2814000"/>
            </a:xfrm>
            <a:prstGeom prst="rect">
              <a:avLst/>
            </a:prstGeom>
            <a:noFill/>
            <a:ln>
              <a:noFill/>
            </a:ln>
          </p:spPr>
          <p:txBody>
            <a:bodyPr anchorCtr="0" anchor="t" bIns="91425" lIns="91425" spcFirstLastPara="1" rIns="91425" wrap="square" tIns="91425">
              <a:noAutofit/>
            </a:bodyPr>
            <a:lstStyle/>
            <a:p>
              <a:pPr indent="-317500" lvl="0" marL="457200" rtl="0" algn="just">
                <a:lnSpc>
                  <a:spcPct val="115000"/>
                </a:lnSpc>
                <a:spcBef>
                  <a:spcPts val="0"/>
                </a:spcBef>
                <a:spcAft>
                  <a:spcPts val="0"/>
                </a:spcAft>
                <a:buSzPts val="1400"/>
                <a:buFont typeface="Roboto"/>
                <a:buChar char="➔"/>
              </a:pPr>
              <a:r>
                <a:rPr lang="es">
                  <a:latin typeface="Roboto"/>
                  <a:ea typeface="Roboto"/>
                  <a:cs typeface="Roboto"/>
                  <a:sym typeface="Roboto"/>
                </a:rPr>
                <a:t>Dependencia de los proveedores del servicio (tanto para acceder como para almacenar nuestros datos) </a:t>
              </a:r>
              <a:endParaRPr>
                <a:latin typeface="Roboto"/>
                <a:ea typeface="Roboto"/>
                <a:cs typeface="Roboto"/>
                <a:sym typeface="Roboto"/>
              </a:endParaRPr>
            </a:p>
            <a:p>
              <a:pPr indent="-317500" lvl="0" marL="457200" rtl="0" algn="just">
                <a:lnSpc>
                  <a:spcPct val="115000"/>
                </a:lnSpc>
                <a:spcBef>
                  <a:spcPts val="0"/>
                </a:spcBef>
                <a:spcAft>
                  <a:spcPts val="0"/>
                </a:spcAft>
                <a:buSzPts val="1400"/>
                <a:buFont typeface="Roboto"/>
                <a:buChar char="➔"/>
              </a:pPr>
              <a:r>
                <a:rPr lang="es">
                  <a:latin typeface="Roboto"/>
                  <a:ea typeface="Roboto"/>
                  <a:cs typeface="Roboto"/>
                  <a:sym typeface="Roboto"/>
                </a:rPr>
                <a:t>La disponibilidad de las aplicaciones depende del acceso a internet (aunque algunas aplicaciones permiten trabaja off-line y actualizar cuando dispongamos de internet) </a:t>
              </a:r>
              <a:endParaRPr>
                <a:latin typeface="Roboto"/>
                <a:ea typeface="Roboto"/>
                <a:cs typeface="Roboto"/>
                <a:sym typeface="Roboto"/>
              </a:endParaRPr>
            </a:p>
            <a:p>
              <a:pPr indent="-317500" lvl="0" marL="457200" rtl="0" algn="just">
                <a:lnSpc>
                  <a:spcPct val="115000"/>
                </a:lnSpc>
                <a:spcBef>
                  <a:spcPts val="0"/>
                </a:spcBef>
                <a:spcAft>
                  <a:spcPts val="0"/>
                </a:spcAft>
                <a:buSzPts val="1400"/>
                <a:buFont typeface="Roboto"/>
                <a:buChar char="➔"/>
              </a:pPr>
              <a:r>
                <a:rPr lang="es">
                  <a:latin typeface="Roboto"/>
                  <a:ea typeface="Roboto"/>
                  <a:cs typeface="Roboto"/>
                  <a:sym typeface="Roboto"/>
                </a:rPr>
                <a:t>Los datos personales o sensibles residen en los servidores, con los problemas de seguridad que ello pueda ocasionar .</a:t>
              </a:r>
              <a:endParaRPr>
                <a:latin typeface="Roboto"/>
                <a:ea typeface="Roboto"/>
                <a:cs typeface="Roboto"/>
                <a:sym typeface="Roboto"/>
              </a:endParaRPr>
            </a:p>
            <a:p>
              <a:pPr indent="-317500" lvl="0" marL="457200" rtl="0" algn="just">
                <a:lnSpc>
                  <a:spcPct val="115000"/>
                </a:lnSpc>
                <a:spcBef>
                  <a:spcPts val="0"/>
                </a:spcBef>
                <a:spcAft>
                  <a:spcPts val="0"/>
                </a:spcAft>
                <a:buSzPts val="1400"/>
                <a:buFont typeface="Roboto"/>
                <a:buChar char="➔"/>
              </a:pPr>
              <a:r>
                <a:rPr lang="es">
                  <a:latin typeface="Roboto"/>
                  <a:ea typeface="Roboto"/>
                  <a:cs typeface="Roboto"/>
                  <a:sym typeface="Roboto"/>
                </a:rPr>
                <a:t>La seguridad de nuestros datos depende de la seguridad de nuestra conexión, que puede no estar asegurada en todo su recorrido. </a:t>
              </a:r>
              <a:endParaRPr>
                <a:latin typeface="Roboto"/>
                <a:ea typeface="Roboto"/>
                <a:cs typeface="Roboto"/>
                <a:sym typeface="Roboto"/>
              </a:endParaRPr>
            </a:p>
            <a:p>
              <a:pPr indent="0" lvl="0" marL="0" rtl="0" algn="l">
                <a:lnSpc>
                  <a:spcPct val="115000"/>
                </a:lnSpc>
                <a:spcBef>
                  <a:spcPts val="0"/>
                </a:spcBef>
                <a:spcAft>
                  <a:spcPts val="0"/>
                </a:spcAft>
                <a:buClr>
                  <a:srgbClr val="000000"/>
                </a:buClr>
                <a:buSzPts val="1100"/>
                <a:buFont typeface="Arial"/>
                <a:buNone/>
              </a:pPr>
              <a:r>
                <a:rPr lang="es" sz="1200">
                  <a:latin typeface="Roboto"/>
                  <a:ea typeface="Roboto"/>
                  <a:cs typeface="Roboto"/>
                  <a:sym typeface="Roboto"/>
                </a:rPr>
                <a:t> </a:t>
              </a:r>
              <a:endParaRPr sz="1200">
                <a:latin typeface="Roboto"/>
                <a:ea typeface="Roboto"/>
                <a:cs typeface="Roboto"/>
                <a:sym typeface="Roboto"/>
              </a:endParaRPr>
            </a:p>
            <a:p>
              <a:pPr indent="0" lvl="0" marL="0" rtl="0" algn="l">
                <a:lnSpc>
                  <a:spcPct val="115000"/>
                </a:lnSpc>
                <a:spcBef>
                  <a:spcPts val="0"/>
                </a:spcBef>
                <a:spcAft>
                  <a:spcPts val="0"/>
                </a:spcAft>
                <a:buNone/>
              </a:pPr>
              <a:r>
                <a:t/>
              </a:r>
              <a:endParaRPr sz="1200">
                <a:latin typeface="Roboto"/>
                <a:ea typeface="Roboto"/>
                <a:cs typeface="Roboto"/>
                <a:sym typeface="Roboto"/>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4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latin typeface="Impact"/>
                <a:ea typeface="Impact"/>
                <a:cs typeface="Impact"/>
                <a:sym typeface="Impact"/>
              </a:rPr>
              <a:t>Dropbox</a:t>
            </a:r>
            <a:endParaRPr>
              <a:latin typeface="Impact"/>
              <a:ea typeface="Impact"/>
              <a:cs typeface="Impact"/>
              <a:sym typeface="Impact"/>
            </a:endParaRPr>
          </a:p>
        </p:txBody>
      </p:sp>
      <p:sp>
        <p:nvSpPr>
          <p:cNvPr id="247" name="Google Shape;247;p43"/>
          <p:cNvSpPr txBox="1"/>
          <p:nvPr>
            <p:ph idx="1" type="body"/>
          </p:nvPr>
        </p:nvSpPr>
        <p:spPr>
          <a:xfrm>
            <a:off x="311700" y="1229875"/>
            <a:ext cx="58530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s"/>
              <a:t>Multiplataforma</a:t>
            </a:r>
            <a:endParaRPr/>
          </a:p>
          <a:p>
            <a:pPr indent="-342900" lvl="0" marL="457200" rtl="0" algn="l">
              <a:spcBef>
                <a:spcPts val="0"/>
              </a:spcBef>
              <a:spcAft>
                <a:spcPts val="0"/>
              </a:spcAft>
              <a:buSzPts val="1800"/>
              <a:buChar char="➔"/>
            </a:pPr>
            <a:r>
              <a:rPr lang="es"/>
              <a:t>Almacena y sincroniza archivos online.</a:t>
            </a:r>
            <a:endParaRPr/>
          </a:p>
          <a:p>
            <a:pPr indent="-342900" lvl="0" marL="457200" rtl="0" algn="l">
              <a:spcBef>
                <a:spcPts val="0"/>
              </a:spcBef>
              <a:spcAft>
                <a:spcPts val="0"/>
              </a:spcAft>
              <a:buSzPts val="1800"/>
              <a:buChar char="➔"/>
            </a:pPr>
            <a:r>
              <a:rPr lang="es"/>
              <a:t>Existen cuentas gratuitas y de pago.</a:t>
            </a:r>
            <a:endParaRPr/>
          </a:p>
          <a:p>
            <a:pPr indent="-342900" lvl="0" marL="457200" rtl="0" algn="l">
              <a:spcBef>
                <a:spcPts val="0"/>
              </a:spcBef>
              <a:spcAft>
                <a:spcPts val="0"/>
              </a:spcAft>
              <a:buSzPts val="1800"/>
              <a:buChar char="➔"/>
            </a:pPr>
            <a:r>
              <a:rPr lang="es"/>
              <a:t>Es un servicio popular, con más de 200 millones de usuarios a finales  del 2013.</a:t>
            </a:r>
            <a:endParaRPr/>
          </a:p>
        </p:txBody>
      </p:sp>
      <p:pic>
        <p:nvPicPr>
          <p:cNvPr id="248" name="Google Shape;248;p43"/>
          <p:cNvPicPr preferRelativeResize="0"/>
          <p:nvPr/>
        </p:nvPicPr>
        <p:blipFill>
          <a:blip r:embed="rId3">
            <a:alphaModFix/>
          </a:blip>
          <a:stretch>
            <a:fillRect/>
          </a:stretch>
        </p:blipFill>
        <p:spPr>
          <a:xfrm>
            <a:off x="6164700" y="1017800"/>
            <a:ext cx="2765950" cy="27659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4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t>BOX</a:t>
            </a:r>
            <a:endParaRPr b="1"/>
          </a:p>
        </p:txBody>
      </p:sp>
      <p:sp>
        <p:nvSpPr>
          <p:cNvPr id="254" name="Google Shape;254;p44"/>
          <p:cNvSpPr txBox="1"/>
          <p:nvPr>
            <p:ph idx="1" type="body"/>
          </p:nvPr>
        </p:nvSpPr>
        <p:spPr>
          <a:xfrm>
            <a:off x="4344775" y="758425"/>
            <a:ext cx="45933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s"/>
              <a:t>Enfocado al trabajo colaborativo en equipo</a:t>
            </a:r>
            <a:endParaRPr/>
          </a:p>
          <a:p>
            <a:pPr indent="-342900" lvl="0" marL="457200" rtl="0" algn="l">
              <a:spcBef>
                <a:spcPts val="0"/>
              </a:spcBef>
              <a:spcAft>
                <a:spcPts val="0"/>
              </a:spcAft>
              <a:buSzPts val="1800"/>
              <a:buChar char="★"/>
            </a:pPr>
            <a:r>
              <a:rPr lang="es"/>
              <a:t> A semejanza de otras aplicaciones similares, permite seleccionar qué carpetas y/o subcarpetas deseamos sincronizar.</a:t>
            </a:r>
            <a:endParaRPr/>
          </a:p>
          <a:p>
            <a:pPr indent="-342900" lvl="0" marL="457200" rtl="0" algn="l">
              <a:spcBef>
                <a:spcPts val="0"/>
              </a:spcBef>
              <a:spcAft>
                <a:spcPts val="0"/>
              </a:spcAft>
              <a:buSzPts val="1800"/>
              <a:buChar char="★"/>
            </a:pPr>
            <a:r>
              <a:rPr lang="es"/>
              <a:t>Box Sync está disponible en versiones para Windows y Mac OS X. </a:t>
            </a:r>
            <a:endParaRPr/>
          </a:p>
          <a:p>
            <a:pPr indent="-342900" lvl="0" marL="457200" rtl="0" algn="l">
              <a:spcBef>
                <a:spcPts val="0"/>
              </a:spcBef>
              <a:spcAft>
                <a:spcPts val="0"/>
              </a:spcAft>
              <a:buSzPts val="1800"/>
              <a:buChar char="★"/>
            </a:pPr>
            <a:r>
              <a:rPr lang="es"/>
              <a:t>Modelo de negocio: Freemiun.</a:t>
            </a:r>
            <a:endParaRPr/>
          </a:p>
        </p:txBody>
      </p:sp>
      <p:pic>
        <p:nvPicPr>
          <p:cNvPr id="255" name="Google Shape;255;p44"/>
          <p:cNvPicPr preferRelativeResize="0"/>
          <p:nvPr/>
        </p:nvPicPr>
        <p:blipFill>
          <a:blip r:embed="rId3">
            <a:alphaModFix/>
          </a:blip>
          <a:stretch>
            <a:fillRect/>
          </a:stretch>
        </p:blipFill>
        <p:spPr>
          <a:xfrm>
            <a:off x="311700" y="1448750"/>
            <a:ext cx="3934200" cy="207135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4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MEGA</a:t>
            </a:r>
            <a:endParaRPr/>
          </a:p>
        </p:txBody>
      </p:sp>
      <p:sp>
        <p:nvSpPr>
          <p:cNvPr id="261" name="Google Shape;261;p45"/>
          <p:cNvSpPr txBox="1"/>
          <p:nvPr>
            <p:ph idx="1" type="body"/>
          </p:nvPr>
        </p:nvSpPr>
        <p:spPr>
          <a:xfrm>
            <a:off x="311700" y="2119475"/>
            <a:ext cx="6555300" cy="2449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s"/>
              <a:t>Servicio de almacenamiento en la nube.</a:t>
            </a:r>
            <a:endParaRPr/>
          </a:p>
          <a:p>
            <a:pPr indent="-342900" lvl="0" marL="457200" rtl="0" algn="l">
              <a:spcBef>
                <a:spcPts val="0"/>
              </a:spcBef>
              <a:spcAft>
                <a:spcPts val="0"/>
              </a:spcAft>
              <a:buSzPts val="1800"/>
              <a:buChar char="❏"/>
            </a:pPr>
            <a:r>
              <a:rPr lang="es"/>
              <a:t>O</a:t>
            </a:r>
            <a:r>
              <a:rPr lang="es"/>
              <a:t>frece una de las cuotras gratuitas más elevadas (50GB)</a:t>
            </a:r>
            <a:endParaRPr/>
          </a:p>
          <a:p>
            <a:pPr indent="-342900" lvl="0" marL="457200" rtl="0" algn="l">
              <a:spcBef>
                <a:spcPts val="0"/>
              </a:spcBef>
              <a:spcAft>
                <a:spcPts val="0"/>
              </a:spcAft>
              <a:buSzPts val="1800"/>
              <a:buChar char="❏"/>
            </a:pPr>
            <a:r>
              <a:rPr lang="es"/>
              <a:t>Tiene su fuerte en la sincronización segura de archivos</a:t>
            </a:r>
            <a:endParaRPr/>
          </a:p>
        </p:txBody>
      </p:sp>
      <p:pic>
        <p:nvPicPr>
          <p:cNvPr id="262" name="Google Shape;262;p45"/>
          <p:cNvPicPr preferRelativeResize="0"/>
          <p:nvPr/>
        </p:nvPicPr>
        <p:blipFill>
          <a:blip r:embed="rId3">
            <a:alphaModFix/>
          </a:blip>
          <a:stretch>
            <a:fillRect/>
          </a:stretch>
        </p:blipFill>
        <p:spPr>
          <a:xfrm>
            <a:off x="1984375" y="250374"/>
            <a:ext cx="5439824" cy="17722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4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Google Drive</a:t>
            </a:r>
            <a:endParaRPr/>
          </a:p>
        </p:txBody>
      </p:sp>
      <p:sp>
        <p:nvSpPr>
          <p:cNvPr id="268" name="Google Shape;268;p46"/>
          <p:cNvSpPr txBox="1"/>
          <p:nvPr>
            <p:ph idx="1" type="body"/>
          </p:nvPr>
        </p:nvSpPr>
        <p:spPr>
          <a:xfrm>
            <a:off x="0" y="968925"/>
            <a:ext cx="6915600" cy="38757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SzPts val="1800"/>
              <a:buChar char="➔"/>
            </a:pPr>
            <a:r>
              <a:rPr lang="es"/>
              <a:t>Evolución del Google Docs.</a:t>
            </a:r>
            <a:endParaRPr/>
          </a:p>
          <a:p>
            <a:pPr indent="-342900" lvl="0" marL="457200" rtl="0" algn="just">
              <a:spcBef>
                <a:spcPts val="0"/>
              </a:spcBef>
              <a:spcAft>
                <a:spcPts val="0"/>
              </a:spcAft>
              <a:buSzPts val="1800"/>
              <a:buChar char="➔"/>
            </a:pPr>
            <a:r>
              <a:rPr lang="es"/>
              <a:t>P</a:t>
            </a:r>
            <a:r>
              <a:rPr lang="es"/>
              <a:t>ermite subir cualquier tipo de archivo, y visualizar (o convertir a los correspondientes formatos de Google) documentos (.doc, PDF), presentaciones, hojas de cálculo y diagramas.</a:t>
            </a:r>
            <a:endParaRPr/>
          </a:p>
          <a:p>
            <a:pPr indent="-342900" lvl="0" marL="457200" rtl="0" algn="just">
              <a:spcBef>
                <a:spcPts val="0"/>
              </a:spcBef>
              <a:spcAft>
                <a:spcPts val="0"/>
              </a:spcAft>
              <a:buSzPts val="1800"/>
              <a:buChar char="➔"/>
            </a:pPr>
            <a:r>
              <a:rPr lang="es"/>
              <a:t>Funciones: </a:t>
            </a:r>
            <a:endParaRPr/>
          </a:p>
          <a:p>
            <a:pPr indent="-317500" lvl="1" marL="914400" rtl="0" algn="just">
              <a:spcBef>
                <a:spcPts val="0"/>
              </a:spcBef>
              <a:spcAft>
                <a:spcPts val="0"/>
              </a:spcAft>
              <a:buSzPts val="1400"/>
              <a:buChar char="◆"/>
            </a:pPr>
            <a:r>
              <a:rPr lang="es"/>
              <a:t>Almacenar y compartir archivos  </a:t>
            </a:r>
            <a:endParaRPr/>
          </a:p>
          <a:p>
            <a:pPr indent="-317500" lvl="1" marL="914400" rtl="0" algn="just">
              <a:spcBef>
                <a:spcPts val="0"/>
              </a:spcBef>
              <a:spcAft>
                <a:spcPts val="0"/>
              </a:spcAft>
              <a:buSzPts val="1400"/>
              <a:buChar char="◆"/>
            </a:pPr>
            <a:r>
              <a:rPr lang="es"/>
              <a:t>Edición de archivos  </a:t>
            </a:r>
            <a:endParaRPr/>
          </a:p>
          <a:p>
            <a:pPr indent="-317500" lvl="1" marL="914400" rtl="0" algn="just">
              <a:spcBef>
                <a:spcPts val="0"/>
              </a:spcBef>
              <a:spcAft>
                <a:spcPts val="0"/>
              </a:spcAft>
              <a:buSzPts val="1400"/>
              <a:buChar char="◆"/>
            </a:pPr>
            <a:r>
              <a:rPr lang="es"/>
              <a:t>Interacción en tiempo real con otros usuarios que estén editando el documento en ese momento (trabajo colaborativo)  </a:t>
            </a:r>
            <a:endParaRPr/>
          </a:p>
          <a:p>
            <a:pPr indent="-317500" lvl="1" marL="914400" rtl="0" algn="just">
              <a:spcBef>
                <a:spcPts val="0"/>
              </a:spcBef>
              <a:spcAft>
                <a:spcPts val="0"/>
              </a:spcAft>
              <a:buSzPts val="1400"/>
              <a:buChar char="◆"/>
            </a:pPr>
            <a:r>
              <a:rPr lang="es"/>
              <a:t>Opción de acceder y trabajar con Google Drive sin conexión (es necesario el uso del navegador Chrome; los cambios se actualizarán cuando vuelva a existir conexión. </a:t>
            </a:r>
            <a:endParaRPr/>
          </a:p>
        </p:txBody>
      </p:sp>
      <p:pic>
        <p:nvPicPr>
          <p:cNvPr id="269" name="Google Shape;269;p46"/>
          <p:cNvPicPr preferRelativeResize="0"/>
          <p:nvPr/>
        </p:nvPicPr>
        <p:blipFill>
          <a:blip r:embed="rId3">
            <a:alphaModFix/>
          </a:blip>
          <a:stretch>
            <a:fillRect/>
          </a:stretch>
        </p:blipFill>
        <p:spPr>
          <a:xfrm>
            <a:off x="6861475" y="0"/>
            <a:ext cx="2282525" cy="17803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4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Microsoft One Drive</a:t>
            </a:r>
            <a:endParaRPr/>
          </a:p>
        </p:txBody>
      </p:sp>
      <p:sp>
        <p:nvSpPr>
          <p:cNvPr id="275" name="Google Shape;275;p47"/>
          <p:cNvSpPr txBox="1"/>
          <p:nvPr>
            <p:ph idx="1" type="body"/>
          </p:nvPr>
        </p:nvSpPr>
        <p:spPr>
          <a:xfrm>
            <a:off x="3727075" y="1108775"/>
            <a:ext cx="5283600" cy="33390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SzPts val="1800"/>
              <a:buChar char="➢"/>
            </a:pPr>
            <a:r>
              <a:rPr lang="es"/>
              <a:t>Ofrece un almacenamiento gratuito de 15GB.</a:t>
            </a:r>
            <a:endParaRPr/>
          </a:p>
          <a:p>
            <a:pPr indent="-342900" lvl="0" marL="457200" rtl="0" algn="just">
              <a:spcBef>
                <a:spcPts val="0"/>
              </a:spcBef>
              <a:spcAft>
                <a:spcPts val="0"/>
              </a:spcAft>
              <a:buSzPts val="1800"/>
              <a:buChar char="➢"/>
            </a:pPr>
            <a:r>
              <a:rPr lang="es"/>
              <a:t>Se puede usar cualquier dirección de correo electrónico.</a:t>
            </a:r>
            <a:endParaRPr/>
          </a:p>
          <a:p>
            <a:pPr indent="-342900" lvl="0" marL="457200" rtl="0" algn="just">
              <a:spcBef>
                <a:spcPts val="0"/>
              </a:spcBef>
              <a:spcAft>
                <a:spcPts val="0"/>
              </a:spcAft>
              <a:buSzPts val="1800"/>
              <a:buChar char="➢"/>
            </a:pPr>
            <a:r>
              <a:rPr lang="es"/>
              <a:t>Funciona de manera similar a Google Drive o Drobox, creando una carpeta en tu ordenador que sincronizará su contenido con la nube. </a:t>
            </a:r>
            <a:endParaRPr/>
          </a:p>
        </p:txBody>
      </p:sp>
      <p:pic>
        <p:nvPicPr>
          <p:cNvPr id="276" name="Google Shape;276;p47"/>
          <p:cNvPicPr preferRelativeResize="0"/>
          <p:nvPr/>
        </p:nvPicPr>
        <p:blipFill>
          <a:blip r:embed="rId3">
            <a:alphaModFix/>
          </a:blip>
          <a:stretch>
            <a:fillRect/>
          </a:stretch>
        </p:blipFill>
        <p:spPr>
          <a:xfrm>
            <a:off x="152400" y="1170200"/>
            <a:ext cx="3422274" cy="228151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48"/>
          <p:cNvSpPr txBox="1"/>
          <p:nvPr>
            <p:ph idx="1" type="body"/>
          </p:nvPr>
        </p:nvSpPr>
        <p:spPr>
          <a:xfrm>
            <a:off x="311700" y="586750"/>
            <a:ext cx="6363300" cy="398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Apple iCloud</a:t>
            </a:r>
            <a:endParaRPr/>
          </a:p>
          <a:p>
            <a:pPr indent="-342900" lvl="0" marL="457200" rtl="0" algn="l">
              <a:spcBef>
                <a:spcPts val="1600"/>
              </a:spcBef>
              <a:spcAft>
                <a:spcPts val="0"/>
              </a:spcAft>
              <a:buSzPts val="1800"/>
              <a:buChar char="-"/>
            </a:pPr>
            <a:r>
              <a:rPr lang="es"/>
              <a:t>Ofrece 5GB de almacenamiento gratuito</a:t>
            </a:r>
            <a:endParaRPr/>
          </a:p>
          <a:p>
            <a:pPr indent="-342900" lvl="0" marL="457200" rtl="0" algn="l">
              <a:spcBef>
                <a:spcPts val="0"/>
              </a:spcBef>
              <a:spcAft>
                <a:spcPts val="0"/>
              </a:spcAft>
              <a:buSzPts val="1800"/>
              <a:buChar char="-"/>
            </a:pPr>
            <a:r>
              <a:rPr lang="es"/>
              <a:t>permite hacer copias de seguridad de tus dispositivos iOS (iPhone, iPad, iPod touch) y restaurarlos, sincronizar fotos</a:t>
            </a:r>
            <a:endParaRPr/>
          </a:p>
          <a:p>
            <a:pPr indent="-342900" lvl="0" marL="457200" rtl="0" algn="l">
              <a:spcBef>
                <a:spcPts val="0"/>
              </a:spcBef>
              <a:spcAft>
                <a:spcPts val="0"/>
              </a:spcAft>
              <a:buSzPts val="1800"/>
              <a:buChar char="-"/>
            </a:pPr>
            <a:r>
              <a:rPr lang="es"/>
              <a:t>las plataformas de Apple (OS X, iOS) y centrado en el almacenamiento y la sincronización entre los diferentes dispositivos de la marca</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282" name="Google Shape;282;p48"/>
          <p:cNvPicPr preferRelativeResize="0"/>
          <p:nvPr/>
        </p:nvPicPr>
        <p:blipFill>
          <a:blip r:embed="rId3">
            <a:alphaModFix/>
          </a:blip>
          <a:stretch>
            <a:fillRect/>
          </a:stretch>
        </p:blipFill>
        <p:spPr>
          <a:xfrm>
            <a:off x="6674900" y="198375"/>
            <a:ext cx="2286000" cy="20002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4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Evernote</a:t>
            </a:r>
            <a:endParaRPr/>
          </a:p>
        </p:txBody>
      </p:sp>
      <p:sp>
        <p:nvSpPr>
          <p:cNvPr id="288" name="Google Shape;288;p49"/>
          <p:cNvSpPr txBox="1"/>
          <p:nvPr>
            <p:ph idx="1" type="body"/>
          </p:nvPr>
        </p:nvSpPr>
        <p:spPr>
          <a:xfrm>
            <a:off x="311700" y="1229875"/>
            <a:ext cx="5550000" cy="33390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SzPts val="1800"/>
              <a:buChar char="➔"/>
            </a:pPr>
            <a:r>
              <a:rPr lang="es"/>
              <a:t>E</a:t>
            </a:r>
            <a:r>
              <a:rPr lang="es"/>
              <a:t>s una aplicación en la nube enfocada al almacenamiento y sincronización de información y datos, fundamentalmente en formato  texto pero también  fotos, audio, enlaces, capturas y páginas web. </a:t>
            </a:r>
            <a:endParaRPr/>
          </a:p>
          <a:p>
            <a:pPr indent="-342900" lvl="0" marL="457200" rtl="0" algn="just">
              <a:spcBef>
                <a:spcPts val="0"/>
              </a:spcBef>
              <a:spcAft>
                <a:spcPts val="0"/>
              </a:spcAft>
              <a:buSzPts val="1800"/>
              <a:buChar char="➔"/>
            </a:pPr>
            <a:r>
              <a:rPr lang="es"/>
              <a:t> Ofrece un espacio gratuito de 60MB mensuales.</a:t>
            </a:r>
            <a:endParaRPr/>
          </a:p>
        </p:txBody>
      </p:sp>
      <p:pic>
        <p:nvPicPr>
          <p:cNvPr id="289" name="Google Shape;289;p49"/>
          <p:cNvPicPr preferRelativeResize="0"/>
          <p:nvPr/>
        </p:nvPicPr>
        <p:blipFill>
          <a:blip r:embed="rId3">
            <a:alphaModFix/>
          </a:blip>
          <a:stretch>
            <a:fillRect/>
          </a:stretch>
        </p:blipFill>
        <p:spPr>
          <a:xfrm>
            <a:off x="6014100" y="1170200"/>
            <a:ext cx="2977500" cy="185796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5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Conclusiones</a:t>
            </a:r>
            <a:endParaRPr/>
          </a:p>
        </p:txBody>
      </p:sp>
      <p:sp>
        <p:nvSpPr>
          <p:cNvPr id="295" name="Google Shape;295;p5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SzPts val="1800"/>
              <a:buChar char="★"/>
            </a:pPr>
            <a:r>
              <a:rPr lang="es"/>
              <a:t>Los servicios en la nube te facilitan acceder a los datos en cualquier momento y lugar </a:t>
            </a:r>
            <a:endParaRPr/>
          </a:p>
          <a:p>
            <a:pPr indent="-342900" lvl="0" marL="457200" rtl="0" algn="just">
              <a:spcBef>
                <a:spcPts val="0"/>
              </a:spcBef>
              <a:spcAft>
                <a:spcPts val="0"/>
              </a:spcAft>
              <a:buSzPts val="1800"/>
              <a:buChar char="★"/>
            </a:pPr>
            <a:r>
              <a:rPr lang="es"/>
              <a:t> La mayoría de aplicaciones sigue una estrategia freemium: un servicio básico gratuito y funcionalidades extendidas de pago </a:t>
            </a:r>
            <a:endParaRPr/>
          </a:p>
          <a:p>
            <a:pPr indent="-342900" lvl="0" marL="457200" rtl="0" algn="just">
              <a:spcBef>
                <a:spcPts val="0"/>
              </a:spcBef>
              <a:spcAft>
                <a:spcPts val="0"/>
              </a:spcAft>
              <a:buSzPts val="1800"/>
              <a:buChar char="★"/>
            </a:pPr>
            <a:r>
              <a:rPr lang="es"/>
              <a:t> Los servicios en la nube te permiten mantener la información sincronizada entre todos tus dispositivos electrónicos </a:t>
            </a:r>
            <a:endParaRPr/>
          </a:p>
          <a:p>
            <a:pPr indent="-342900" lvl="0" marL="457200" rtl="0" algn="just">
              <a:spcBef>
                <a:spcPts val="0"/>
              </a:spcBef>
              <a:spcAft>
                <a:spcPts val="0"/>
              </a:spcAft>
              <a:buSzPts val="1800"/>
              <a:buChar char="★"/>
            </a:pPr>
            <a:r>
              <a:rPr lang="es"/>
              <a:t> Los servicios de la nube te permiten la transición a "la era post-PC" </a:t>
            </a:r>
            <a:endParaRPr/>
          </a:p>
          <a:p>
            <a:pPr indent="0" lvl="0" marL="0" rtl="0" algn="l">
              <a:spcBef>
                <a:spcPts val="1600"/>
              </a:spcBef>
              <a:spcAft>
                <a:spcPts val="0"/>
              </a:spcAft>
              <a:buClr>
                <a:srgbClr val="000000"/>
              </a:buClr>
              <a:buSzPts val="1100"/>
              <a:buFont typeface="Arial"/>
              <a:buNone/>
            </a:pPr>
            <a:r>
              <a:rPr lang="es"/>
              <a:t> </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6"/>
          <p:cNvSpPr txBox="1"/>
          <p:nvPr>
            <p:ph idx="1" type="body"/>
          </p:nvPr>
        </p:nvSpPr>
        <p:spPr>
          <a:xfrm>
            <a:off x="311700" y="761550"/>
            <a:ext cx="8520600" cy="414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Impact"/>
                <a:ea typeface="Impact"/>
                <a:cs typeface="Impact"/>
                <a:sym typeface="Impact"/>
              </a:rPr>
              <a:t>3) Ahorro</a:t>
            </a:r>
            <a:endParaRPr sz="2400">
              <a:latin typeface="Impact"/>
              <a:ea typeface="Impact"/>
              <a:cs typeface="Impact"/>
              <a:sym typeface="Impact"/>
            </a:endParaRPr>
          </a:p>
          <a:p>
            <a:pPr indent="-342900" lvl="0" marL="457200" rtl="0" algn="l">
              <a:spcBef>
                <a:spcPts val="1600"/>
              </a:spcBef>
              <a:spcAft>
                <a:spcPts val="0"/>
              </a:spcAft>
              <a:buSzPts val="1800"/>
              <a:buChar char="●"/>
            </a:pPr>
            <a:r>
              <a:rPr lang="es"/>
              <a:t>Es la ventaja que más se cita a la hora de buscar una solución cloud.</a:t>
            </a:r>
            <a:endParaRPr/>
          </a:p>
          <a:p>
            <a:pPr indent="-342900" lvl="0" marL="457200" rtl="0" algn="l">
              <a:spcBef>
                <a:spcPts val="0"/>
              </a:spcBef>
              <a:spcAft>
                <a:spcPts val="0"/>
              </a:spcAft>
              <a:buSzPts val="1800"/>
              <a:buChar char="●"/>
            </a:pPr>
            <a:r>
              <a:rPr lang="es"/>
              <a:t>Hay que analizarla cuidadosamente.</a:t>
            </a:r>
            <a:endParaRPr/>
          </a:p>
          <a:p>
            <a:pPr indent="-342900" lvl="0" marL="457200" rtl="0" algn="l">
              <a:spcBef>
                <a:spcPts val="0"/>
              </a:spcBef>
              <a:spcAft>
                <a:spcPts val="0"/>
              </a:spcAft>
              <a:buSzPts val="1800"/>
              <a:buChar char="●"/>
            </a:pPr>
            <a:r>
              <a:rPr lang="es"/>
              <a:t>Esto hace que podamos obtener unos servicios o una plataforma potente que solo nos </a:t>
            </a:r>
            <a:r>
              <a:rPr lang="es"/>
              <a:t>costaría</a:t>
            </a:r>
            <a:r>
              <a:rPr lang="es"/>
              <a:t> implementarlo por nuestra cuenta.</a:t>
            </a:r>
            <a:endParaRPr/>
          </a:p>
          <a:p>
            <a:pPr indent="-342900" lvl="0" marL="457200" rtl="0" algn="l">
              <a:spcBef>
                <a:spcPts val="0"/>
              </a:spcBef>
              <a:spcAft>
                <a:spcPts val="0"/>
              </a:spcAft>
              <a:buSzPts val="1800"/>
              <a:buChar char="●"/>
            </a:pPr>
            <a:r>
              <a:rPr lang="es"/>
              <a:t>Benificiará a las empresas más pequeñas.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7"/>
          <p:cNvSpPr txBox="1"/>
          <p:nvPr>
            <p:ph idx="1" type="body"/>
          </p:nvPr>
        </p:nvSpPr>
        <p:spPr>
          <a:xfrm>
            <a:off x="311700" y="354950"/>
            <a:ext cx="8520600" cy="42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Impact"/>
                <a:ea typeface="Impact"/>
                <a:cs typeface="Impact"/>
                <a:sym typeface="Impact"/>
              </a:rPr>
              <a:t>4) Actualizaciones</a:t>
            </a:r>
            <a:r>
              <a:rPr lang="es"/>
              <a:t> </a:t>
            </a:r>
            <a:endParaRPr/>
          </a:p>
          <a:p>
            <a:pPr indent="-342900" lvl="0" marL="457200" rtl="0" algn="just">
              <a:spcBef>
                <a:spcPts val="1600"/>
              </a:spcBef>
              <a:spcAft>
                <a:spcPts val="0"/>
              </a:spcAft>
              <a:buSzPts val="1800"/>
              <a:buChar char="●"/>
            </a:pPr>
            <a:r>
              <a:rPr lang="es"/>
              <a:t>Los servicios cloud están en constante actualización</a:t>
            </a:r>
            <a:endParaRPr/>
          </a:p>
          <a:p>
            <a:pPr indent="-342900" lvl="0" marL="457200" rtl="0" algn="just">
              <a:spcBef>
                <a:spcPts val="0"/>
              </a:spcBef>
              <a:spcAft>
                <a:spcPts val="0"/>
              </a:spcAft>
              <a:buSzPts val="1800"/>
              <a:buChar char="●"/>
            </a:pPr>
            <a:r>
              <a:rPr lang="es"/>
              <a:t>Frente a la adquisición de una infraestructura o software, que "congela" las versiones que hayamos adquirido</a:t>
            </a:r>
            <a:endParaRPr/>
          </a:p>
          <a:p>
            <a:pPr indent="-342900" lvl="0" marL="457200" rtl="0" algn="just">
              <a:spcBef>
                <a:spcPts val="0"/>
              </a:spcBef>
              <a:spcAft>
                <a:spcPts val="0"/>
              </a:spcAft>
              <a:buSzPts val="1800"/>
              <a:buChar char="●"/>
            </a:pPr>
            <a:r>
              <a:rPr lang="es"/>
              <a:t>El modelo de suscripción que ofrece el cloud hace que normalmente siempre tengamos acceso a la última versión del aplicativo o servicio, pero si implican cambiar de versión cada cinco años, probablemente será más rentable seguir comprándolo como hasta ahora.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8"/>
          <p:cNvSpPr txBox="1"/>
          <p:nvPr>
            <p:ph idx="1" type="body"/>
          </p:nvPr>
        </p:nvSpPr>
        <p:spPr>
          <a:xfrm>
            <a:off x="311700" y="387375"/>
            <a:ext cx="8520600" cy="4112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2400">
                <a:latin typeface="Impact"/>
                <a:ea typeface="Impact"/>
                <a:cs typeface="Impact"/>
                <a:sym typeface="Impact"/>
              </a:rPr>
              <a:t>5) ENFOQUE</a:t>
            </a:r>
            <a:endParaRPr sz="2400">
              <a:latin typeface="Impact"/>
              <a:ea typeface="Impact"/>
              <a:cs typeface="Impact"/>
              <a:sym typeface="Impact"/>
            </a:endParaRPr>
          </a:p>
          <a:p>
            <a:pPr indent="-342900" lvl="0" marL="457200" rtl="0" algn="just">
              <a:spcBef>
                <a:spcPts val="1600"/>
              </a:spcBef>
              <a:spcAft>
                <a:spcPts val="0"/>
              </a:spcAft>
              <a:buSzPts val="1800"/>
              <a:buChar char="●"/>
            </a:pPr>
            <a:r>
              <a:rPr lang="es"/>
              <a:t>En el modelo cloud muchas de las necesidades básicas se externalizan en la nube, y toda la complejidad de operar la infraestructura la asume el proveedor del servicio.</a:t>
            </a:r>
            <a:endParaRPr/>
          </a:p>
          <a:p>
            <a:pPr indent="-342900" lvl="0" marL="457200" rtl="0" algn="just">
              <a:spcBef>
                <a:spcPts val="0"/>
              </a:spcBef>
              <a:spcAft>
                <a:spcPts val="0"/>
              </a:spcAft>
              <a:buSzPts val="1800"/>
              <a:buChar char="●"/>
            </a:pPr>
            <a:r>
              <a:rPr lang="es"/>
              <a:t>Las soluciones cloud están interconectadas entre sí y pueden compartir datos, el departamento de informática de la empresa puede enfocarse encontrar las mejores soluciones en la nube para complementar al negocio</a:t>
            </a:r>
            <a:endParaRPr/>
          </a:p>
          <a:p>
            <a:pPr indent="-342900" lvl="0" marL="457200" rtl="0" algn="just">
              <a:spcBef>
                <a:spcPts val="0"/>
              </a:spcBef>
              <a:spcAft>
                <a:spcPts val="0"/>
              </a:spcAft>
              <a:buSzPts val="1800"/>
              <a:buChar char="●"/>
            </a:pPr>
            <a:r>
              <a:rPr lang="es"/>
              <a:t>El departamento de TI obtiene la capacidad de proponer e implementar mejoras que aporten ventajas competitivas al negocio, permitiéndole enfocarse en ganar valor.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9"/>
          <p:cNvSpPr txBox="1"/>
          <p:nvPr>
            <p:ph idx="1" type="body"/>
          </p:nvPr>
        </p:nvSpPr>
        <p:spPr>
          <a:xfrm>
            <a:off x="311700" y="405650"/>
            <a:ext cx="8520600" cy="416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Impact"/>
                <a:ea typeface="Impact"/>
                <a:cs typeface="Impact"/>
                <a:sym typeface="Impact"/>
              </a:rPr>
              <a:t>   </a:t>
            </a:r>
            <a:r>
              <a:rPr lang="es" sz="2400">
                <a:latin typeface="Impact"/>
                <a:ea typeface="Impact"/>
                <a:cs typeface="Impact"/>
                <a:sym typeface="Impact"/>
              </a:rPr>
              <a:t>6) FINANCIERAS</a:t>
            </a:r>
            <a:endParaRPr sz="2400">
              <a:latin typeface="Impact"/>
              <a:ea typeface="Impact"/>
              <a:cs typeface="Impact"/>
              <a:sym typeface="Impact"/>
            </a:endParaRPr>
          </a:p>
          <a:p>
            <a:pPr indent="-342900" lvl="0" marL="457200" rtl="0" algn="just">
              <a:spcBef>
                <a:spcPts val="1600"/>
              </a:spcBef>
              <a:spcAft>
                <a:spcPts val="0"/>
              </a:spcAft>
              <a:buSzPts val="1800"/>
              <a:buChar char="●"/>
            </a:pPr>
            <a:r>
              <a:rPr lang="es"/>
              <a:t>El modelo cloud tiene ventajas adicionales.</a:t>
            </a:r>
            <a:endParaRPr/>
          </a:p>
          <a:p>
            <a:pPr indent="-342900" lvl="0" marL="457200" rtl="0" algn="just">
              <a:spcBef>
                <a:spcPts val="0"/>
              </a:spcBef>
              <a:spcAft>
                <a:spcPts val="0"/>
              </a:spcAft>
              <a:buSzPts val="1800"/>
              <a:buChar char="●"/>
            </a:pPr>
            <a:r>
              <a:rPr lang="es"/>
              <a:t>El uso de los recursos se hace a cambio de una cuota mensual.</a:t>
            </a:r>
            <a:endParaRPr/>
          </a:p>
          <a:p>
            <a:pPr indent="-342900" lvl="0" marL="457200" rtl="0" algn="just">
              <a:spcBef>
                <a:spcPts val="0"/>
              </a:spcBef>
              <a:spcAft>
                <a:spcPts val="0"/>
              </a:spcAft>
              <a:buSzPts val="1800"/>
              <a:buChar char="●"/>
            </a:pPr>
            <a:r>
              <a:rPr lang="es"/>
              <a:t> Es una inversión que se trata de forma distinta a un gasto, por lo que el modelo cloud es más ventajoso en ese sentido</a:t>
            </a:r>
            <a:endParaRPr/>
          </a:p>
          <a:p>
            <a:pPr indent="0" lvl="0" marL="0" rtl="0" algn="l">
              <a:spcBef>
                <a:spcPts val="1600"/>
              </a:spcBef>
              <a:spcAft>
                <a:spcPts val="1600"/>
              </a:spcAft>
              <a:buNone/>
            </a:pPr>
            <a:r>
              <a:rPr lang="es"/>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0"/>
          <p:cNvSpPr txBox="1"/>
          <p:nvPr>
            <p:ph idx="1" type="body"/>
          </p:nvPr>
        </p:nvSpPr>
        <p:spPr>
          <a:xfrm>
            <a:off x="311700" y="608475"/>
            <a:ext cx="8520600" cy="396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latin typeface="Impact"/>
                <a:ea typeface="Impact"/>
                <a:cs typeface="Impact"/>
                <a:sym typeface="Impact"/>
              </a:rPr>
              <a:t>7 )FIABILIDAD Y SEGURIDAD</a:t>
            </a:r>
            <a:endParaRPr sz="2400">
              <a:latin typeface="Impact"/>
              <a:ea typeface="Impact"/>
              <a:cs typeface="Impact"/>
              <a:sym typeface="Impact"/>
            </a:endParaRPr>
          </a:p>
          <a:p>
            <a:pPr indent="-342900" lvl="0" marL="457200" rtl="0" algn="l">
              <a:spcBef>
                <a:spcPts val="1600"/>
              </a:spcBef>
              <a:spcAft>
                <a:spcPts val="0"/>
              </a:spcAft>
              <a:buSzPts val="1800"/>
              <a:buChar char="●"/>
            </a:pPr>
            <a:r>
              <a:rPr lang="es"/>
              <a:t>En cloud suelen ofrecer mejores condiciones de seguridad y fiabilidad de una forma eficiente en costes.</a:t>
            </a:r>
            <a:endParaRPr/>
          </a:p>
          <a:p>
            <a:pPr indent="-342900" lvl="0" marL="457200" rtl="0" algn="l">
              <a:spcBef>
                <a:spcPts val="0"/>
              </a:spcBef>
              <a:spcAft>
                <a:spcPts val="0"/>
              </a:spcAft>
              <a:buSzPts val="1800"/>
              <a:buChar char="●"/>
            </a:pPr>
            <a:r>
              <a:rPr lang="es"/>
              <a:t>Entre estas medidas de seguridad están las copias de seguridad, la protección contra atacantes, la disponibilidad en caso de fallos eléctricos, etc.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4800">
                <a:latin typeface="Lobster"/>
                <a:ea typeface="Lobster"/>
                <a:cs typeface="Lobster"/>
                <a:sym typeface="Lobster"/>
              </a:rPr>
              <a:t>Desventajas</a:t>
            </a:r>
            <a:endParaRPr sz="4800">
              <a:latin typeface="Lobster"/>
              <a:ea typeface="Lobster"/>
              <a:cs typeface="Lobster"/>
              <a:sym typeface="Lobster"/>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