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03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110336CA-4342-4326-9143-836E4ABD706F}" type="datetimeFigureOut">
              <a:rPr lang="es-CO" smtClean="0"/>
              <a:t>16/05/2009</a:t>
            </a:fld>
            <a:endParaRPr lang="es-CO"/>
          </a:p>
        </p:txBody>
      </p:sp>
      <p:sp>
        <p:nvSpPr>
          <p:cNvPr id="19" name="18 Marcador de pie de página"/>
          <p:cNvSpPr>
            <a:spLocks noGrp="1"/>
          </p:cNvSpPr>
          <p:nvPr>
            <p:ph type="ftr" sz="quarter" idx="11"/>
          </p:nvPr>
        </p:nvSpPr>
        <p:spPr/>
        <p:txBody>
          <a:bodyPr/>
          <a:lstStyle/>
          <a:p>
            <a:endParaRPr lang="es-CO"/>
          </a:p>
        </p:txBody>
      </p:sp>
      <p:sp>
        <p:nvSpPr>
          <p:cNvPr id="27" name="26 Marcador de número de diapositiva"/>
          <p:cNvSpPr>
            <a:spLocks noGrp="1"/>
          </p:cNvSpPr>
          <p:nvPr>
            <p:ph type="sldNum" sz="quarter" idx="12"/>
          </p:nvPr>
        </p:nvSpPr>
        <p:spPr/>
        <p:txBody>
          <a:bodyPr/>
          <a:lstStyle/>
          <a:p>
            <a:fld id="{BC061C5B-04A3-46B4-A20B-2AA3422F39CE}" type="slidenum">
              <a:rPr lang="es-CO" smtClean="0"/>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10336CA-4342-4326-9143-836E4ABD706F}" type="datetimeFigureOut">
              <a:rPr lang="es-CO" smtClean="0"/>
              <a:t>16/05/2009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C061C5B-04A3-46B4-A20B-2AA3422F39CE}"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10336CA-4342-4326-9143-836E4ABD706F}" type="datetimeFigureOut">
              <a:rPr lang="es-CO" smtClean="0"/>
              <a:t>16/05/2009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C061C5B-04A3-46B4-A20B-2AA3422F39CE}"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10336CA-4342-4326-9143-836E4ABD706F}" type="datetimeFigureOut">
              <a:rPr lang="es-CO" smtClean="0"/>
              <a:t>16/05/2009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C061C5B-04A3-46B4-A20B-2AA3422F39CE}"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110336CA-4342-4326-9143-836E4ABD706F}" type="datetimeFigureOut">
              <a:rPr lang="es-CO" smtClean="0"/>
              <a:t>16/05/2009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C061C5B-04A3-46B4-A20B-2AA3422F39CE}"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110336CA-4342-4326-9143-836E4ABD706F}" type="datetimeFigureOut">
              <a:rPr lang="es-CO" smtClean="0"/>
              <a:t>16/05/2009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BC061C5B-04A3-46B4-A20B-2AA3422F39CE}"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110336CA-4342-4326-9143-836E4ABD706F}" type="datetimeFigureOut">
              <a:rPr lang="es-CO" smtClean="0"/>
              <a:t>16/05/2009</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BC061C5B-04A3-46B4-A20B-2AA3422F39CE}"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110336CA-4342-4326-9143-836E4ABD706F}" type="datetimeFigureOut">
              <a:rPr lang="es-CO" smtClean="0"/>
              <a:t>16/05/2009</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BC061C5B-04A3-46B4-A20B-2AA3422F39CE}"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10336CA-4342-4326-9143-836E4ABD706F}" type="datetimeFigureOut">
              <a:rPr lang="es-CO" smtClean="0"/>
              <a:t>16/05/2009</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BC061C5B-04A3-46B4-A20B-2AA3422F39CE}"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110336CA-4342-4326-9143-836E4ABD706F}" type="datetimeFigureOut">
              <a:rPr lang="es-CO" smtClean="0"/>
              <a:t>16/05/2009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BC061C5B-04A3-46B4-A20B-2AA3422F39CE}"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110336CA-4342-4326-9143-836E4ABD706F}" type="datetimeFigureOut">
              <a:rPr lang="es-CO" smtClean="0"/>
              <a:t>16/05/2009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077200" y="6356350"/>
            <a:ext cx="609600" cy="365125"/>
          </a:xfrm>
        </p:spPr>
        <p:txBody>
          <a:bodyPr/>
          <a:lstStyle/>
          <a:p>
            <a:fld id="{BC061C5B-04A3-46B4-A20B-2AA3422F39CE}" type="slidenum">
              <a:rPr lang="es-CO" smtClean="0"/>
              <a:t>‹Nº›</a:t>
            </a:fld>
            <a:endParaRPr lang="es-CO"/>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10336CA-4342-4326-9143-836E4ABD706F}" type="datetimeFigureOut">
              <a:rPr lang="es-CO" smtClean="0"/>
              <a:t>16/05/2009</a:t>
            </a:fld>
            <a:endParaRPr lang="es-CO"/>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CO"/>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C061C5B-04A3-46B4-A20B-2AA3422F39CE}" type="slidenum">
              <a:rPr lang="es-CO" smtClean="0"/>
              <a:t>‹Nº›</a:t>
            </a:fld>
            <a:endParaRPr lang="es-CO"/>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14282" y="285728"/>
            <a:ext cx="8572560" cy="6143667"/>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Que hicimos entonces?</a:t>
            </a:r>
            <a:endParaRPr lang="es-CO" dirty="0"/>
          </a:p>
        </p:txBody>
      </p:sp>
      <p:sp>
        <p:nvSpPr>
          <p:cNvPr id="3" name="2 Marcador de contenido"/>
          <p:cNvSpPr>
            <a:spLocks noGrp="1"/>
          </p:cNvSpPr>
          <p:nvPr>
            <p:ph idx="1"/>
          </p:nvPr>
        </p:nvSpPr>
        <p:spPr/>
        <p:txBody>
          <a:bodyPr>
            <a:normAutofit fontScale="92500"/>
          </a:bodyPr>
          <a:lstStyle/>
          <a:p>
            <a:r>
              <a:rPr lang="es-CO" dirty="0" smtClean="0"/>
              <a:t>El reto  para nosotros se encontraba en lo siguiente:</a:t>
            </a:r>
          </a:p>
          <a:p>
            <a:pPr algn="just">
              <a:buNone/>
            </a:pPr>
            <a:r>
              <a:rPr lang="es-CO" dirty="0" smtClean="0"/>
              <a:t> </a:t>
            </a:r>
            <a:r>
              <a:rPr lang="es-CO" dirty="0" smtClean="0"/>
              <a:t> -encontrar la forma para explicar a ala gerencia y ala         encargada en que consiste un evento kaizen.  </a:t>
            </a:r>
          </a:p>
          <a:p>
            <a:pPr algn="just">
              <a:buNone/>
            </a:pPr>
            <a:r>
              <a:rPr lang="es-CO" dirty="0" smtClean="0"/>
              <a:t> </a:t>
            </a:r>
            <a:r>
              <a:rPr lang="es-CO" dirty="0" smtClean="0"/>
              <a:t> -difundir los conocimiento nuestros para crear conciencia y cultura de cambio, aparte de esto eliminar o disminuir la resistencia al cambio por parte de los trabajadores cuando se enfrentan a algo nuevo y desconocido.</a:t>
            </a:r>
          </a:p>
          <a:p>
            <a:pPr algn="just">
              <a:buNone/>
            </a:pPr>
            <a:r>
              <a:rPr lang="es-CO" dirty="0" smtClean="0"/>
              <a:t> </a:t>
            </a:r>
            <a:r>
              <a:rPr lang="es-CO" dirty="0" smtClean="0"/>
              <a:t>  -encontrar la manera adecuada de comunicarnos con los    operarios de manera que estos en ningún momento se sientan amenazados  y no cooperen pues ven en peligro sus puestos de trabajo.   </a:t>
            </a:r>
            <a:endParaRPr lang="es-CO"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4"/>
            <a:ext cx="8229600" cy="5895996"/>
          </a:xfrm>
        </p:spPr>
        <p:txBody>
          <a:bodyPr/>
          <a:lstStyle/>
          <a:p>
            <a:pPr algn="just"/>
            <a:r>
              <a:rPr lang="es-CO" dirty="0" smtClean="0"/>
              <a:t>Lo primero que se hicimos fue  una labor de recolección de informacion,  una vez lista esta informacion solicitamos una reunión con la encargada y con el gerente, para explicarles la metodología  y las bondades de esta además de explicarles que con esta metodología se logra resultados de manera rápida .</a:t>
            </a:r>
          </a:p>
          <a:p>
            <a:pPr algn="just"/>
            <a:r>
              <a:rPr lang="es-CO" dirty="0" smtClean="0"/>
              <a:t>Se presento el siguiente plan de trabajo.</a:t>
            </a:r>
          </a:p>
          <a:p>
            <a:pPr algn="just"/>
            <a:endParaRPr lang="es-CO" dirty="0" smtClean="0"/>
          </a:p>
          <a:p>
            <a:pPr algn="just"/>
            <a:endParaRPr lang="es-CO" dirty="0" smtClean="0"/>
          </a:p>
          <a:p>
            <a:pPr algn="just"/>
            <a:endParaRPr lang="es-CO" dirty="0" smtClean="0"/>
          </a:p>
          <a:p>
            <a:pPr algn="just"/>
            <a:endParaRPr lang="es-CO" dirty="0" smtClean="0"/>
          </a:p>
          <a:p>
            <a:pPr algn="just"/>
            <a:endParaRPr lang="es-CO"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t>Plan de trabajo</a:t>
            </a:r>
            <a:endParaRPr lang="es-CO" dirty="0"/>
          </a:p>
        </p:txBody>
      </p:sp>
      <p:sp>
        <p:nvSpPr>
          <p:cNvPr id="3" name="2 Marcador de contenido"/>
          <p:cNvSpPr>
            <a:spLocks noGrp="1"/>
          </p:cNvSpPr>
          <p:nvPr>
            <p:ph idx="1"/>
          </p:nvPr>
        </p:nvSpPr>
        <p:spPr/>
        <p:txBody>
          <a:bodyPr>
            <a:normAutofit fontScale="92500" lnSpcReduction="20000"/>
          </a:bodyPr>
          <a:lstStyle/>
          <a:p>
            <a:r>
              <a:rPr lang="es-CO" dirty="0" smtClean="0"/>
              <a:t>Objetivo:</a:t>
            </a:r>
          </a:p>
          <a:p>
            <a:r>
              <a:rPr lang="es-CO" dirty="0" smtClean="0"/>
              <a:t>Crear</a:t>
            </a:r>
            <a:r>
              <a:rPr lang="es-ES_tradnl" dirty="0" smtClean="0"/>
              <a:t> mejora en áreas esenciales para la empresa y que esta mejora sea sostenible en el tiempo, como lo son las secciones de almacenamiento, de manera que se pueda facilitar el acceso y la manipulación de los artículos que se encuentran en estas.</a:t>
            </a:r>
            <a:endParaRPr lang="es-CO" dirty="0" smtClean="0"/>
          </a:p>
          <a:p>
            <a:r>
              <a:rPr lang="es-ES_tradnl" dirty="0" smtClean="0"/>
              <a:t>Identificar los elementos  que impiden la organización de los espacios de la compañía para el almacenamiento y de esta manera eliminarlos.</a:t>
            </a:r>
            <a:endParaRPr lang="es-CO" dirty="0" smtClean="0"/>
          </a:p>
          <a:p>
            <a:r>
              <a:rPr lang="es-ES_tradnl" dirty="0" smtClean="0"/>
              <a:t>Establecer un sistema de control para el manejo de los inventarios de productos terminados con el objetivo de tener un control preciso de las unidades existentes, y evitar pérdidas o robos.</a:t>
            </a:r>
            <a:endParaRPr lang="es-CO" dirty="0" smtClean="0"/>
          </a:p>
          <a:p>
            <a:endParaRPr lang="es-CO"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428604"/>
            <a:ext cx="8229600" cy="775542"/>
          </a:xfrm>
        </p:spPr>
        <p:txBody>
          <a:bodyPr>
            <a:normAutofit fontScale="90000"/>
          </a:bodyPr>
          <a:lstStyle/>
          <a:p>
            <a:r>
              <a:rPr lang="es-CO" dirty="0" smtClean="0"/>
              <a:t>Cronograma:</a:t>
            </a:r>
            <a:endParaRPr lang="es-CO" dirty="0"/>
          </a:p>
        </p:txBody>
      </p:sp>
      <p:sp>
        <p:nvSpPr>
          <p:cNvPr id="3" name="2 Marcador de contenido"/>
          <p:cNvSpPr>
            <a:spLocks noGrp="1"/>
          </p:cNvSpPr>
          <p:nvPr>
            <p:ph idx="1"/>
          </p:nvPr>
        </p:nvSpPr>
        <p:spPr>
          <a:xfrm>
            <a:off x="457200" y="1142984"/>
            <a:ext cx="8229600" cy="5715016"/>
          </a:xfrm>
        </p:spPr>
        <p:txBody>
          <a:bodyPr>
            <a:normAutofit fontScale="62500" lnSpcReduction="20000"/>
          </a:bodyPr>
          <a:lstStyle/>
          <a:p>
            <a:r>
              <a:rPr lang="es-ES_tradnl" dirty="0" smtClean="0"/>
              <a:t>lunes: </a:t>
            </a:r>
            <a:endParaRPr lang="es-CO" dirty="0" smtClean="0"/>
          </a:p>
          <a:p>
            <a:pPr lvl="0">
              <a:buNone/>
            </a:pPr>
            <a:r>
              <a:rPr lang="es-ES_tradnl" dirty="0" smtClean="0"/>
              <a:t>      capacitación </a:t>
            </a:r>
            <a:r>
              <a:rPr lang="es-ES_tradnl" dirty="0" smtClean="0"/>
              <a:t>del equipo: se le explicara el plan a seguir y lo que haremos exactamente durante la semana</a:t>
            </a:r>
            <a:endParaRPr lang="es-CO" dirty="0" smtClean="0"/>
          </a:p>
          <a:p>
            <a:pPr lvl="0">
              <a:buNone/>
            </a:pPr>
            <a:r>
              <a:rPr lang="es-ES_tradnl" dirty="0" smtClean="0"/>
              <a:t>      descubrimiento</a:t>
            </a:r>
            <a:r>
              <a:rPr lang="es-ES_tradnl" dirty="0" smtClean="0"/>
              <a:t>: el equipo debe pasar la tarde en el área donde se realizara el proyecto de mejora, ósea en los almacenes. Se le pedirá la participación de todo el equipo en una lluvia de ideas y se tomara nota detallada de las ideas que se aportaron.</a:t>
            </a:r>
            <a:endParaRPr lang="es-CO" dirty="0" smtClean="0"/>
          </a:p>
          <a:p>
            <a:pPr>
              <a:buNone/>
            </a:pPr>
            <a:r>
              <a:rPr lang="es-ES_tradnl" dirty="0" smtClean="0"/>
              <a:t> </a:t>
            </a:r>
            <a:endParaRPr lang="es-CO" dirty="0" smtClean="0"/>
          </a:p>
          <a:p>
            <a:r>
              <a:rPr lang="es-ES_tradnl" dirty="0" smtClean="0"/>
              <a:t>-martes:</a:t>
            </a:r>
            <a:endParaRPr lang="es-CO" dirty="0" smtClean="0"/>
          </a:p>
          <a:p>
            <a:pPr lvl="0">
              <a:buNone/>
            </a:pPr>
            <a:r>
              <a:rPr lang="es-ES_tradnl" dirty="0" smtClean="0"/>
              <a:t>      descubrimiento </a:t>
            </a:r>
            <a:r>
              <a:rPr lang="es-ES_tradnl" dirty="0" smtClean="0"/>
              <a:t>del área (cont.): se realizara un procesamiento de la información y estudios </a:t>
            </a:r>
            <a:r>
              <a:rPr lang="es-ES_tradnl" dirty="0" smtClean="0"/>
              <a:t> preliminares </a:t>
            </a:r>
            <a:r>
              <a:rPr lang="es-ES_tradnl" dirty="0" smtClean="0"/>
              <a:t>del área de mejora. Se reunirá información adicional.</a:t>
            </a:r>
            <a:endParaRPr lang="es-CO" dirty="0" smtClean="0"/>
          </a:p>
          <a:p>
            <a:pPr lvl="0">
              <a:buNone/>
            </a:pPr>
            <a:r>
              <a:rPr lang="es-ES_tradnl" dirty="0" smtClean="0"/>
              <a:t>       El descubrimiento es la fase más importante del </a:t>
            </a:r>
            <a:r>
              <a:rPr lang="es-ES_tradnl" dirty="0" err="1" smtClean="0"/>
              <a:t>kaisen</a:t>
            </a:r>
            <a:r>
              <a:rPr lang="es-ES_tradnl" dirty="0" smtClean="0"/>
              <a:t> por que es precisamente aquí donde se identificara la oportunidad de mejora.</a:t>
            </a:r>
            <a:endParaRPr lang="es-CO" dirty="0" smtClean="0"/>
          </a:p>
          <a:p>
            <a:pPr lvl="0">
              <a:buNone/>
            </a:pPr>
            <a:r>
              <a:rPr lang="es-ES_tradnl" dirty="0" smtClean="0"/>
              <a:t>       Se debe usar herramientas como: mapas del proceso, espina de pescado, </a:t>
            </a:r>
            <a:r>
              <a:rPr lang="es-ES_tradnl" dirty="0" err="1" smtClean="0"/>
              <a:t>pareto</a:t>
            </a:r>
            <a:r>
              <a:rPr lang="es-ES_tradnl" dirty="0" smtClean="0"/>
              <a:t> entre otros.</a:t>
            </a:r>
            <a:endParaRPr lang="es-CO" dirty="0" smtClean="0"/>
          </a:p>
          <a:p>
            <a:pPr lvl="0">
              <a:buNone/>
            </a:pPr>
            <a:r>
              <a:rPr lang="es-ES_tradnl" dirty="0" smtClean="0"/>
              <a:t>       Se establecerá que agrega y que no agrega valor para el consumidor.</a:t>
            </a:r>
          </a:p>
          <a:p>
            <a:pPr lvl="0">
              <a:buNone/>
            </a:pPr>
            <a:endParaRPr lang="es-CO" dirty="0" smtClean="0"/>
          </a:p>
          <a:p>
            <a:r>
              <a:rPr lang="es-ES_tradnl" dirty="0" smtClean="0"/>
              <a:t>-</a:t>
            </a:r>
            <a:r>
              <a:rPr lang="es-ES_tradnl" dirty="0" smtClean="0"/>
              <a:t>miércoles:</a:t>
            </a:r>
            <a:endParaRPr lang="es-CO" dirty="0" smtClean="0"/>
          </a:p>
          <a:p>
            <a:pPr lvl="0">
              <a:buNone/>
            </a:pPr>
            <a:r>
              <a:rPr lang="es-ES_tradnl" dirty="0" smtClean="0"/>
              <a:t>      Tormenta </a:t>
            </a:r>
            <a:r>
              <a:rPr lang="es-ES_tradnl" dirty="0" smtClean="0"/>
              <a:t>de ideas sobre los problemas: capturar las ideas y las soluciones, evaluar </a:t>
            </a:r>
            <a:r>
              <a:rPr lang="es-ES_tradnl" dirty="0" smtClean="0"/>
              <a:t>    estudios</a:t>
            </a:r>
            <a:r>
              <a:rPr lang="es-ES_tradnl" dirty="0" smtClean="0"/>
              <a:t>.</a:t>
            </a:r>
            <a:endParaRPr lang="es-CO" dirty="0" smtClean="0"/>
          </a:p>
          <a:p>
            <a:pPr lvl="0">
              <a:buNone/>
            </a:pPr>
            <a:r>
              <a:rPr lang="es-ES_tradnl" dirty="0" smtClean="0"/>
              <a:t>      Reducir </a:t>
            </a:r>
            <a:r>
              <a:rPr lang="es-ES_tradnl" dirty="0" smtClean="0"/>
              <a:t>y priorizar ideas</a:t>
            </a:r>
            <a:endParaRPr lang="es-CO" dirty="0" smtClean="0"/>
          </a:p>
          <a:p>
            <a:pPr lvl="0">
              <a:buNone/>
            </a:pPr>
            <a:r>
              <a:rPr lang="es-ES_tradnl" dirty="0" smtClean="0"/>
              <a:t>      Evaluación </a:t>
            </a:r>
            <a:r>
              <a:rPr lang="es-ES_tradnl" dirty="0" smtClean="0"/>
              <a:t>de los resultados y de la marcha del proceso</a:t>
            </a:r>
            <a:r>
              <a:rPr lang="es-ES_tradnl" dirty="0" smtClean="0"/>
              <a:t>.</a:t>
            </a:r>
            <a:endParaRPr lang="es-CO"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noGrp="1"/>
          </p:cNvSpPr>
          <p:nvPr>
            <p:ph idx="1"/>
          </p:nvPr>
        </p:nvSpPr>
        <p:spPr>
          <a:xfrm>
            <a:off x="457200" y="357188"/>
            <a:ext cx="8229600" cy="5967412"/>
          </a:xfrm>
        </p:spPr>
        <p:txBody>
          <a:bodyPr>
            <a:normAutofit lnSpcReduction="10000"/>
          </a:bodyPr>
          <a:lstStyle/>
          <a:p>
            <a:r>
              <a:rPr lang="es-ES_tradnl" dirty="0" smtClean="0"/>
              <a:t>-jueves: </a:t>
            </a:r>
            <a:endParaRPr lang="es-CO" dirty="0" smtClean="0"/>
          </a:p>
          <a:p>
            <a:pPr lvl="0">
              <a:buNone/>
            </a:pPr>
            <a:r>
              <a:rPr lang="es-ES_tradnl" dirty="0" smtClean="0"/>
              <a:t>   Implementación </a:t>
            </a:r>
            <a:r>
              <a:rPr lang="es-ES_tradnl" dirty="0" smtClean="0"/>
              <a:t>de las soluciones</a:t>
            </a:r>
            <a:endParaRPr lang="es-CO" dirty="0" smtClean="0"/>
          </a:p>
          <a:p>
            <a:pPr lvl="0">
              <a:buNone/>
            </a:pPr>
            <a:r>
              <a:rPr lang="es-ES_tradnl" dirty="0" smtClean="0"/>
              <a:t>   Revisión </a:t>
            </a:r>
            <a:r>
              <a:rPr lang="es-ES_tradnl" dirty="0" smtClean="0"/>
              <a:t>del progreso del proyecto</a:t>
            </a:r>
            <a:endParaRPr lang="es-CO" dirty="0" smtClean="0"/>
          </a:p>
          <a:p>
            <a:pPr lvl="0">
              <a:buNone/>
            </a:pPr>
            <a:r>
              <a:rPr lang="es-ES_tradnl" dirty="0" smtClean="0"/>
              <a:t>   Capacitación </a:t>
            </a:r>
            <a:r>
              <a:rPr lang="es-ES_tradnl" dirty="0" smtClean="0"/>
              <a:t>del empleado</a:t>
            </a:r>
            <a:endParaRPr lang="es-CO" dirty="0" smtClean="0"/>
          </a:p>
          <a:p>
            <a:pPr lvl="0">
              <a:buNone/>
            </a:pPr>
            <a:r>
              <a:rPr lang="es-ES_tradnl" dirty="0" smtClean="0"/>
              <a:t>   Ajustar </a:t>
            </a:r>
            <a:r>
              <a:rPr lang="es-ES_tradnl" dirty="0" smtClean="0"/>
              <a:t>el proceso</a:t>
            </a:r>
            <a:endParaRPr lang="es-CO" dirty="0" smtClean="0"/>
          </a:p>
          <a:p>
            <a:pPr lvl="0">
              <a:buNone/>
            </a:pPr>
            <a:r>
              <a:rPr lang="es-ES_tradnl" dirty="0" smtClean="0"/>
              <a:t>Comunicación</a:t>
            </a:r>
            <a:endParaRPr lang="es-CO" dirty="0" smtClean="0"/>
          </a:p>
          <a:p>
            <a:r>
              <a:rPr lang="es-ES_tradnl" dirty="0" smtClean="0"/>
              <a:t>-viernes:</a:t>
            </a:r>
            <a:endParaRPr lang="es-CO" dirty="0" smtClean="0"/>
          </a:p>
          <a:p>
            <a:pPr lvl="0">
              <a:buNone/>
            </a:pPr>
            <a:r>
              <a:rPr lang="es-ES_tradnl" dirty="0" smtClean="0"/>
              <a:t>   Continuación </a:t>
            </a:r>
            <a:r>
              <a:rPr lang="es-ES_tradnl" dirty="0" smtClean="0"/>
              <a:t>de la implementación de las soluciones </a:t>
            </a:r>
            <a:endParaRPr lang="es-CO" dirty="0" smtClean="0"/>
          </a:p>
          <a:p>
            <a:pPr lvl="0">
              <a:buNone/>
            </a:pPr>
            <a:r>
              <a:rPr lang="es-ES_tradnl" dirty="0" smtClean="0"/>
              <a:t>   Establecer </a:t>
            </a:r>
            <a:r>
              <a:rPr lang="es-ES_tradnl" dirty="0" smtClean="0"/>
              <a:t>métricas para medir el rendimiento</a:t>
            </a:r>
            <a:endParaRPr lang="es-CO" dirty="0" smtClean="0"/>
          </a:p>
          <a:p>
            <a:pPr lvl="0">
              <a:buNone/>
            </a:pPr>
            <a:r>
              <a:rPr lang="es-ES_tradnl" dirty="0" smtClean="0"/>
              <a:t>   Presentación </a:t>
            </a:r>
            <a:r>
              <a:rPr lang="es-ES_tradnl" dirty="0" smtClean="0"/>
              <a:t>del equipo a la gerencia.</a:t>
            </a:r>
            <a:endParaRPr lang="es-CO" dirty="0" smtClean="0"/>
          </a:p>
          <a:p>
            <a:pPr lvl="0">
              <a:buNone/>
            </a:pPr>
            <a:r>
              <a:rPr lang="es-ES_tradnl" dirty="0" smtClean="0"/>
              <a:t>   Se </a:t>
            </a:r>
            <a:r>
              <a:rPr lang="es-ES_tradnl" dirty="0" smtClean="0"/>
              <a:t>invitara a los miembros del equipo a una </a:t>
            </a:r>
            <a:r>
              <a:rPr lang="es-ES_tradnl" dirty="0" smtClean="0"/>
              <a:t>pequeña celebración</a:t>
            </a:r>
            <a:r>
              <a:rPr lang="es-ES_tradnl" dirty="0" smtClean="0"/>
              <a:t>, por los resultados obtenidos y el esfuerzo y compromiso que ellos realizaran en esta semana.</a:t>
            </a:r>
            <a:endParaRPr lang="es-CO" dirty="0" smtClean="0"/>
          </a:p>
          <a:p>
            <a:endParaRPr lang="es-CO"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Que paso?</a:t>
            </a:r>
            <a:endParaRPr lang="es-CO" dirty="0"/>
          </a:p>
        </p:txBody>
      </p:sp>
      <p:sp>
        <p:nvSpPr>
          <p:cNvPr id="3" name="2 Marcador de contenido"/>
          <p:cNvSpPr>
            <a:spLocks noGrp="1"/>
          </p:cNvSpPr>
          <p:nvPr>
            <p:ph idx="1"/>
          </p:nvPr>
        </p:nvSpPr>
        <p:spPr/>
        <p:txBody>
          <a:bodyPr>
            <a:normAutofit fontScale="85000" lnSpcReduction="20000"/>
          </a:bodyPr>
          <a:lstStyle/>
          <a:p>
            <a:pPr algn="just"/>
            <a:r>
              <a:rPr lang="es-CO" dirty="0" smtClean="0"/>
              <a:t>La gerencia  no se muestra muy convencida de realizar este proyecto</a:t>
            </a:r>
          </a:p>
          <a:p>
            <a:pPr algn="just"/>
            <a:r>
              <a:rPr lang="es-CO" dirty="0" smtClean="0"/>
              <a:t>Porque?  Ellos creen que no estamos lo suficientemente preparados para realizar un proyecto de tal envergadura. Aunque el proyecto anterior resulto un éxito y ellos se comprometieron y nos apoyaron .dicen que es mejor tomarlo con calma y pensarlo muy bien.</a:t>
            </a:r>
          </a:p>
          <a:p>
            <a:r>
              <a:rPr lang="es-CO" dirty="0" smtClean="0"/>
              <a:t>Cual es el mayor problema? Se necesita un equipo como mínimo de seis operarios, esto  es     equivalente a tener menos capacidad de producción. No hay recursos   para contratar a mas personas y las que quedarían trabajando no serian capaces de cumplir las cuotas de producción.                                                                         -no es un momento en el que uno pueda darse lujo de hacer una cosa de estas y puede que    esto fracase. Y la situación actual no esta para uno ponerse ha  hacer experimentos.</a:t>
            </a:r>
            <a:endParaRPr lang="es-CO"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4"/>
            <a:ext cx="8229600" cy="5895996"/>
          </a:xfrm>
        </p:spPr>
        <p:txBody>
          <a:bodyPr/>
          <a:lstStyle/>
          <a:p>
            <a:r>
              <a:rPr lang="es-CO" dirty="0" smtClean="0"/>
              <a:t>La verdad aunque si tenemos un problema de orden y espacio con el inventario, no nos genera perdidas, entonces es mejor que por ahora dejemos esto así.</a:t>
            </a:r>
          </a:p>
          <a:p>
            <a:r>
              <a:rPr lang="es-CO" dirty="0" smtClean="0"/>
              <a:t>Se intento por todos los medios tratar de convencerlos pero no se logro nos fue imposible lograrlo.</a:t>
            </a:r>
          </a:p>
          <a:p>
            <a:endParaRPr lang="es-CO"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fontScale="90000"/>
          </a:bodyPr>
          <a:lstStyle/>
          <a:p>
            <a:pPr algn="ctr"/>
            <a:r>
              <a:rPr lang="es-CO" dirty="0" smtClean="0"/>
              <a:t>Que podemos obtener de los que paso</a:t>
            </a:r>
            <a:endParaRPr lang="es-CO" dirty="0"/>
          </a:p>
        </p:txBody>
      </p:sp>
      <p:sp>
        <p:nvSpPr>
          <p:cNvPr id="7" name="6 Marcador de texto"/>
          <p:cNvSpPr>
            <a:spLocks noGrp="1"/>
          </p:cNvSpPr>
          <p:nvPr>
            <p:ph type="body" idx="1"/>
          </p:nvPr>
        </p:nvSpPr>
        <p:spPr/>
        <p:txBody>
          <a:bodyPr/>
          <a:lstStyle/>
          <a:p>
            <a:pPr algn="ctr"/>
            <a:r>
              <a:rPr lang="es-CO" dirty="0" smtClean="0"/>
              <a:t>nosotros</a:t>
            </a:r>
            <a:endParaRPr lang="es-CO" dirty="0"/>
          </a:p>
        </p:txBody>
      </p:sp>
      <p:sp>
        <p:nvSpPr>
          <p:cNvPr id="9" name="8 Marcador de texto"/>
          <p:cNvSpPr>
            <a:spLocks noGrp="1"/>
          </p:cNvSpPr>
          <p:nvPr>
            <p:ph type="body" sz="half" idx="3"/>
          </p:nvPr>
        </p:nvSpPr>
        <p:spPr/>
        <p:txBody>
          <a:bodyPr/>
          <a:lstStyle/>
          <a:p>
            <a:pPr algn="ctr"/>
            <a:r>
              <a:rPr lang="es-CO" dirty="0" smtClean="0"/>
              <a:t>La empresa</a:t>
            </a:r>
            <a:endParaRPr lang="es-CO" dirty="0"/>
          </a:p>
        </p:txBody>
      </p:sp>
      <p:sp>
        <p:nvSpPr>
          <p:cNvPr id="8" name="7 Marcador de contenido"/>
          <p:cNvSpPr>
            <a:spLocks noGrp="1"/>
          </p:cNvSpPr>
          <p:nvPr>
            <p:ph sz="quarter" idx="2"/>
          </p:nvPr>
        </p:nvSpPr>
        <p:spPr/>
        <p:txBody>
          <a:bodyPr>
            <a:normAutofit fontScale="77500" lnSpcReduction="20000"/>
          </a:bodyPr>
          <a:lstStyle/>
          <a:p>
            <a:pPr algn="just"/>
            <a:r>
              <a:rPr lang="es-CO" dirty="0" smtClean="0"/>
              <a:t>No todo lo que uno quiere hacer se puede, ha veces la gente tiene paradigmas que son muy difíciles de romper.</a:t>
            </a:r>
          </a:p>
          <a:p>
            <a:pPr algn="just"/>
            <a:r>
              <a:rPr lang="es-CO" dirty="0" smtClean="0"/>
              <a:t>Para nosotros fue un poco frustrante lo que paso, pero también nos deja algo bueno, y es que no es un fracaso se hiso el mejor intento y no se logro nos han enseñado a que el mundo no para aquí. Que debemos trabajar mas para lograr una mayor confiabilidad y credibilidad.</a:t>
            </a:r>
          </a:p>
          <a:p>
            <a:pPr algn="just"/>
            <a:r>
              <a:rPr lang="es-CO" dirty="0" smtClean="0"/>
              <a:t>Ahora sabemos que es presentar un proyecto ala gerencia y a los jefes de planta, algo que tendremos que hacer normalmente cuando no incorporemos al mundo laboral.</a:t>
            </a:r>
            <a:endParaRPr lang="es-CO" dirty="0"/>
          </a:p>
        </p:txBody>
      </p:sp>
      <p:sp>
        <p:nvSpPr>
          <p:cNvPr id="10" name="9 Marcador de contenido"/>
          <p:cNvSpPr>
            <a:spLocks noGrp="1"/>
          </p:cNvSpPr>
          <p:nvPr>
            <p:ph sz="quarter" idx="4"/>
          </p:nvPr>
        </p:nvSpPr>
        <p:spPr/>
        <p:txBody>
          <a:bodyPr/>
          <a:lstStyle/>
          <a:p>
            <a:pPr algn="just"/>
            <a:r>
              <a:rPr lang="es-CO" dirty="0" smtClean="0"/>
              <a:t>Conoció mas acerca de una herramienta que en un futuro les podrá ser de utilidad.</a:t>
            </a:r>
          </a:p>
          <a:p>
            <a:pPr algn="just"/>
            <a:r>
              <a:rPr lang="es-CO" dirty="0" smtClean="0"/>
              <a:t>Un punto de vista diferente al interno acerca de posibles problemas y mejoras que deben hacer y que quizás para ellos es difícil verlos.</a:t>
            </a:r>
          </a:p>
          <a:p>
            <a:pPr algn="just"/>
            <a:r>
              <a:rPr lang="es-CO" dirty="0" smtClean="0"/>
              <a:t>Ideas nuevas que </a:t>
            </a:r>
            <a:r>
              <a:rPr lang="es-CO" smtClean="0"/>
              <a:t>pueden ayudar.</a:t>
            </a:r>
            <a:endParaRPr lang="es-CO"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EMPRESA</a:t>
            </a:r>
            <a:endParaRPr lang="es-CO" dirty="0"/>
          </a:p>
        </p:txBody>
      </p:sp>
      <p:sp>
        <p:nvSpPr>
          <p:cNvPr id="3" name="2 Marcador de contenido"/>
          <p:cNvSpPr>
            <a:spLocks noGrp="1"/>
          </p:cNvSpPr>
          <p:nvPr>
            <p:ph idx="1"/>
          </p:nvPr>
        </p:nvSpPr>
        <p:spPr/>
        <p:txBody>
          <a:bodyPr>
            <a:normAutofit fontScale="70000" lnSpcReduction="20000"/>
          </a:bodyPr>
          <a:lstStyle/>
          <a:p>
            <a:r>
              <a:rPr lang="es-ES_tradnl" dirty="0"/>
              <a:t>La colina se encarga de la elaboración de conservas </a:t>
            </a:r>
            <a:r>
              <a:rPr lang="es-ES_tradnl" dirty="0" smtClean="0"/>
              <a:t>alimenticias, </a:t>
            </a:r>
            <a:r>
              <a:rPr lang="es-ES_tradnl" dirty="0"/>
              <a:t>tienen una gran variedad de productos y cuentan  con una trayectoria de 15 años en el mercado colombiano y también tienen presencia en países latinoamericanos como México.</a:t>
            </a:r>
            <a:endParaRPr lang="es-CO" dirty="0"/>
          </a:p>
          <a:p>
            <a:r>
              <a:rPr lang="es-ES_tradnl" dirty="0"/>
              <a:t>La producción es continua y en gran cantidad, se trabaja para el almacenamiento, con el fin de tener una gran capacidad de responder ala demanda.se caracterizan por  tener grandes cantidades de inventario de producto terminado y tiempos cortos de respuesta a los requerimientos del cliente. </a:t>
            </a:r>
            <a:endParaRPr lang="es-CO" dirty="0"/>
          </a:p>
          <a:p>
            <a:r>
              <a:rPr lang="es-ES_tradnl" dirty="0"/>
              <a:t>En la línea de producción lo único que cambia es la materia prima, los procesos de elaboración de las conservas son muy similares.</a:t>
            </a:r>
            <a:endParaRPr lang="es-CO" dirty="0"/>
          </a:p>
          <a:p>
            <a:r>
              <a:rPr lang="es-ES_tradnl" dirty="0"/>
              <a:t>La empresa manejo dos tipos de clientes: en un tipo podemos agrupar los almacenes de grandes superficies como el éxito, Carrefour, Pomona, salsamentarías etc. Y el otro tiene a los distribuidores mayoristas los cuales se encargan del manejo y envió de sus productos a los diferentes países latinoamericanos. Y adicional a estos que son los mas importantes se tienen ventas al por </a:t>
            </a:r>
            <a:r>
              <a:rPr lang="es-ES_tradnl" dirty="0" smtClean="0"/>
              <a:t>menor </a:t>
            </a:r>
            <a:r>
              <a:rPr lang="es-ES_tradnl" dirty="0"/>
              <a:t>en el punto de fabrica.</a:t>
            </a:r>
            <a:endParaRPr lang="es-CO" dirty="0"/>
          </a:p>
          <a:p>
            <a:endParaRPr lang="es-C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PROBLEMAS</a:t>
            </a:r>
            <a:endParaRPr lang="es-CO" dirty="0"/>
          </a:p>
        </p:txBody>
      </p:sp>
      <p:sp>
        <p:nvSpPr>
          <p:cNvPr id="3" name="2 Marcador de contenido"/>
          <p:cNvSpPr>
            <a:spLocks noGrp="1"/>
          </p:cNvSpPr>
          <p:nvPr>
            <p:ph idx="1"/>
          </p:nvPr>
        </p:nvSpPr>
        <p:spPr/>
        <p:txBody>
          <a:bodyPr>
            <a:normAutofit fontScale="85000" lnSpcReduction="10000"/>
          </a:bodyPr>
          <a:lstStyle/>
          <a:p>
            <a:pPr algn="just"/>
            <a:r>
              <a:rPr lang="es-ES_tradnl" dirty="0"/>
              <a:t>El almacenamiento </a:t>
            </a:r>
            <a:r>
              <a:rPr lang="es-ES_tradnl" dirty="0" smtClean="0"/>
              <a:t>de </a:t>
            </a:r>
            <a:r>
              <a:rPr lang="es-ES_tradnl" dirty="0"/>
              <a:t>materiales mecánicos para el mantenimiento y reparación delas </a:t>
            </a:r>
            <a:r>
              <a:rPr lang="es-ES_tradnl" dirty="0" smtClean="0"/>
              <a:t>maquinas, además se encuentra ubicado en un lugar de difícil acceso.</a:t>
            </a:r>
            <a:endParaRPr lang="es-CO" dirty="0"/>
          </a:p>
          <a:p>
            <a:pPr algn="just"/>
            <a:r>
              <a:rPr lang="es-ES_tradnl" dirty="0"/>
              <a:t>El almacenamiento de los productos terminados ocupa gran parte de las </a:t>
            </a:r>
            <a:r>
              <a:rPr lang="es-ES_tradnl" dirty="0" smtClean="0"/>
              <a:t>instalaciones, </a:t>
            </a:r>
            <a:r>
              <a:rPr lang="es-ES_tradnl" dirty="0"/>
              <a:t>no hay orden alguno, ni clasificación por productos semejantes, no se tiene un control preciso sobre estos</a:t>
            </a:r>
            <a:r>
              <a:rPr lang="es-ES_tradnl" dirty="0" smtClean="0"/>
              <a:t>, </a:t>
            </a:r>
            <a:r>
              <a:rPr lang="es-ES_tradnl" dirty="0"/>
              <a:t>Con lo cual se incurriría en pérdidas económicas.</a:t>
            </a:r>
            <a:endParaRPr lang="es-CO" dirty="0"/>
          </a:p>
          <a:p>
            <a:pPr algn="just"/>
            <a:r>
              <a:rPr lang="es-ES_tradnl" dirty="0" smtClean="0"/>
              <a:t>El </a:t>
            </a:r>
            <a:r>
              <a:rPr lang="es-ES_tradnl" dirty="0"/>
              <a:t>almacenamiento de envases, empaques y demás artículos para el envasado de las conservas ocupa </a:t>
            </a:r>
            <a:r>
              <a:rPr lang="es-ES_tradnl" dirty="0" smtClean="0"/>
              <a:t>un </a:t>
            </a:r>
            <a:r>
              <a:rPr lang="es-ES_tradnl" dirty="0"/>
              <a:t>amplio lugar, en relación con la cantidad de materiales allí guardados.</a:t>
            </a:r>
            <a:endParaRPr lang="es-CO" dirty="0"/>
          </a:p>
          <a:p>
            <a:r>
              <a:rPr lang="es-ES_tradnl" dirty="0"/>
              <a:t>Maquina de impresión de las fechas de caducacion, se encuentra en un punto demasiado incomodo para la persona que trabaja allí y no tiene ventilación, esta maquina produce mucho calor. </a:t>
            </a:r>
            <a:endParaRPr lang="es-CO" dirty="0"/>
          </a:p>
          <a:p>
            <a:endParaRPr lang="es-CO"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PREPARAR A LOS ESTUDIANTES PARA LOS PUESTOS DE TRABAJO</a:t>
            </a:r>
            <a:endParaRPr lang="es-CO" dirty="0"/>
          </a:p>
        </p:txBody>
      </p:sp>
      <p:sp>
        <p:nvSpPr>
          <p:cNvPr id="3" name="2 Marcador de contenido"/>
          <p:cNvSpPr>
            <a:spLocks noGrp="1"/>
          </p:cNvSpPr>
          <p:nvPr>
            <p:ph idx="1"/>
          </p:nvPr>
        </p:nvSpPr>
        <p:spPr/>
        <p:txBody>
          <a:bodyPr>
            <a:normAutofit fontScale="77500" lnSpcReduction="20000"/>
          </a:bodyPr>
          <a:lstStyle/>
          <a:p>
            <a:r>
              <a:rPr lang="es-CO" dirty="0" smtClean="0"/>
              <a:t>COMO SE LOGRO?</a:t>
            </a:r>
          </a:p>
          <a:p>
            <a:pPr algn="just"/>
            <a:r>
              <a:rPr lang="es-CO" dirty="0" smtClean="0"/>
              <a:t>La empresa tiene cuatro problemas que en algún modo perjudican la producción, como ingenieros de producción y con los conocimientos aprendidos hasta hoy, nuestra labor es aportar ideas y herramientas que le permitan ala empresa mejorar y aumentar su productividad.</a:t>
            </a:r>
          </a:p>
          <a:p>
            <a:pPr algn="just"/>
            <a:r>
              <a:rPr lang="es-CO" dirty="0" smtClean="0"/>
              <a:t>Contamos para ayudar ala empresa con dos herramientas fuertemente usadas por los ingenieros en las plantas, las 5´s y los eventos kaizen.</a:t>
            </a:r>
          </a:p>
          <a:p>
            <a:pPr algn="just"/>
            <a:r>
              <a:rPr lang="es-CO" dirty="0" smtClean="0"/>
              <a:t>La empresa nos brindo la oportunidad de realizar un proyecto 5´s para uno de los problemas, además se le entrego un plan de ruta para la elaboración de un evento kaizen en el cual se les explico como se hacia y como debía ser el cronograma a utilizar durante este </a:t>
            </a:r>
            <a:r>
              <a:rPr lang="es-CO" dirty="0"/>
              <a:t>e</a:t>
            </a:r>
            <a:r>
              <a:rPr lang="es-CO" dirty="0" smtClean="0"/>
              <a:t>vento, además de los compromisos y responsabilidades que debían tener tanto las directivas como los miembros del equipo.</a:t>
            </a:r>
          </a:p>
          <a:p>
            <a:endParaRPr lang="es-CO"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Proyecto 5´s</a:t>
            </a:r>
            <a:endParaRPr lang="es-CO" dirty="0"/>
          </a:p>
        </p:txBody>
      </p:sp>
      <p:sp>
        <p:nvSpPr>
          <p:cNvPr id="3" name="2 Marcador de contenido"/>
          <p:cNvSpPr>
            <a:spLocks noGrp="1"/>
          </p:cNvSpPr>
          <p:nvPr>
            <p:ph idx="1"/>
          </p:nvPr>
        </p:nvSpPr>
        <p:spPr/>
        <p:txBody>
          <a:bodyPr>
            <a:normAutofit fontScale="70000" lnSpcReduction="20000"/>
          </a:bodyPr>
          <a:lstStyle/>
          <a:p>
            <a:pPr lvl="0"/>
            <a:r>
              <a:rPr lang="es-ES_tradnl" sz="4500" b="1" dirty="0" smtClean="0"/>
              <a:t>Paso 1</a:t>
            </a:r>
            <a:r>
              <a:rPr lang="es-ES_tradnl" dirty="0" smtClean="0"/>
              <a:t>:</a:t>
            </a:r>
          </a:p>
          <a:p>
            <a:pPr lvl="0"/>
            <a:r>
              <a:rPr lang="es-ES_tradnl" dirty="0" smtClean="0"/>
              <a:t>Porque</a:t>
            </a:r>
            <a:r>
              <a:rPr lang="es-ES_tradnl" dirty="0"/>
              <a:t>?</a:t>
            </a:r>
            <a:endParaRPr lang="es-CO" dirty="0"/>
          </a:p>
          <a:p>
            <a:pPr lvl="0"/>
            <a:r>
              <a:rPr lang="es-ES_tradnl" dirty="0"/>
              <a:t>Porque está ubicada la maquina en este lugar?</a:t>
            </a:r>
            <a:endParaRPr lang="es-CO" dirty="0"/>
          </a:p>
          <a:p>
            <a:pPr>
              <a:buNone/>
            </a:pPr>
            <a:r>
              <a:rPr lang="es-ES_tradnl" dirty="0" smtClean="0"/>
              <a:t>     No </a:t>
            </a:r>
            <a:r>
              <a:rPr lang="es-ES_tradnl" dirty="0"/>
              <a:t>se siempre ha estado en este sitio</a:t>
            </a:r>
            <a:endParaRPr lang="es-CO" dirty="0"/>
          </a:p>
          <a:p>
            <a:pPr lvl="0"/>
            <a:r>
              <a:rPr lang="es-ES_tradnl" dirty="0"/>
              <a:t>Porque no tiene la ventilación </a:t>
            </a:r>
            <a:r>
              <a:rPr lang="es-ES_tradnl" dirty="0" smtClean="0"/>
              <a:t>adecuada?</a:t>
            </a:r>
            <a:endParaRPr lang="es-CO" dirty="0" smtClean="0"/>
          </a:p>
          <a:p>
            <a:pPr lvl="0">
              <a:buNone/>
            </a:pPr>
            <a:r>
              <a:rPr lang="es-CO" dirty="0"/>
              <a:t> </a:t>
            </a:r>
            <a:r>
              <a:rPr lang="es-CO" dirty="0" smtClean="0"/>
              <a:t>    </a:t>
            </a:r>
            <a:r>
              <a:rPr lang="es-ES_tradnl" dirty="0" smtClean="0"/>
              <a:t>No </a:t>
            </a:r>
            <a:r>
              <a:rPr lang="es-ES_tradnl" dirty="0"/>
              <a:t>hay ventanas, ni espacio donde poner un ventilador</a:t>
            </a:r>
            <a:endParaRPr lang="es-CO" dirty="0"/>
          </a:p>
          <a:p>
            <a:pPr lvl="0"/>
            <a:r>
              <a:rPr lang="es-ES_tradnl" dirty="0"/>
              <a:t>Porque el operario trabaja de pie toda la jornada?</a:t>
            </a:r>
            <a:endParaRPr lang="es-CO" dirty="0"/>
          </a:p>
          <a:p>
            <a:pPr>
              <a:buNone/>
            </a:pPr>
            <a:r>
              <a:rPr lang="es-ES_tradnl" dirty="0" smtClean="0"/>
              <a:t>     Dice </a:t>
            </a:r>
            <a:r>
              <a:rPr lang="es-ES_tradnl" dirty="0"/>
              <a:t>que si se sienta queda muy incomodo porque ve limitados sus </a:t>
            </a:r>
            <a:r>
              <a:rPr lang="es-ES_tradnl" dirty="0" smtClean="0"/>
              <a:t>      movimientos</a:t>
            </a:r>
            <a:r>
              <a:rPr lang="es-ES_tradnl" dirty="0"/>
              <a:t>.</a:t>
            </a:r>
            <a:endParaRPr lang="es-CO" dirty="0"/>
          </a:p>
          <a:p>
            <a:pPr lvl="0"/>
            <a:r>
              <a:rPr lang="es-ES_tradnl" dirty="0"/>
              <a:t>Porque se acumulan los envases a ser etiquetados en el piso?</a:t>
            </a:r>
            <a:endParaRPr lang="es-CO" dirty="0"/>
          </a:p>
          <a:p>
            <a:pPr>
              <a:buNone/>
            </a:pPr>
            <a:r>
              <a:rPr lang="es-ES_tradnl" dirty="0" smtClean="0"/>
              <a:t>     Sabemos </a:t>
            </a:r>
            <a:r>
              <a:rPr lang="es-ES_tradnl" dirty="0"/>
              <a:t>que es peligroso pero donde más los ponemos si no hay donde.</a:t>
            </a:r>
            <a:endParaRPr lang="es-CO" dirty="0"/>
          </a:p>
          <a:p>
            <a:pPr lvl="0"/>
            <a:r>
              <a:rPr lang="es-ES_tradnl" dirty="0"/>
              <a:t>Porque no cambiamos la maquina a un lugar mas cómodo?</a:t>
            </a:r>
            <a:endParaRPr lang="es-CO" dirty="0"/>
          </a:p>
          <a:p>
            <a:pPr>
              <a:buNone/>
            </a:pPr>
            <a:r>
              <a:rPr lang="es-ES_tradnl" dirty="0" smtClean="0"/>
              <a:t>     Acción </a:t>
            </a:r>
            <a:r>
              <a:rPr lang="es-ES_tradnl" dirty="0"/>
              <a:t>tomada: se toma la decisión entonces de cambiar la máquina de lugar, se inicia entonces la búsqueda de un lugar adecuado para instalarla.</a:t>
            </a:r>
            <a:endParaRPr lang="es-CO" dirty="0"/>
          </a:p>
          <a:p>
            <a:pPr>
              <a:buNone/>
            </a:pPr>
            <a:endParaRPr lang="es-CO"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57166"/>
            <a:ext cx="8229600" cy="5768997"/>
          </a:xfrm>
        </p:spPr>
        <p:txBody>
          <a:bodyPr>
            <a:normAutofit fontScale="92500" lnSpcReduction="10000"/>
          </a:bodyPr>
          <a:lstStyle/>
          <a:p>
            <a:pPr algn="just"/>
            <a:r>
              <a:rPr lang="es-ES_tradnl" dirty="0"/>
              <a:t>Paso </a:t>
            </a:r>
            <a:r>
              <a:rPr lang="es-ES_tradnl" dirty="0" smtClean="0"/>
              <a:t>2: búsqueda y selección de un lugar adecuado en compañía con la encargada.</a:t>
            </a:r>
            <a:endParaRPr lang="es-CO" dirty="0"/>
          </a:p>
          <a:p>
            <a:pPr algn="just"/>
            <a:r>
              <a:rPr lang="es-ES_tradnl" dirty="0" smtClean="0"/>
              <a:t>Paso </a:t>
            </a:r>
            <a:r>
              <a:rPr lang="es-ES_tradnl" dirty="0"/>
              <a:t>3: se solicito el permio a la gerencia para trasladar la maquina a la nueva ubicación y los recursos </a:t>
            </a:r>
            <a:r>
              <a:rPr lang="es-ES_tradnl" dirty="0" smtClean="0"/>
              <a:t>económicos para complementar la mejora.</a:t>
            </a:r>
          </a:p>
          <a:p>
            <a:pPr algn="just"/>
            <a:r>
              <a:rPr lang="es-ES_tradnl" dirty="0" smtClean="0"/>
              <a:t>Paso 4 :compras para la adecuación del espacio; dos estanterías móviles y un ventilador.</a:t>
            </a:r>
          </a:p>
          <a:p>
            <a:pPr algn="just"/>
            <a:r>
              <a:rPr lang="es-ES_tradnl" dirty="0" smtClean="0"/>
              <a:t>Paso 5: </a:t>
            </a:r>
            <a:r>
              <a:rPr lang="es-ES_tradnl" dirty="0"/>
              <a:t>ubicación de los equipos en el nuevo </a:t>
            </a:r>
            <a:r>
              <a:rPr lang="es-ES_tradnl" dirty="0" smtClean="0"/>
              <a:t>espacio</a:t>
            </a:r>
          </a:p>
          <a:p>
            <a:pPr algn="just"/>
            <a:r>
              <a:rPr lang="es-ES_tradnl" dirty="0" smtClean="0"/>
              <a:t>Paso </a:t>
            </a:r>
            <a:r>
              <a:rPr lang="es-ES_tradnl" dirty="0"/>
              <a:t>6: se identifico los artículos y herramientas exclusivamente necesarias para esta labor, se </a:t>
            </a:r>
            <a:r>
              <a:rPr lang="es-ES_tradnl" dirty="0" smtClean="0"/>
              <a:t>conto con la colaboración </a:t>
            </a:r>
            <a:r>
              <a:rPr lang="es-ES_tradnl" dirty="0"/>
              <a:t>al </a:t>
            </a:r>
            <a:r>
              <a:rPr lang="es-ES_tradnl" dirty="0" smtClean="0"/>
              <a:t>operario, se le dio una caneca para que bote los residuos de las etiquetas.</a:t>
            </a:r>
            <a:endParaRPr lang="es-CO" dirty="0"/>
          </a:p>
          <a:p>
            <a:r>
              <a:rPr lang="es-ES_tradnl" dirty="0"/>
              <a:t>Paso 7: plan de </a:t>
            </a:r>
            <a:r>
              <a:rPr lang="es-ES_tradnl" dirty="0" smtClean="0"/>
              <a:t>limpieza</a:t>
            </a:r>
            <a:endParaRPr lang="es-CO" dirty="0"/>
          </a:p>
          <a:p>
            <a:pPr algn="just"/>
            <a:r>
              <a:rPr lang="es-ES_tradnl" dirty="0"/>
              <a:t>Paso 8: </a:t>
            </a:r>
            <a:r>
              <a:rPr lang="es-ES_tradnl" dirty="0" smtClean="0"/>
              <a:t>hoja </a:t>
            </a:r>
            <a:r>
              <a:rPr lang="es-ES_tradnl" dirty="0"/>
              <a:t>de auditoría de las </a:t>
            </a:r>
            <a:r>
              <a:rPr lang="es-ES_tradnl" dirty="0" smtClean="0"/>
              <a:t>5´s y se les explica el método de las banderitas.</a:t>
            </a:r>
            <a:endParaRPr lang="es-CO" dirty="0"/>
          </a:p>
          <a:p>
            <a:endParaRPr lang="es-CO" dirty="0"/>
          </a:p>
          <a:p>
            <a:endParaRPr lang="es-CO"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a:stretch>
            <a:fillRect/>
          </a:stretch>
        </p:blipFill>
        <p:spPr bwMode="auto">
          <a:xfrm>
            <a:off x="1142976" y="714356"/>
            <a:ext cx="7358114" cy="5429288"/>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785795"/>
            <a:ext cx="4040188" cy="642942"/>
          </a:xfrm>
        </p:spPr>
        <p:txBody>
          <a:bodyPr/>
          <a:lstStyle/>
          <a:p>
            <a:r>
              <a:rPr lang="es-CO" dirty="0" smtClean="0"/>
              <a:t>Contribución para nosotros</a:t>
            </a:r>
            <a:endParaRPr lang="es-CO" dirty="0"/>
          </a:p>
        </p:txBody>
      </p:sp>
      <p:sp>
        <p:nvSpPr>
          <p:cNvPr id="5" name="4 Marcador de texto"/>
          <p:cNvSpPr>
            <a:spLocks noGrp="1"/>
          </p:cNvSpPr>
          <p:nvPr>
            <p:ph type="body" sz="half" idx="3"/>
          </p:nvPr>
        </p:nvSpPr>
        <p:spPr>
          <a:xfrm>
            <a:off x="4645025" y="785795"/>
            <a:ext cx="4041775" cy="642942"/>
          </a:xfrm>
        </p:spPr>
        <p:txBody>
          <a:bodyPr/>
          <a:lstStyle/>
          <a:p>
            <a:r>
              <a:rPr lang="es-CO" dirty="0" smtClean="0"/>
              <a:t>Contribución ala empresa</a:t>
            </a:r>
            <a:endParaRPr lang="es-CO" dirty="0"/>
          </a:p>
        </p:txBody>
      </p:sp>
      <p:sp>
        <p:nvSpPr>
          <p:cNvPr id="4" name="3 Marcador de contenido"/>
          <p:cNvSpPr>
            <a:spLocks noGrp="1"/>
          </p:cNvSpPr>
          <p:nvPr>
            <p:ph sz="quarter" idx="2"/>
          </p:nvPr>
        </p:nvSpPr>
        <p:spPr/>
        <p:txBody>
          <a:bodyPr>
            <a:normAutofit fontScale="85000" lnSpcReduction="20000"/>
          </a:bodyPr>
          <a:lstStyle/>
          <a:p>
            <a:r>
              <a:rPr lang="es-CO" dirty="0" smtClean="0"/>
              <a:t>Con este plan pudimos poner en practica nuestros conocimientos.</a:t>
            </a:r>
          </a:p>
          <a:p>
            <a:pPr algn="just"/>
            <a:r>
              <a:rPr lang="es-CO" dirty="0" smtClean="0"/>
              <a:t>Aportamos ideas ala empresa que le ayuda a mejorar.</a:t>
            </a:r>
          </a:p>
          <a:p>
            <a:pPr algn="just"/>
            <a:r>
              <a:rPr lang="es-CO" dirty="0" smtClean="0"/>
              <a:t>Mejoramos el puesto de trabajo de un operario.</a:t>
            </a:r>
          </a:p>
          <a:p>
            <a:pPr algn="just"/>
            <a:r>
              <a:rPr lang="es-CO" dirty="0" smtClean="0"/>
              <a:t>Logramos hacer un equipo con la encargada y el operario, con un resultado exitoso para ellos y nosotros.</a:t>
            </a:r>
          </a:p>
          <a:p>
            <a:pPr algn="just"/>
            <a:r>
              <a:rPr lang="es-CO" dirty="0" smtClean="0"/>
              <a:t>durante este periodo comprendimos que es lo que verdaderamente es hacer un proyecto de aplicación, cuyos resultados son reales</a:t>
            </a:r>
            <a:endParaRPr lang="es-CO" dirty="0"/>
          </a:p>
        </p:txBody>
      </p:sp>
      <p:sp>
        <p:nvSpPr>
          <p:cNvPr id="6" name="5 Marcador de contenido"/>
          <p:cNvSpPr>
            <a:spLocks noGrp="1"/>
          </p:cNvSpPr>
          <p:nvPr>
            <p:ph sz="quarter" idx="4"/>
          </p:nvPr>
        </p:nvSpPr>
        <p:spPr/>
        <p:txBody>
          <a:bodyPr>
            <a:normAutofit fontScale="70000" lnSpcReduction="20000"/>
          </a:bodyPr>
          <a:lstStyle/>
          <a:p>
            <a:pPr algn="just"/>
            <a:r>
              <a:rPr lang="es-ES_tradnl" sz="2600" dirty="0"/>
              <a:t>Rafael </a:t>
            </a:r>
            <a:r>
              <a:rPr lang="es-ES_tradnl" sz="2600" dirty="0" smtClean="0"/>
              <a:t>:cambio significativo en </a:t>
            </a:r>
            <a:r>
              <a:rPr lang="es-ES_tradnl" sz="2600" dirty="0"/>
              <a:t>su jornada laboral no es tan </a:t>
            </a:r>
            <a:r>
              <a:rPr lang="es-ES_tradnl" sz="2600" dirty="0" smtClean="0"/>
              <a:t>extenuante, se </a:t>
            </a:r>
            <a:r>
              <a:rPr lang="es-ES_tradnl" sz="2600" dirty="0"/>
              <a:t>siente cómodo en el nuevo lugar de trabajo, no termina tan cansado y con dolor en los pies de estar parado, </a:t>
            </a:r>
            <a:r>
              <a:rPr lang="es-ES_tradnl" sz="2600" dirty="0" smtClean="0"/>
              <a:t> al ver la mejora se logra que se comprometa a mantenerla.</a:t>
            </a:r>
          </a:p>
          <a:p>
            <a:pPr algn="just"/>
            <a:r>
              <a:rPr lang="es-ES_tradnl" sz="2600" dirty="0" smtClean="0"/>
              <a:t>Empresa: se mejoro un puesto de trabajo, seguramente el operario rendirá mas en su trabajo siendo mas productivo ala empresa, además tendrá mayor sentido de pertenencia con la empresa y la sentirá mas suya pues el junto con nosotros trabajo y colaboro en el proyecto.</a:t>
            </a:r>
          </a:p>
          <a:p>
            <a:endParaRPr lang="es-CO" dirty="0"/>
          </a:p>
          <a:p>
            <a:endParaRPr lang="es-CO"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a:xfrm>
            <a:off x="457200" y="704088"/>
            <a:ext cx="8229600" cy="796086"/>
          </a:xfrm>
        </p:spPr>
        <p:txBody>
          <a:bodyPr>
            <a:normAutofit fontScale="90000"/>
          </a:bodyPr>
          <a:lstStyle/>
          <a:p>
            <a:pPr algn="ctr"/>
            <a:r>
              <a:rPr lang="es-CO" dirty="0" smtClean="0"/>
              <a:t>EVENTOS KAIZEN</a:t>
            </a:r>
            <a:endParaRPr lang="es-CO" dirty="0"/>
          </a:p>
        </p:txBody>
      </p:sp>
      <p:sp>
        <p:nvSpPr>
          <p:cNvPr id="8" name="7 Marcador de contenido"/>
          <p:cNvSpPr>
            <a:spLocks noGrp="1"/>
          </p:cNvSpPr>
          <p:nvPr>
            <p:ph idx="1"/>
          </p:nvPr>
        </p:nvSpPr>
        <p:spPr/>
        <p:txBody>
          <a:bodyPr>
            <a:normAutofit fontScale="92500"/>
          </a:bodyPr>
          <a:lstStyle/>
          <a:p>
            <a:pPr algn="just"/>
            <a:r>
              <a:rPr lang="es-CO" dirty="0" smtClean="0"/>
              <a:t>Este proyecto se tiene pensado aplicarlo, para solucionar los problemas en los almacenes, presenta un serio desafío tanto para nosotros como para la empresa</a:t>
            </a:r>
          </a:p>
          <a:p>
            <a:r>
              <a:rPr lang="es-CO" dirty="0" smtClean="0"/>
              <a:t>Porque?</a:t>
            </a:r>
          </a:p>
          <a:p>
            <a:pPr marL="514350" indent="-514350" algn="just">
              <a:buNone/>
            </a:pPr>
            <a:r>
              <a:rPr lang="es-CO" dirty="0" smtClean="0"/>
              <a:t> </a:t>
            </a:r>
            <a:r>
              <a:rPr lang="es-CO" dirty="0" smtClean="0"/>
              <a:t>   - la gerencia  y la encargada no saben en que consiste  exactamente un evento kaizen, ni tampoco los compromisos que se deben adquirir para poder implementar el evento de manera exitosa.</a:t>
            </a:r>
          </a:p>
          <a:p>
            <a:pPr marL="514350" indent="-514350" algn="just">
              <a:buNone/>
            </a:pPr>
            <a:r>
              <a:rPr lang="es-CO" dirty="0" smtClean="0"/>
              <a:t> </a:t>
            </a:r>
            <a:r>
              <a:rPr lang="es-CO" dirty="0" smtClean="0"/>
              <a:t>   - para un evento de estos es esencial que la gerencia este convencida y crea en lo que se va ha hacer, de otra manera el  trabajo no servirá de nada.</a:t>
            </a:r>
            <a:endParaRPr lang="es-CO"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249</TotalTime>
  <Words>1790</Words>
  <Application>Microsoft Office PowerPoint</Application>
  <PresentationFormat>Presentación en pantalla (4:3)</PresentationFormat>
  <Paragraphs>105</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Flujo</vt:lpstr>
      <vt:lpstr>Diapositiva 1</vt:lpstr>
      <vt:lpstr>LA EMPRESA</vt:lpstr>
      <vt:lpstr>PROBLEMAS</vt:lpstr>
      <vt:lpstr>PREPARAR A LOS ESTUDIANTES PARA LOS PUESTOS DE TRABAJO</vt:lpstr>
      <vt:lpstr>Proyecto 5´s</vt:lpstr>
      <vt:lpstr>Diapositiva 6</vt:lpstr>
      <vt:lpstr>Diapositiva 7</vt:lpstr>
      <vt:lpstr>Diapositiva 8</vt:lpstr>
      <vt:lpstr>EVENTOS KAIZEN</vt:lpstr>
      <vt:lpstr>Que hicimos entonces?</vt:lpstr>
      <vt:lpstr>Diapositiva 11</vt:lpstr>
      <vt:lpstr>Plan de trabajo</vt:lpstr>
      <vt:lpstr>Cronograma:</vt:lpstr>
      <vt:lpstr>Diapositiva 14</vt:lpstr>
      <vt:lpstr>Que paso?</vt:lpstr>
      <vt:lpstr>Diapositiva 16</vt:lpstr>
      <vt:lpstr>Que podemos obtener de los que paso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dc:creator>
  <cp:lastModifiedBy>u</cp:lastModifiedBy>
  <cp:revision>25</cp:revision>
  <dcterms:created xsi:type="dcterms:W3CDTF">2009-05-16T20:56:15Z</dcterms:created>
  <dcterms:modified xsi:type="dcterms:W3CDTF">2009-05-17T01:05:37Z</dcterms:modified>
</cp:coreProperties>
</file>